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2" r:id="rId3"/>
    <p:sldId id="290" r:id="rId4"/>
    <p:sldId id="289" r:id="rId5"/>
    <p:sldId id="306" r:id="rId6"/>
    <p:sldId id="286" r:id="rId7"/>
    <p:sldId id="291" r:id="rId8"/>
    <p:sldId id="292" r:id="rId9"/>
    <p:sldId id="293" r:id="rId10"/>
    <p:sldId id="294" r:id="rId11"/>
    <p:sldId id="295" r:id="rId12"/>
    <p:sldId id="305" r:id="rId13"/>
    <p:sldId id="296" r:id="rId14"/>
    <p:sldId id="304" r:id="rId15"/>
    <p:sldId id="298" r:id="rId16"/>
    <p:sldId id="307" r:id="rId17"/>
    <p:sldId id="308" r:id="rId18"/>
    <p:sldId id="309" r:id="rId19"/>
    <p:sldId id="300" r:id="rId20"/>
    <p:sldId id="299" r:id="rId21"/>
    <p:sldId id="310" r:id="rId22"/>
    <p:sldId id="312" r:id="rId23"/>
    <p:sldId id="311" r:id="rId24"/>
    <p:sldId id="297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7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183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83A41C-F70C-4644-9754-DBF53490BF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7EB70-1667-42C9-8845-471633DC2F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CEB02-060F-4676-9BDD-37D13978EFBA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5CF2FF-4DA6-4E22-83B3-211527BFB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1BF9A-BC02-40D2-BDC0-503FFE2BE0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0B6ED-5E7D-40B7-BA53-FBDE0FA2A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36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54AA-3A9A-4BD6-83AA-81FEEB710010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AACD-56ED-4B77-92B6-313D55958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5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0AACD-56ED-4B77-92B6-313D55958B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6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0AACD-56ED-4B77-92B6-313D55958B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8A0E-0B76-4DE9-84CE-DF480E423F6C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3953BB-B1B4-4EF2-A171-4CF1B9AF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833" y="6335767"/>
            <a:ext cx="2057400" cy="365125"/>
          </a:xfrm>
        </p:spPr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4E07AD-28EA-425F-BBF5-8F0DAF24C4D8}"/>
              </a:ext>
            </a:extLst>
          </p:cNvPr>
          <p:cNvGrpSpPr/>
          <p:nvPr userDrawn="1"/>
        </p:nvGrpSpPr>
        <p:grpSpPr>
          <a:xfrm>
            <a:off x="3302924" y="0"/>
            <a:ext cx="5841076" cy="6858000"/>
            <a:chOff x="3302924" y="0"/>
            <a:chExt cx="5841076" cy="685800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80627A1-4CAE-4DAA-BF8D-C9FBCCC0F2F0}"/>
                </a:ext>
              </a:extLst>
            </p:cNvPr>
            <p:cNvSpPr/>
            <p:nvPr/>
          </p:nvSpPr>
          <p:spPr>
            <a:xfrm>
              <a:off x="3302924" y="0"/>
              <a:ext cx="5710991" cy="685800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DB680D8-5624-46C1-B989-BDC22C466BE4}"/>
                </a:ext>
              </a:extLst>
            </p:cNvPr>
            <p:cNvSpPr/>
            <p:nvPr/>
          </p:nvSpPr>
          <p:spPr>
            <a:xfrm>
              <a:off x="3552306" y="0"/>
              <a:ext cx="5591694" cy="685800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71B59-F992-4363-98CD-53BB939DE32A}"/>
                </a:ext>
              </a:extLst>
            </p:cNvPr>
            <p:cNvSpPr/>
            <p:nvPr/>
          </p:nvSpPr>
          <p:spPr>
            <a:xfrm>
              <a:off x="7449737" y="0"/>
              <a:ext cx="1694263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3772CCF3-C9FC-4229-944C-A28DCF3BD3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9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99EF-F5A2-4607-9253-F5638D6F55B1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0A33-53DE-49F6-800B-A932AFF1AF8B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DF29-95C7-49AE-9C0C-11C9F633F5CD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2DE8A1-B639-46D3-8CAB-E5C5E363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6833" y="63357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EFA4-E98C-BF43-B82E-9127DB2D250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2C1AD2-8DBE-40B6-BF5B-803E905AA068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5D1064FC-0132-47CB-9F20-4070273961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D3390A0-4BCD-4789-9F36-BF30F4C90D65}"/>
              </a:ext>
            </a:extLst>
          </p:cNvPr>
          <p:cNvGrpSpPr/>
          <p:nvPr userDrawn="1"/>
        </p:nvGrpSpPr>
        <p:grpSpPr>
          <a:xfrm>
            <a:off x="8484621" y="491992"/>
            <a:ext cx="575295" cy="508718"/>
            <a:chOff x="8484621" y="540091"/>
            <a:chExt cx="575295" cy="5087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B55AC3-5E3E-435B-B08D-AFD01FC9CC8E}"/>
                </a:ext>
              </a:extLst>
            </p:cNvPr>
            <p:cNvSpPr/>
            <p:nvPr/>
          </p:nvSpPr>
          <p:spPr>
            <a:xfrm>
              <a:off x="8484621" y="601590"/>
              <a:ext cx="575295" cy="38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Picture 2" descr="ìí¸ë¦¬ ë¡ê³ ì ëí ì´ë¯¸ì§ ê²ìê²°ê³¼">
              <a:extLst>
                <a:ext uri="{FF2B5EF4-FFF2-40B4-BE49-F238E27FC236}">
                  <a16:creationId xmlns:a16="http://schemas.microsoft.com/office/drawing/2014/main" id="{CEF99A61-57FF-4C93-8E69-1C83784BB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822" y="540091"/>
              <a:ext cx="427494" cy="50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9AB64CE5-2E0C-4647-BCDA-CC5F6ED7B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019" y="162676"/>
            <a:ext cx="7886700" cy="548080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ea typeface="+mn-ea"/>
              </a:defRPr>
            </a:lvl1pPr>
          </a:lstStyle>
          <a:p>
            <a:r>
              <a:rPr lang="en-US" altLang="ko-KR" dirty="0"/>
              <a:t>Python Style Guide (</a:t>
            </a:r>
            <a:r>
              <a:rPr lang="ko-KR" altLang="en-US" dirty="0"/>
              <a:t>제목 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DD01-7F70-435F-8AFC-025E588F98F7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6833" y="6335767"/>
            <a:ext cx="2057400" cy="365125"/>
          </a:xfrm>
        </p:spPr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5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DBA-482E-416B-9DD7-AE8779DFD8A8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8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D89-DCE1-483A-9B19-81DF842F828E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4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EEE6-210E-4E27-ACB5-82527078BED7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5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5830-4960-47E9-97E6-5BF9CFBD20C4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9F062C-2E28-4386-98C9-C1B1C2CE40FB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9EB58536-F7CB-43E7-84F6-D00951C5F0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D7C88AF-EBB6-4C18-A505-838FD6D4E096}"/>
              </a:ext>
            </a:extLst>
          </p:cNvPr>
          <p:cNvGrpSpPr/>
          <p:nvPr userDrawn="1"/>
        </p:nvGrpSpPr>
        <p:grpSpPr>
          <a:xfrm>
            <a:off x="8484622" y="491992"/>
            <a:ext cx="503694" cy="508718"/>
            <a:chOff x="8484622" y="540091"/>
            <a:chExt cx="503694" cy="5087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F91404-F12F-4764-A6B0-FB2BFE6DCFFC}"/>
                </a:ext>
              </a:extLst>
            </p:cNvPr>
            <p:cNvSpPr/>
            <p:nvPr/>
          </p:nvSpPr>
          <p:spPr>
            <a:xfrm>
              <a:off x="8484622" y="601590"/>
              <a:ext cx="503694" cy="38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ìí¸ë¦¬ ë¡ê³ ì ëí ì´ë¯¸ì§ ê²ìê²°ê³¼">
              <a:extLst>
                <a:ext uri="{FF2B5EF4-FFF2-40B4-BE49-F238E27FC236}">
                  <a16:creationId xmlns:a16="http://schemas.microsoft.com/office/drawing/2014/main" id="{C21F3290-1F51-4E5C-9F77-B1AC33721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822" y="540091"/>
              <a:ext cx="427494" cy="50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1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39C-6217-48F5-81D2-9DDE508CD2A7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3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1420-5C8E-4B93-827F-7FCCD1343F3A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6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746" y="104597"/>
            <a:ext cx="8281640" cy="63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Python Style Guide (</a:t>
            </a:r>
            <a:r>
              <a:rPr lang="ko-KR" altLang="en-US" dirty="0"/>
              <a:t>제목 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E514-8EB8-474A-9006-4A73D19022C2}" type="datetime1">
              <a:rPr kumimoji="1" lang="ko-KR" altLang="en-US" smtClean="0"/>
              <a:t>2019-09-04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833" y="63357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EFA4-E98C-BF43-B82E-9127DB2D250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20EE2A-0CFD-461E-A240-0B26E741321A}"/>
              </a:ext>
            </a:extLst>
          </p:cNvPr>
          <p:cNvCxnSpPr>
            <a:cxnSpLocks/>
          </p:cNvCxnSpPr>
          <p:nvPr userDrawn="1"/>
        </p:nvCxnSpPr>
        <p:spPr>
          <a:xfrm>
            <a:off x="271019" y="794450"/>
            <a:ext cx="85874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etri ë¡ê³ ì ëí ì´ë¯¸ì§ ê²ìê²°ê³¼">
            <a:extLst>
              <a:ext uri="{FF2B5EF4-FFF2-40B4-BE49-F238E27FC236}">
                <a16:creationId xmlns:a16="http://schemas.microsoft.com/office/drawing/2014/main" id="{00017401-3982-447F-B00D-DDF26FB3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26302" r="11780" b="27014"/>
          <a:stretch/>
        </p:blipFill>
        <p:spPr bwMode="auto">
          <a:xfrm>
            <a:off x="73941" y="6350000"/>
            <a:ext cx="1151609" cy="4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08D0B3C-8D92-4B9D-BEEF-54D9CAB16D18}"/>
              </a:ext>
            </a:extLst>
          </p:cNvPr>
          <p:cNvGrpSpPr/>
          <p:nvPr userDrawn="1"/>
        </p:nvGrpSpPr>
        <p:grpSpPr>
          <a:xfrm>
            <a:off x="8484621" y="491992"/>
            <a:ext cx="575295" cy="508718"/>
            <a:chOff x="8484621" y="540091"/>
            <a:chExt cx="575295" cy="5087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2BBCC8-E005-4FB4-BA40-545D0008C6B9}"/>
                </a:ext>
              </a:extLst>
            </p:cNvPr>
            <p:cNvSpPr/>
            <p:nvPr/>
          </p:nvSpPr>
          <p:spPr>
            <a:xfrm>
              <a:off x="8484621" y="601590"/>
              <a:ext cx="575295" cy="38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 descr="ìí¸ë¦¬ ë¡ê³ ì ëí ì´ë¯¸ì§ ê²ìê²°ê³¼">
              <a:extLst>
                <a:ext uri="{FF2B5EF4-FFF2-40B4-BE49-F238E27FC236}">
                  <a16:creationId xmlns:a16="http://schemas.microsoft.com/office/drawing/2014/main" id="{840E86B3-67C1-4426-834E-6E7AD017C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822" y="540091"/>
              <a:ext cx="427494" cy="50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0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4F77F-9AED-4AD7-9959-33D66368C43B}"/>
              </a:ext>
            </a:extLst>
          </p:cNvPr>
          <p:cNvSpPr txBox="1"/>
          <p:nvPr/>
        </p:nvSpPr>
        <p:spPr>
          <a:xfrm>
            <a:off x="4927628" y="2112750"/>
            <a:ext cx="4056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>
                <a:solidFill>
                  <a:schemeClr val="bg1"/>
                </a:solidFill>
                <a:latin typeface="+mj-lt"/>
              </a:rPr>
              <a:t>GridaEnergy</a:t>
            </a:r>
          </a:p>
          <a:p>
            <a:r>
              <a:rPr kumimoji="1" lang="en-US" altLang="ko-KR" sz="4000" b="1">
                <a:solidFill>
                  <a:schemeClr val="bg1"/>
                </a:solidFill>
                <a:latin typeface="+mj-lt"/>
              </a:rPr>
              <a:t>Data Field </a:t>
            </a:r>
            <a:r>
              <a:rPr kumimoji="1" lang="ko-KR" altLang="en-US" sz="4000" b="1">
                <a:solidFill>
                  <a:schemeClr val="bg1"/>
                </a:solidFill>
                <a:latin typeface="+mj-lt"/>
              </a:rPr>
              <a:t>분석</a:t>
            </a:r>
            <a:endParaRPr kumimoji="1" lang="en-US" altLang="ko-KR" sz="4000" b="1">
              <a:solidFill>
                <a:schemeClr val="bg1"/>
              </a:solidFill>
              <a:latin typeface="+mj-lt"/>
            </a:endParaRPr>
          </a:p>
          <a:p>
            <a:r>
              <a:rPr kumimoji="1" lang="en-US" altLang="ko-KR" sz="4000" b="1" smtClean="0">
                <a:solidFill>
                  <a:schemeClr val="bg1"/>
                </a:solidFill>
                <a:latin typeface="+mj-lt"/>
              </a:rPr>
              <a:t>(Parser)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BDC63-EE7B-4DED-9226-BA854711F2F1}"/>
              </a:ext>
            </a:extLst>
          </p:cNvPr>
          <p:cNvSpPr txBox="1"/>
          <p:nvPr/>
        </p:nvSpPr>
        <p:spPr>
          <a:xfrm>
            <a:off x="6604572" y="5076836"/>
            <a:ext cx="2031325" cy="12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2019</a:t>
            </a:r>
            <a:r>
              <a:rPr lang="en-US" altLang="ko-KR" sz="1600" b="1">
                <a:solidFill>
                  <a:schemeClr val="bg1"/>
                </a:solidFill>
              </a:rPr>
              <a:t>. </a:t>
            </a:r>
            <a:r>
              <a:rPr lang="en-US" altLang="ko-KR" sz="1600" b="1" smtClean="0">
                <a:solidFill>
                  <a:schemeClr val="bg1"/>
                </a:solidFill>
              </a:rPr>
              <a:t>09. 04.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에너지시스템연구실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</a:rPr>
              <a:t>김낙우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ê°ì, ëì²´, êµ¬ê·¼, ìì§, ê°ë, ë³´ì¡´, ìì½, ìí, ìëì§, íê²½, ê·¸ëí½, ìì´ì½, ì¼ë¬ì¤í¸">
            <a:extLst>
              <a:ext uri="{FF2B5EF4-FFF2-40B4-BE49-F238E27FC236}">
                <a16:creationId xmlns:a16="http://schemas.microsoft.com/office/drawing/2014/main" id="{37BC5784-B2F7-452F-AF5D-9F596BD6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9" y="1151413"/>
            <a:ext cx="2878087" cy="28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(5 : pcs--ess)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4" y="1349601"/>
            <a:ext cx="2219325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58" y="914400"/>
            <a:ext cx="2219325" cy="585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87" y="882876"/>
            <a:ext cx="4886325" cy="4838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387" y="5560489"/>
            <a:ext cx="3472885" cy="12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5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(6,7 : pcs--pv,pms)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7" y="2260826"/>
            <a:ext cx="2247900" cy="212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2060801"/>
            <a:ext cx="4905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(8 : rack)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20499"/>
            <a:ext cx="2319735" cy="61375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8" y="1545292"/>
            <a:ext cx="5154238" cy="2293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109" y="4403631"/>
            <a:ext cx="4638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(8 : rack)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20499"/>
            <a:ext cx="2319735" cy="6137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28" y="1385047"/>
            <a:ext cx="4736591" cy="46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</a:t>
            </a:r>
            <a:r>
              <a:rPr lang="ko-KR" altLang="en-US"/>
              <a:t>읽기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0605"/>
              </p:ext>
            </p:extLst>
          </p:nvPr>
        </p:nvGraphicFramePr>
        <p:xfrm>
          <a:off x="457200" y="1322462"/>
          <a:ext cx="8229600" cy="3041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501417980"/>
                    </a:ext>
                  </a:extLst>
                </a:gridCol>
                <a:gridCol w="5554960">
                  <a:extLst>
                    <a:ext uri="{9D8B030D-6E8A-4147-A177-3AD203B41FA5}">
                      <a16:colId xmlns:a16="http://schemas.microsoft.com/office/drawing/2014/main" val="175541685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9401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충전 전력 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ess.113.W if ess.113.W &lt; 0 else 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609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방전 전력 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ess.113.W if ess.113.W &gt; 0 else 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326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PV </a:t>
                      </a:r>
                      <a:r>
                        <a:rPr lang="ko-KR" altLang="en-US" sz="1400" dirty="0"/>
                        <a:t>발전 전력 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pv.113.W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 -&gt; meter-pv.214.W (?)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3179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bms.802.SoC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6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7794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누적 충전 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충전 전력 패턴 적분</a:t>
                      </a:r>
                      <a:r>
                        <a:rPr lang="en-US" altLang="ko-KR" sz="1400" baseline="30000" dirty="0"/>
                        <a:t>1)</a:t>
                      </a:r>
                      <a:endParaRPr lang="ko-KR" alt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1903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누적 방전 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ESS PCS </a:t>
                      </a:r>
                      <a:r>
                        <a:rPr lang="ko-KR" altLang="en-US" sz="1400" dirty="0"/>
                        <a:t>방전 전력 패턴 적분</a:t>
                      </a:r>
                      <a:r>
                        <a:rPr lang="en-US" altLang="ko-KR" sz="1400" baseline="30000" dirty="0"/>
                        <a:t>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522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PV </a:t>
                      </a:r>
                      <a:r>
                        <a:rPr lang="ko-KR" altLang="en-US" sz="1400" dirty="0"/>
                        <a:t>누적 발전 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PV </a:t>
                      </a:r>
                      <a:r>
                        <a:rPr lang="ko-KR" altLang="en-US" sz="1400" dirty="0"/>
                        <a:t>발전 전력 패턴 적분</a:t>
                      </a:r>
                      <a:r>
                        <a:rPr lang="en-US" altLang="ko-KR" sz="1400" baseline="30000" dirty="0"/>
                        <a:t>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2334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513138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ko-KR" altLang="en-US" sz="1200" dirty="0"/>
              <a:t>패턴의 모든 합을 시간당 </a:t>
            </a:r>
            <a:r>
              <a:rPr lang="en-US" altLang="ko-KR" sz="1200" dirty="0"/>
              <a:t>DB </a:t>
            </a:r>
            <a:r>
              <a:rPr lang="ko-KR" altLang="en-US" sz="1200" dirty="0"/>
              <a:t>기록 횟수로 나눔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Wh</a:t>
            </a:r>
            <a:r>
              <a:rPr lang="en-US" altLang="ko-KR" sz="1200" dirty="0"/>
              <a:t> </a:t>
            </a:r>
            <a:r>
              <a:rPr lang="ko-KR" altLang="en-US" sz="1200" dirty="0"/>
              <a:t>단위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ex) 5</a:t>
            </a:r>
            <a:r>
              <a:rPr lang="ko-KR" altLang="en-US" sz="1200" dirty="0"/>
              <a:t>분 마다 </a:t>
            </a:r>
            <a:r>
              <a:rPr lang="en-US" altLang="ko-KR" sz="1200" dirty="0"/>
              <a:t>DB</a:t>
            </a:r>
            <a:r>
              <a:rPr lang="ko-KR" altLang="en-US" sz="1200" dirty="0"/>
              <a:t>에 기록할 경우 적분 값 </a:t>
            </a:r>
            <a:r>
              <a:rPr lang="en-US" altLang="ko-KR" sz="1200" dirty="0"/>
              <a:t>= sum([</a:t>
            </a:r>
            <a:r>
              <a:rPr lang="ko-KR" altLang="en-US" sz="1200" dirty="0"/>
              <a:t>금일 패턴</a:t>
            </a:r>
            <a:r>
              <a:rPr lang="en-US" altLang="ko-KR" sz="1200" dirty="0"/>
              <a:t>…])/(60/5)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3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(Event:PCS)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" y="1553135"/>
            <a:ext cx="3769984" cy="3733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512" y="2857500"/>
            <a:ext cx="3960159" cy="61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24" y="2743199"/>
            <a:ext cx="6188875" cy="3667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10548" y="2404645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4357" y="11838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PCS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3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(Event:PCS)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" y="1553135"/>
            <a:ext cx="3769984" cy="3733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512" y="2857500"/>
            <a:ext cx="3960159" cy="61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0548" y="2404645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4357" y="11838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PCS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58" y="2743198"/>
            <a:ext cx="5580075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(Event:PCS)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" y="1553135"/>
            <a:ext cx="3769984" cy="3733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512" y="2857500"/>
            <a:ext cx="3960159" cy="61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0548" y="2404645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4357" y="11838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PCS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57500"/>
            <a:ext cx="5135884" cy="29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7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(Event:PCS)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" y="1553135"/>
            <a:ext cx="3769984" cy="3733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512" y="2857500"/>
            <a:ext cx="3960159" cy="61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0548" y="2404645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4357" y="11838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PCS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58" y="2743199"/>
            <a:ext cx="5680075" cy="3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(Event:BMS)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" y="1125592"/>
            <a:ext cx="2562225" cy="540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0551" y="2124076"/>
            <a:ext cx="1562100" cy="1351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9990" y="1261645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02" y="1600199"/>
            <a:ext cx="6093731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ê°ì, ëì²´, êµ¬ê·¼, ìì§, ê°ë, ë³´ì¡´, ìì½, ìí, ìëì§, íê²½, ê·¸ëí½, ìì´ì½, ì¼ë¬ì¤í¸">
            <a:extLst>
              <a:ext uri="{FF2B5EF4-FFF2-40B4-BE49-F238E27FC236}">
                <a16:creationId xmlns:a16="http://schemas.microsoft.com/office/drawing/2014/main" id="{37BC5784-B2F7-452F-AF5D-9F596BD6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9" y="1151413"/>
            <a:ext cx="2878087" cy="28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389798-342E-47CD-AC45-6058D6FCCD71}"/>
              </a:ext>
            </a:extLst>
          </p:cNvPr>
          <p:cNvSpPr txBox="1"/>
          <p:nvPr/>
        </p:nvSpPr>
        <p:spPr>
          <a:xfrm>
            <a:off x="4962525" y="912285"/>
            <a:ext cx="368820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Contents</a:t>
            </a:r>
          </a:p>
          <a:p>
            <a:endParaRPr lang="en-US" altLang="ko-KR" sz="36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예상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r>
              <a:rPr lang="ko-KR" altLang="en-US" sz="2800" b="1">
                <a:solidFill>
                  <a:schemeClr val="bg1"/>
                </a:solidFill>
              </a:rPr>
              <a:t>시스템 구성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>
                <a:solidFill>
                  <a:schemeClr val="bg1"/>
                </a:solidFill>
              </a:rPr>
              <a:t>전체 데이터 구성</a:t>
            </a:r>
            <a:endParaRPr lang="en-US" altLang="ko-KR" sz="28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>
                <a:solidFill>
                  <a:schemeClr val="bg1"/>
                </a:solidFill>
              </a:rPr>
              <a:t>각 필드별 구성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>
                <a:solidFill>
                  <a:schemeClr val="bg1"/>
                </a:solidFill>
              </a:rPr>
              <a:t>주요</a:t>
            </a:r>
            <a:r>
              <a:rPr lang="en-US" altLang="ko-KR" sz="2800" b="1">
                <a:solidFill>
                  <a:schemeClr val="bg1"/>
                </a:solidFill>
              </a:rPr>
              <a:t> </a:t>
            </a:r>
            <a:r>
              <a:rPr lang="ko-KR" altLang="en-US" sz="2800" b="1">
                <a:solidFill>
                  <a:schemeClr val="bg1"/>
                </a:solidFill>
              </a:rPr>
              <a:t>데이터 필드</a:t>
            </a:r>
            <a:endParaRPr lang="en-US" altLang="ko-KR" sz="2800" b="1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800" b="1" smtClean="0">
                <a:solidFill>
                  <a:schemeClr val="bg1"/>
                </a:solidFill>
              </a:rPr>
              <a:t>향후 </a:t>
            </a:r>
            <a:r>
              <a:rPr lang="ko-KR" altLang="en-US" sz="2800" b="1">
                <a:solidFill>
                  <a:schemeClr val="bg1"/>
                </a:solidFill>
              </a:rPr>
              <a:t>일정 및 논의</a:t>
            </a:r>
            <a:endParaRPr lang="en-US" altLang="ko-KR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7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(Event:rack)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20499"/>
            <a:ext cx="2319735" cy="61375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1019" y="3381376"/>
            <a:ext cx="1562100" cy="44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10548" y="2235368"/>
            <a:ext cx="4093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*</a:t>
            </a:r>
            <a:r>
              <a:rPr lang="ko-KR" altLang="en-US" sz="1600"/>
              <a:t>EMS event_20181004_개정 최종안</a:t>
            </a:r>
            <a:r>
              <a:rPr lang="en-US" altLang="ko-KR" sz="1600"/>
              <a:t>.xlsx </a:t>
            </a:r>
            <a:r>
              <a:rPr lang="ko-KR" altLang="en-US" sz="1600"/>
              <a:t>참고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573922"/>
            <a:ext cx="6281737" cy="29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시험 </a:t>
            </a:r>
            <a:r>
              <a:rPr lang="en-US" altLang="ko-KR" smtClean="0"/>
              <a:t>parser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778207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700"/>
              <a:t>import pandas as pd</a:t>
            </a:r>
          </a:p>
          <a:p>
            <a:r>
              <a:rPr lang="en-US" altLang="ko-KR" sz="700"/>
              <a:t>import csv </a:t>
            </a:r>
          </a:p>
          <a:p>
            <a:r>
              <a:rPr lang="en-US" altLang="ko-KR" sz="700"/>
              <a:t>import json</a:t>
            </a:r>
          </a:p>
          <a:p>
            <a:r>
              <a:rPr lang="en-US" altLang="ko-KR" sz="700"/>
              <a:t>import os</a:t>
            </a:r>
          </a:p>
          <a:p>
            <a:r>
              <a:rPr lang="en-US" altLang="ko-KR" sz="700"/>
              <a:t>import matplotlib.pyplot as plt</a:t>
            </a:r>
          </a:p>
          <a:p>
            <a:r>
              <a:rPr lang="en-US" altLang="ko-KR" sz="700"/>
              <a:t>import matplotlib as rc</a:t>
            </a:r>
          </a:p>
          <a:p>
            <a:endParaRPr lang="en-US" altLang="ko-KR" sz="700"/>
          </a:p>
          <a:p>
            <a:r>
              <a:rPr lang="en-US" altLang="ko-KR" sz="700"/>
              <a:t>from sklearn.preprocessing import MinMaxScaler</a:t>
            </a:r>
          </a:p>
          <a:p>
            <a:endParaRPr lang="en-US" altLang="ko-KR" sz="700"/>
          </a:p>
          <a:p>
            <a:r>
              <a:rPr lang="en-US" altLang="ko-KR" sz="700" smtClean="0"/>
              <a:t>folder_name </a:t>
            </a:r>
            <a:r>
              <a:rPr lang="en-US" altLang="ko-KR" sz="700"/>
              <a:t>= './dataset/data1/ems/30'       # site-name</a:t>
            </a:r>
          </a:p>
          <a:p>
            <a:endParaRPr lang="en-US" altLang="ko-KR" sz="700"/>
          </a:p>
          <a:p>
            <a:r>
              <a:rPr lang="en-US" altLang="ko-KR" sz="700"/>
              <a:t>#folder_name = './dataset/sample'       # site-name</a:t>
            </a:r>
          </a:p>
          <a:p>
            <a:r>
              <a:rPr lang="en-US" altLang="ko-KR" sz="700"/>
              <a:t>font_size = 20</a:t>
            </a:r>
          </a:p>
          <a:p>
            <a:endParaRPr lang="en-US" altLang="ko-KR" sz="700"/>
          </a:p>
          <a:p>
            <a:r>
              <a:rPr lang="en-US" altLang="ko-KR" sz="700"/>
              <a:t>target_device = ['bms','pcs--ess']</a:t>
            </a:r>
          </a:p>
          <a:p>
            <a:r>
              <a:rPr lang="en-US" altLang="ko-KR" sz="700"/>
              <a:t>target_id = {'802':['A','AChaMax','ADisChaMax','SoC','SoH','V'], '1803':['VCell','VCellMax','VCellMin'], '113':['DCA','DCV','DCW','VAr','W']}</a:t>
            </a:r>
          </a:p>
          <a:p>
            <a:r>
              <a:rPr lang="en-US" altLang="ko-KR" sz="700"/>
              <a:t>target_value = {'bms':['802','1803'],'pcs--ess':['113'] }</a:t>
            </a:r>
          </a:p>
          <a:p>
            <a:endParaRPr lang="en-US" altLang="ko-KR" sz="700"/>
          </a:p>
          <a:p>
            <a:r>
              <a:rPr lang="en-US" altLang="ko-KR" sz="700"/>
              <a:t>plot_title = '_'.join(target_device)+'_'+'_'.join([key for key in target_id])</a:t>
            </a:r>
          </a:p>
          <a:p>
            <a:endParaRPr lang="en-US" altLang="ko-KR" sz="700"/>
          </a:p>
          <a:p>
            <a:r>
              <a:rPr lang="en-US" altLang="ko-KR" sz="700"/>
              <a:t>def file_read():</a:t>
            </a:r>
          </a:p>
          <a:p>
            <a:r>
              <a:rPr lang="en-US" altLang="ko-KR" sz="700"/>
              <a:t>    </a:t>
            </a:r>
          </a:p>
          <a:p>
            <a:r>
              <a:rPr lang="en-US" altLang="ko-KR" sz="700"/>
              <a:t>    listOfFiles = list()</a:t>
            </a:r>
          </a:p>
          <a:p>
            <a:r>
              <a:rPr lang="en-US" altLang="ko-KR" sz="700"/>
              <a:t>    for (dirpath, dirnames, filenames) in os.walk(folder_name):</a:t>
            </a:r>
          </a:p>
          <a:p>
            <a:r>
              <a:rPr lang="en-US" altLang="ko-KR" sz="700"/>
              <a:t>        listOfFiles += [os.path.join(dirpath, file) for file in filenames]</a:t>
            </a:r>
          </a:p>
          <a:p>
            <a:endParaRPr lang="en-US" altLang="ko-KR" sz="700"/>
          </a:p>
          <a:p>
            <a:r>
              <a:rPr lang="en-US" altLang="ko-KR" sz="700"/>
              <a:t>    listOfFiles.sort()</a:t>
            </a:r>
          </a:p>
          <a:p>
            <a:endParaRPr lang="en-US" altLang="ko-KR" sz="700" smtClean="0"/>
          </a:p>
          <a:p>
            <a:r>
              <a:rPr lang="en-US" altLang="ko-KR" sz="700" smtClean="0"/>
              <a:t>    return listOfFiles </a:t>
            </a:r>
          </a:p>
          <a:p>
            <a:endParaRPr lang="en-US" altLang="ko-KR" sz="700"/>
          </a:p>
          <a:p>
            <a:r>
              <a:rPr lang="en-US" altLang="ko-KR" sz="700"/>
              <a:t>def make_list():  # data frame column </a:t>
            </a:r>
            <a:r>
              <a:rPr lang="ko-KR" altLang="en-US" sz="700"/>
              <a:t>구성에 사용</a:t>
            </a:r>
          </a:p>
          <a:p>
            <a:r>
              <a:rPr lang="ko-KR" altLang="en-US" sz="700"/>
              <a:t>    </a:t>
            </a:r>
          </a:p>
          <a:p>
            <a:r>
              <a:rPr lang="ko-KR" altLang="en-US" sz="700"/>
              <a:t>    </a:t>
            </a:r>
            <a:r>
              <a:rPr lang="en-US" altLang="ko-KR" sz="700"/>
              <a:t>tot_list = []</a:t>
            </a:r>
          </a:p>
          <a:p>
            <a:r>
              <a:rPr lang="en-US" altLang="ko-KR" sz="700"/>
              <a:t>    for td in target_device:</a:t>
            </a:r>
          </a:p>
          <a:p>
            <a:r>
              <a:rPr lang="en-US" altLang="ko-KR" sz="700"/>
              <a:t>        tv = target_value[td]</a:t>
            </a:r>
          </a:p>
          <a:p>
            <a:r>
              <a:rPr lang="en-US" altLang="ko-KR" sz="700"/>
              <a:t>        tv_list=[]</a:t>
            </a:r>
          </a:p>
          <a:p>
            <a:endParaRPr lang="en-US" altLang="ko-KR" sz="700"/>
          </a:p>
          <a:p>
            <a:r>
              <a:rPr lang="en-US" altLang="ko-KR" sz="700"/>
              <a:t>        for i in tv:</a:t>
            </a:r>
          </a:p>
          <a:p>
            <a:r>
              <a:rPr lang="en-US" altLang="ko-KR" sz="700"/>
              <a:t>            ti = target_id[i]</a:t>
            </a:r>
          </a:p>
          <a:p>
            <a:r>
              <a:rPr lang="en-US" altLang="ko-KR" sz="700"/>
              <a:t>            #target=json_data[td].loc[i]</a:t>
            </a:r>
          </a:p>
          <a:p>
            <a:endParaRPr lang="en-US" altLang="ko-KR" sz="700"/>
          </a:p>
          <a:p>
            <a:r>
              <a:rPr lang="en-US" altLang="ko-KR" sz="700"/>
              <a:t>            ti_list = []</a:t>
            </a:r>
          </a:p>
          <a:p>
            <a:r>
              <a:rPr lang="en-US" altLang="ko-KR" sz="700"/>
              <a:t>            for j in range(len(ti)):</a:t>
            </a:r>
          </a:p>
          <a:p>
            <a:r>
              <a:rPr lang="en-US" altLang="ko-KR" sz="700"/>
              <a:t>                #ti_list.append(ti[j])</a:t>
            </a:r>
          </a:p>
          <a:p>
            <a:r>
              <a:rPr lang="en-US" altLang="ko-KR" sz="700"/>
              <a:t>                ti_list.append(td+'_'+str(i)+'_'+ti[j])</a:t>
            </a:r>
          </a:p>
          <a:p>
            <a:r>
              <a:rPr lang="en-US" altLang="ko-KR" sz="700"/>
              <a:t>            </a:t>
            </a:r>
          </a:p>
          <a:p>
            <a:r>
              <a:rPr lang="en-US" altLang="ko-KR" sz="700"/>
              <a:t>            tv_list.extend(ti_list)        </a:t>
            </a:r>
          </a:p>
          <a:p>
            <a:r>
              <a:rPr lang="en-US" altLang="ko-KR" sz="700"/>
              <a:t>        tot_list.extend(tv_list)</a:t>
            </a:r>
          </a:p>
          <a:p>
            <a:r>
              <a:rPr lang="en-US" altLang="ko-KR" sz="700" smtClean="0"/>
              <a:t>    </a:t>
            </a:r>
            <a:endParaRPr lang="en-US" altLang="ko-KR" sz="700"/>
          </a:p>
          <a:p>
            <a:r>
              <a:rPr lang="en-US" altLang="ko-KR" sz="700"/>
              <a:t>    return tot_list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9999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900"/>
          </a:p>
          <a:p>
            <a:r>
              <a:rPr lang="en-US" altLang="ko-KR" sz="900"/>
              <a:t>def feature_ext(json_data):</a:t>
            </a:r>
          </a:p>
          <a:p>
            <a:r>
              <a:rPr lang="en-US" altLang="ko-KR" sz="900"/>
              <a:t>    </a:t>
            </a:r>
          </a:p>
          <a:p>
            <a:r>
              <a:rPr lang="en-US" altLang="ko-KR" sz="900"/>
              <a:t>    tar_list=[]</a:t>
            </a:r>
          </a:p>
          <a:p>
            <a:r>
              <a:rPr lang="en-US" altLang="ko-KR" sz="900"/>
              <a:t>    </a:t>
            </a:r>
          </a:p>
          <a:p>
            <a:r>
              <a:rPr lang="en-US" altLang="ko-KR" sz="900"/>
              <a:t>    for td in target_device:</a:t>
            </a:r>
          </a:p>
          <a:p>
            <a:r>
              <a:rPr lang="en-US" altLang="ko-KR" sz="900"/>
              <a:t>        tv = target_value[td]</a:t>
            </a:r>
          </a:p>
          <a:p>
            <a:r>
              <a:rPr lang="en-US" altLang="ko-KR" sz="900"/>
              <a:t>        tv_list=[]</a:t>
            </a:r>
          </a:p>
          <a:p>
            <a:endParaRPr lang="en-US" altLang="ko-KR" sz="900"/>
          </a:p>
          <a:p>
            <a:r>
              <a:rPr lang="en-US" altLang="ko-KR" sz="900"/>
              <a:t>        for i in tv:</a:t>
            </a:r>
          </a:p>
          <a:p>
            <a:r>
              <a:rPr lang="en-US" altLang="ko-KR" sz="900"/>
              <a:t>            ti = target_id[i]</a:t>
            </a:r>
          </a:p>
          <a:p>
            <a:r>
              <a:rPr lang="en-US" altLang="ko-KR" sz="900"/>
              <a:t>            #print(td,i)</a:t>
            </a:r>
          </a:p>
          <a:p>
            <a:r>
              <a:rPr lang="en-US" altLang="ko-KR" sz="900"/>
              <a:t>            target=json_data[td].loc[int(i)]</a:t>
            </a:r>
          </a:p>
          <a:p>
            <a:endParaRPr lang="en-US" altLang="ko-KR" sz="900"/>
          </a:p>
          <a:p>
            <a:r>
              <a:rPr lang="en-US" altLang="ko-KR" sz="900"/>
              <a:t>            ti_list = []</a:t>
            </a:r>
          </a:p>
          <a:p>
            <a:r>
              <a:rPr lang="en-US" altLang="ko-KR" sz="900"/>
              <a:t>            for j in range(len(ti)):</a:t>
            </a:r>
          </a:p>
          <a:p>
            <a:r>
              <a:rPr lang="en-US" altLang="ko-KR" sz="900"/>
              <a:t>                ti_list.append(target[ti[j]])</a:t>
            </a:r>
          </a:p>
          <a:p>
            <a:r>
              <a:rPr lang="en-US" altLang="ko-KR" sz="900"/>
              <a:t>            </a:t>
            </a:r>
          </a:p>
          <a:p>
            <a:r>
              <a:rPr lang="en-US" altLang="ko-KR" sz="900"/>
              <a:t>            tv_list.extend(ti_list)        </a:t>
            </a:r>
          </a:p>
          <a:p>
            <a:r>
              <a:rPr lang="en-US" altLang="ko-KR" sz="900"/>
              <a:t>        tar_list.extend(tv_list)</a:t>
            </a:r>
          </a:p>
          <a:p>
            <a:r>
              <a:rPr lang="en-US" altLang="ko-KR" sz="900"/>
              <a:t>    #print(tar_list) # total_list </a:t>
            </a:r>
          </a:p>
          <a:p>
            <a:r>
              <a:rPr lang="en-US" altLang="ko-KR" sz="900"/>
              <a:t>    </a:t>
            </a:r>
          </a:p>
          <a:p>
            <a:r>
              <a:rPr lang="en-US" altLang="ko-KR" sz="900"/>
              <a:t>    return tar_list</a:t>
            </a:r>
          </a:p>
          <a:p>
            <a:endParaRPr lang="en-US" altLang="ko-KR" sz="900"/>
          </a:p>
          <a:p>
            <a:endParaRPr lang="en-US" altLang="ko-KR" sz="900"/>
          </a:p>
          <a:p>
            <a:r>
              <a:rPr lang="en-US" altLang="ko-KR" sz="900"/>
              <a:t>def list2pd(tar_list, df):</a:t>
            </a:r>
          </a:p>
          <a:p>
            <a:r>
              <a:rPr lang="en-US" altLang="ko-KR" sz="900"/>
              <a:t>    pdf = pd.DataFrame(tar_list, columns = make_list()) # column head </a:t>
            </a:r>
            <a:r>
              <a:rPr lang="ko-KR" altLang="en-US" sz="900"/>
              <a:t>수정</a:t>
            </a:r>
          </a:p>
          <a:p>
            <a:r>
              <a:rPr lang="ko-KR" altLang="en-US" sz="900"/>
              <a:t>    </a:t>
            </a:r>
            <a:r>
              <a:rPr lang="en-US" altLang="ko-KR" sz="900"/>
              <a:t>pd_con = pd.concat([pdf, df['timestamp']], axis=1)</a:t>
            </a:r>
          </a:p>
          <a:p>
            <a:r>
              <a:rPr lang="en-US" altLang="ko-KR" sz="900"/>
              <a:t>    </a:t>
            </a:r>
          </a:p>
          <a:p>
            <a:r>
              <a:rPr lang="en-US" altLang="ko-KR" sz="900"/>
              <a:t>    return pd_con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7866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시험 </a:t>
            </a:r>
            <a:r>
              <a:rPr lang="en-US" altLang="ko-KR" smtClean="0"/>
              <a:t>parser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4857" y="822360"/>
            <a:ext cx="4572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/>
              <a:t>def feature_save(tar_frame):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save_fname = plot_title + '.pickle'</a:t>
            </a:r>
          </a:p>
          <a:p>
            <a:r>
              <a:rPr lang="en-US" altLang="ko-KR" sz="800"/>
              <a:t>    </a:t>
            </a:r>
          </a:p>
          <a:p>
            <a:r>
              <a:rPr lang="en-US" altLang="ko-KR" sz="800"/>
              <a:t>    if os.path.exists(save_fname):</a:t>
            </a:r>
          </a:p>
          <a:p>
            <a:r>
              <a:rPr lang="en-US" altLang="ko-KR" sz="800"/>
              <a:t>        print('Warning!! The same file name exists. If you are sure you want to create a new file, delete the file first. ')</a:t>
            </a:r>
          </a:p>
          <a:p>
            <a:r>
              <a:rPr lang="en-US" altLang="ko-KR" sz="800"/>
              <a:t>        return </a:t>
            </a:r>
          </a:p>
          <a:p>
            <a:r>
              <a:rPr lang="en-US" altLang="ko-KR" sz="800"/>
              <a:t>    else:</a:t>
            </a:r>
          </a:p>
          <a:p>
            <a:r>
              <a:rPr lang="en-US" altLang="ko-KR" sz="800" smtClean="0">
                <a:solidFill>
                  <a:srgbClr val="FF0000"/>
                </a:solidFill>
              </a:rPr>
              <a:t>        get_ipython().run_line_magic('time', 'tar_frame.to_pickle(save_fname)')</a:t>
            </a:r>
          </a:p>
          <a:p>
            <a:r>
              <a:rPr lang="en-US" altLang="ko-KR" sz="800" smtClean="0"/>
              <a:t>        print</a:t>
            </a:r>
            <a:r>
              <a:rPr lang="en-US" altLang="ko-KR" sz="800"/>
              <a:t>('A new file will be created. ')</a:t>
            </a:r>
            <a:r>
              <a:rPr lang="en-US" altLang="ko-KR" sz="800" smtClean="0"/>
              <a:t>    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   return </a:t>
            </a: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tar_frame = pd.DataFrame()</a:t>
            </a:r>
          </a:p>
          <a:p>
            <a:endParaRPr lang="en-US" altLang="ko-KR" sz="800"/>
          </a:p>
          <a:p>
            <a:r>
              <a:rPr lang="en-US" altLang="ko-KR" sz="800"/>
              <a:t>def main():</a:t>
            </a:r>
          </a:p>
          <a:p>
            <a:endParaRPr lang="en-US" altLang="ko-KR" sz="800"/>
          </a:p>
          <a:p>
            <a:r>
              <a:rPr lang="en-US" altLang="ko-KR" sz="800"/>
              <a:t>    global tar_frame</a:t>
            </a:r>
          </a:p>
          <a:p>
            <a:r>
              <a:rPr lang="en-US" altLang="ko-KR" sz="800"/>
              <a:t>    </a:t>
            </a:r>
          </a:p>
          <a:p>
            <a:r>
              <a:rPr lang="en-US" altLang="ko-KR" sz="800"/>
              <a:t>    file_list = file_read()</a:t>
            </a:r>
          </a:p>
          <a:p>
            <a:endParaRPr lang="en-US" altLang="ko-KR" sz="800"/>
          </a:p>
          <a:p>
            <a:r>
              <a:rPr lang="en-US" altLang="ko-KR" sz="800"/>
              <a:t>    for file_name in file_list : </a:t>
            </a:r>
          </a:p>
          <a:p>
            <a:r>
              <a:rPr lang="en-US" altLang="ko-KR" sz="800"/>
              <a:t>    </a:t>
            </a:r>
          </a:p>
          <a:p>
            <a:r>
              <a:rPr lang="en-US" altLang="ko-KR" sz="800"/>
              <a:t>        tar_list = []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    data = pd.read_csv(file_name, names=['bms', 'timestamp'])</a:t>
            </a:r>
          </a:p>
          <a:p>
            <a:r>
              <a:rPr lang="en-US" altLang="ko-KR" sz="800"/>
              <a:t>        df = pd.DataFrame(data)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    print(file_name)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    tar_list = [] </a:t>
            </a:r>
          </a:p>
          <a:p>
            <a:r>
              <a:rPr lang="en-US" altLang="ko-KR" sz="800"/>
              <a:t>        for json_raw in range(len(df.index)):</a:t>
            </a:r>
          </a:p>
          <a:p>
            <a:r>
              <a:rPr lang="en-US" altLang="ko-KR" sz="800"/>
              <a:t>            try:                </a:t>
            </a:r>
          </a:p>
          <a:p>
            <a:r>
              <a:rPr lang="en-US" altLang="ko-KR" sz="800"/>
              <a:t>                json_data = pd.read_json(df['bms'].iloc[json_raw])       # json_data : pandas format</a:t>
            </a:r>
          </a:p>
          <a:p>
            <a:r>
              <a:rPr lang="en-US" altLang="ko-KR" sz="800"/>
              <a:t>                tar_list.append(feature_ext(json_data))</a:t>
            </a:r>
          </a:p>
          <a:p>
            <a:r>
              <a:rPr lang="en-US" altLang="ko-KR" sz="800"/>
              <a:t>            except ValueError:</a:t>
            </a:r>
          </a:p>
          <a:p>
            <a:r>
              <a:rPr lang="en-US" altLang="ko-KR" sz="800"/>
              <a:t>                pass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    tar_frame = tar_frame.append(list2pd(tar_list, df)).reset_index(drop=True)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feature_save(tar_frame)</a:t>
            </a:r>
          </a:p>
          <a:p>
            <a:r>
              <a:rPr lang="en-US" altLang="ko-KR" sz="800"/>
              <a:t>        </a:t>
            </a:r>
          </a:p>
          <a:p>
            <a:r>
              <a:rPr lang="en-US" altLang="ko-KR" sz="800"/>
              <a:t>    visualization1(tar_frame)</a:t>
            </a:r>
          </a:p>
          <a:p>
            <a:r>
              <a:rPr lang="en-US" altLang="ko-KR" sz="800"/>
              <a:t>    visualization2(tar_frame) 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56217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전처리 시험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" y="993775"/>
            <a:ext cx="3779897" cy="390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81" y="993775"/>
            <a:ext cx="4735616" cy="35480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128496"/>
            <a:ext cx="8272019" cy="2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F00BCE-0D83-4308-BF00-D1ECEBA8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430A347-673E-434F-8E2C-162A958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일정 논의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440B2-A855-468C-BD6E-4469B4764123}"/>
              </a:ext>
            </a:extLst>
          </p:cNvPr>
          <p:cNvSpPr txBox="1"/>
          <p:nvPr/>
        </p:nvSpPr>
        <p:spPr>
          <a:xfrm>
            <a:off x="406091" y="955665"/>
            <a:ext cx="555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/>
              <a:t>ESS-PCS </a:t>
            </a:r>
            <a:r>
              <a:rPr lang="ko-KR" altLang="en-US" sz="2000" b="1"/>
              <a:t>데이터 서버 구축 관련 논의</a:t>
            </a:r>
            <a:endParaRPr lang="en-US" altLang="ko-KR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2AD76E-4D2D-4C57-B27E-32C714B15CB4}"/>
              </a:ext>
            </a:extLst>
          </p:cNvPr>
          <p:cNvSpPr/>
          <p:nvPr/>
        </p:nvSpPr>
        <p:spPr>
          <a:xfrm>
            <a:off x="600075" y="1426566"/>
            <a:ext cx="74390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mtClean="0"/>
              <a:t>호남권연구센터 </a:t>
            </a:r>
            <a:r>
              <a:rPr lang="en-US" altLang="ko-KR"/>
              <a:t>1</a:t>
            </a:r>
            <a:r>
              <a:rPr lang="ko-KR" altLang="en-US"/>
              <a:t>층 서버룸에 구축하는 방안 </a:t>
            </a:r>
            <a:r>
              <a:rPr lang="ko-KR" altLang="en-US" smtClean="0"/>
              <a:t>논의 </a:t>
            </a:r>
            <a:r>
              <a:rPr lang="en-US" altLang="ko-KR" smtClean="0"/>
              <a:t>(which rack)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mtClean="0"/>
              <a:t>데이터 분석을 위한 데이터 </a:t>
            </a:r>
            <a:r>
              <a:rPr lang="en-US" altLang="ko-KR" smtClean="0"/>
              <a:t>gathering </a:t>
            </a:r>
            <a:r>
              <a:rPr lang="ko-KR" altLang="en-US" smtClean="0"/>
              <a:t>및 전처리 방안 논의</a:t>
            </a:r>
            <a:endParaRPr lang="en-US" altLang="ko-KR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mtClean="0"/>
              <a:t>Firewall </a:t>
            </a:r>
            <a:r>
              <a:rPr lang="ko-KR" altLang="en-US" smtClean="0"/>
              <a:t>우회방안 논의</a:t>
            </a:r>
            <a:endParaRPr lang="en-US" altLang="ko-KR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1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27AF9-DAAA-41E0-A312-05F1C8EC8C40}"/>
              </a:ext>
            </a:extLst>
          </p:cNvPr>
          <p:cNvSpPr txBox="1"/>
          <p:nvPr/>
        </p:nvSpPr>
        <p:spPr>
          <a:xfrm>
            <a:off x="5182245" y="2732839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+mj-lt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40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예상</a:t>
            </a:r>
            <a:r>
              <a:rPr lang="en-US" altLang="ko-KR"/>
              <a:t>) </a:t>
            </a:r>
            <a:r>
              <a:rPr lang="ko-KR" altLang="en-US"/>
              <a:t>시스템 구성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9E1C47-1D93-4CB0-B914-AE3AE4173565}"/>
              </a:ext>
            </a:extLst>
          </p:cNvPr>
          <p:cNvGrpSpPr/>
          <p:nvPr/>
        </p:nvGrpSpPr>
        <p:grpSpPr>
          <a:xfrm>
            <a:off x="833198" y="2236207"/>
            <a:ext cx="1150606" cy="1072817"/>
            <a:chOff x="2886895" y="1550158"/>
            <a:chExt cx="612000" cy="612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682B8D-ACBA-4989-A747-3A619F302D50}"/>
                </a:ext>
              </a:extLst>
            </p:cNvPr>
            <p:cNvSpPr/>
            <p:nvPr/>
          </p:nvSpPr>
          <p:spPr>
            <a:xfrm>
              <a:off x="2886895" y="1550158"/>
              <a:ext cx="612000" cy="612000"/>
            </a:xfrm>
            <a:prstGeom prst="ellipse">
              <a:avLst/>
            </a:prstGeom>
            <a:solidFill>
              <a:srgbClr val="3C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33">
              <a:extLst>
                <a:ext uri="{FF2B5EF4-FFF2-40B4-BE49-F238E27FC236}">
                  <a16:creationId xmlns:a16="http://schemas.microsoft.com/office/drawing/2014/main" id="{53FD2DA0-943C-43C9-AE95-BE450977B0C6}"/>
                </a:ext>
              </a:extLst>
            </p:cNvPr>
            <p:cNvSpPr/>
            <p:nvPr/>
          </p:nvSpPr>
          <p:spPr>
            <a:xfrm>
              <a:off x="3183895" y="1945331"/>
              <a:ext cx="18000" cy="10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34">
              <a:extLst>
                <a:ext uri="{FF2B5EF4-FFF2-40B4-BE49-F238E27FC236}">
                  <a16:creationId xmlns:a16="http://schemas.microsoft.com/office/drawing/2014/main" id="{B1233E1C-46D2-4F2C-BC55-DB6535604CD5}"/>
                </a:ext>
              </a:extLst>
            </p:cNvPr>
            <p:cNvSpPr/>
            <p:nvPr/>
          </p:nvSpPr>
          <p:spPr>
            <a:xfrm rot="16200000">
              <a:off x="3174895" y="1949800"/>
              <a:ext cx="36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83D09F-63E9-4D26-B98C-6BFAF55F43D7}"/>
                </a:ext>
              </a:extLst>
            </p:cNvPr>
            <p:cNvGrpSpPr/>
            <p:nvPr/>
          </p:nvGrpSpPr>
          <p:grpSpPr>
            <a:xfrm>
              <a:off x="3009286" y="1685337"/>
              <a:ext cx="367219" cy="265176"/>
              <a:chOff x="2115325" y="2108442"/>
              <a:chExt cx="367219" cy="265176"/>
            </a:xfrm>
          </p:grpSpPr>
          <p:sp>
            <p:nvSpPr>
              <p:cNvPr id="13" name="사각형: 둥근 모서리 47">
                <a:extLst>
                  <a:ext uri="{FF2B5EF4-FFF2-40B4-BE49-F238E27FC236}">
                    <a16:creationId xmlns:a16="http://schemas.microsoft.com/office/drawing/2014/main" id="{FC358451-1E7B-49A5-A63E-AB04188C234F}"/>
                  </a:ext>
                </a:extLst>
              </p:cNvPr>
              <p:cNvSpPr/>
              <p:nvPr/>
            </p:nvSpPr>
            <p:spPr>
              <a:xfrm>
                <a:off x="2115325" y="2121618"/>
                <a:ext cx="360000" cy="252000"/>
              </a:xfrm>
              <a:prstGeom prst="roundRect">
                <a:avLst>
                  <a:gd name="adj" fmla="val 6588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58A4248-0FC3-4205-87F8-2FD00B45A5FB}"/>
                  </a:ext>
                </a:extLst>
              </p:cNvPr>
              <p:cNvGrpSpPr/>
              <p:nvPr/>
            </p:nvGrpSpPr>
            <p:grpSpPr>
              <a:xfrm>
                <a:off x="2122544" y="2108442"/>
                <a:ext cx="360000" cy="256744"/>
                <a:chOff x="2122544" y="2108442"/>
                <a:chExt cx="360000" cy="256744"/>
              </a:xfrm>
            </p:grpSpPr>
            <p:sp>
              <p:nvSpPr>
                <p:cNvPr id="15" name="사각형: 둥근 모서리 49">
                  <a:extLst>
                    <a:ext uri="{FF2B5EF4-FFF2-40B4-BE49-F238E27FC236}">
                      <a16:creationId xmlns:a16="http://schemas.microsoft.com/office/drawing/2014/main" id="{382BBEAF-1480-4AEC-9535-0882923F4599}"/>
                    </a:ext>
                  </a:extLst>
                </p:cNvPr>
                <p:cNvSpPr/>
                <p:nvPr/>
              </p:nvSpPr>
              <p:spPr>
                <a:xfrm>
                  <a:off x="2122544" y="2113186"/>
                  <a:ext cx="360000" cy="252000"/>
                </a:xfrm>
                <a:prstGeom prst="roundRect">
                  <a:avLst>
                    <a:gd name="adj" fmla="val 6588"/>
                  </a:avLst>
                </a:prstGeom>
                <a:solidFill>
                  <a:srgbClr val="3CB3C7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526BA6D2-23FA-4080-A3A7-29E59142B571}"/>
                    </a:ext>
                  </a:extLst>
                </p:cNvPr>
                <p:cNvCxnSpPr/>
                <p:nvPr/>
              </p:nvCxnSpPr>
              <p:spPr>
                <a:xfrm>
                  <a:off x="2122544" y="2191410"/>
                  <a:ext cx="3600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576B2641-77DA-4BB7-9DCB-3AC9C1592E1D}"/>
                    </a:ext>
                  </a:extLst>
                </p:cNvPr>
                <p:cNvCxnSpPr/>
                <p:nvPr/>
              </p:nvCxnSpPr>
              <p:spPr>
                <a:xfrm>
                  <a:off x="2122544" y="2279923"/>
                  <a:ext cx="3600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8C9F2C7-0C8F-4A26-927F-B1AC6EB45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81168" y="223444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4B417107-4620-4E1C-830B-0DBA1F0CB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73243" y="223444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FCC22E09-4D57-4E4E-BEB1-8D3B57C0A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318" y="223444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사각형: 둥근 모서리 75">
            <a:extLst>
              <a:ext uri="{FF2B5EF4-FFF2-40B4-BE49-F238E27FC236}">
                <a16:creationId xmlns:a16="http://schemas.microsoft.com/office/drawing/2014/main" id="{C51306AA-8EF4-47FD-8EF2-BA9D06BCCA70}"/>
              </a:ext>
            </a:extLst>
          </p:cNvPr>
          <p:cNvSpPr/>
          <p:nvPr/>
        </p:nvSpPr>
        <p:spPr>
          <a:xfrm>
            <a:off x="2251984" y="2362014"/>
            <a:ext cx="1527339" cy="820389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Inverter </a:t>
            </a:r>
            <a:endParaRPr lang="ko-KR" altLang="en-US" sz="2000" b="1" dirty="0"/>
          </a:p>
        </p:txBody>
      </p:sp>
      <p:sp>
        <p:nvSpPr>
          <p:cNvPr id="36" name="사각형: 둥근 모서리 75">
            <a:extLst>
              <a:ext uri="{FF2B5EF4-FFF2-40B4-BE49-F238E27FC236}">
                <a16:creationId xmlns:a16="http://schemas.microsoft.com/office/drawing/2014/main" id="{C51306AA-8EF4-47FD-8EF2-BA9D06BCCA70}"/>
              </a:ext>
            </a:extLst>
          </p:cNvPr>
          <p:cNvSpPr/>
          <p:nvPr/>
        </p:nvSpPr>
        <p:spPr>
          <a:xfrm>
            <a:off x="5076825" y="2373103"/>
            <a:ext cx="1527339" cy="820389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PCS </a:t>
            </a:r>
            <a:endParaRPr lang="ko-KR" altLang="en-US" sz="2000" b="1" dirty="0"/>
          </a:p>
        </p:txBody>
      </p:sp>
      <p:cxnSp>
        <p:nvCxnSpPr>
          <p:cNvPr id="37" name="직선 연결선 36"/>
          <p:cNvCxnSpPr>
            <a:stCxn id="9" idx="6"/>
            <a:endCxn id="34" idx="1"/>
          </p:cNvCxnSpPr>
          <p:nvPr/>
        </p:nvCxnSpPr>
        <p:spPr>
          <a:xfrm flipV="1">
            <a:off x="1983804" y="2772209"/>
            <a:ext cx="268180" cy="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848350" y="3193492"/>
            <a:ext cx="0" cy="95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0CAA0D-F62D-415E-A3AF-C0D0E97C52C3}"/>
              </a:ext>
            </a:extLst>
          </p:cNvPr>
          <p:cNvGrpSpPr/>
          <p:nvPr/>
        </p:nvGrpSpPr>
        <p:grpSpPr>
          <a:xfrm>
            <a:off x="5273047" y="4087309"/>
            <a:ext cx="1150606" cy="1072817"/>
            <a:chOff x="3614028" y="4936879"/>
            <a:chExt cx="612000" cy="61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F01073E-87E2-4902-98DB-2F1DE93E4EF6}"/>
                </a:ext>
              </a:extLst>
            </p:cNvPr>
            <p:cNvSpPr/>
            <p:nvPr/>
          </p:nvSpPr>
          <p:spPr>
            <a:xfrm>
              <a:off x="3614028" y="4936879"/>
              <a:ext cx="612000" cy="612000"/>
            </a:xfrm>
            <a:prstGeom prst="ellipse">
              <a:avLst/>
            </a:prstGeom>
            <a:solidFill>
              <a:srgbClr val="3C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42C891-BBB5-4673-B395-EB911C814BB2}"/>
                </a:ext>
              </a:extLst>
            </p:cNvPr>
            <p:cNvGrpSpPr/>
            <p:nvPr/>
          </p:nvGrpSpPr>
          <p:grpSpPr>
            <a:xfrm rot="5400000">
              <a:off x="3705514" y="5128686"/>
              <a:ext cx="429029" cy="228386"/>
              <a:chOff x="2531541" y="5072470"/>
              <a:chExt cx="429029" cy="228386"/>
            </a:xfrm>
          </p:grpSpPr>
          <p:sp>
            <p:nvSpPr>
              <p:cNvPr id="24" name="사각형: 둥근 모서리 126">
                <a:extLst>
                  <a:ext uri="{FF2B5EF4-FFF2-40B4-BE49-F238E27FC236}">
                    <a16:creationId xmlns:a16="http://schemas.microsoft.com/office/drawing/2014/main" id="{1A6673F5-86B4-46B9-ADA9-45DA5EBE26EE}"/>
                  </a:ext>
                </a:extLst>
              </p:cNvPr>
              <p:cNvSpPr/>
              <p:nvPr/>
            </p:nvSpPr>
            <p:spPr>
              <a:xfrm rot="16200000">
                <a:off x="2648377" y="4988663"/>
                <a:ext cx="228386" cy="396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사각형: 둥근 모서리 127">
                <a:extLst>
                  <a:ext uri="{FF2B5EF4-FFF2-40B4-BE49-F238E27FC236}">
                    <a16:creationId xmlns:a16="http://schemas.microsoft.com/office/drawing/2014/main" id="{CAAA6A83-3299-4330-8655-8B3FA8C6A204}"/>
                  </a:ext>
                </a:extLst>
              </p:cNvPr>
              <p:cNvSpPr/>
              <p:nvPr/>
            </p:nvSpPr>
            <p:spPr>
              <a:xfrm>
                <a:off x="2531541" y="5106430"/>
                <a:ext cx="43989" cy="1604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128">
                <a:extLst>
                  <a:ext uri="{FF2B5EF4-FFF2-40B4-BE49-F238E27FC236}">
                    <a16:creationId xmlns:a16="http://schemas.microsoft.com/office/drawing/2014/main" id="{C754DC12-0C55-42FE-A23B-E35B978E2526}"/>
                  </a:ext>
                </a:extLst>
              </p:cNvPr>
              <p:cNvSpPr/>
              <p:nvPr/>
            </p:nvSpPr>
            <p:spPr>
              <a:xfrm rot="16200000">
                <a:off x="2666978" y="5005008"/>
                <a:ext cx="198000" cy="360000"/>
              </a:xfrm>
              <a:prstGeom prst="roundRect">
                <a:avLst>
                  <a:gd name="adj" fmla="val 0"/>
                </a:avLst>
              </a:prstGeom>
              <a:solidFill>
                <a:srgbClr val="3CB3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140">
                <a:extLst>
                  <a:ext uri="{FF2B5EF4-FFF2-40B4-BE49-F238E27FC236}">
                    <a16:creationId xmlns:a16="http://schemas.microsoft.com/office/drawing/2014/main" id="{D806B662-F581-4869-BE60-8B847AD22E20}"/>
                  </a:ext>
                </a:extLst>
              </p:cNvPr>
              <p:cNvSpPr/>
              <p:nvPr/>
            </p:nvSpPr>
            <p:spPr>
              <a:xfrm>
                <a:off x="2876460" y="5114664"/>
                <a:ext cx="36000" cy="144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142">
                <a:extLst>
                  <a:ext uri="{FF2B5EF4-FFF2-40B4-BE49-F238E27FC236}">
                    <a16:creationId xmlns:a16="http://schemas.microsoft.com/office/drawing/2014/main" id="{1698F343-A286-42C5-8992-9669BA29350B}"/>
                  </a:ext>
                </a:extLst>
              </p:cNvPr>
              <p:cNvSpPr/>
              <p:nvPr/>
            </p:nvSpPr>
            <p:spPr>
              <a:xfrm>
                <a:off x="2810990" y="5114664"/>
                <a:ext cx="36000" cy="144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143">
                <a:extLst>
                  <a:ext uri="{FF2B5EF4-FFF2-40B4-BE49-F238E27FC236}">
                    <a16:creationId xmlns:a16="http://schemas.microsoft.com/office/drawing/2014/main" id="{E922016A-E9D5-424E-84A9-0E45B6584A6B}"/>
                  </a:ext>
                </a:extLst>
              </p:cNvPr>
              <p:cNvSpPr/>
              <p:nvPr/>
            </p:nvSpPr>
            <p:spPr>
              <a:xfrm>
                <a:off x="2745520" y="5114664"/>
                <a:ext cx="36000" cy="144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144">
                <a:extLst>
                  <a:ext uri="{FF2B5EF4-FFF2-40B4-BE49-F238E27FC236}">
                    <a16:creationId xmlns:a16="http://schemas.microsoft.com/office/drawing/2014/main" id="{CA95E682-087D-4E80-8DC5-7247FF42000D}"/>
                  </a:ext>
                </a:extLst>
              </p:cNvPr>
              <p:cNvSpPr/>
              <p:nvPr/>
            </p:nvSpPr>
            <p:spPr>
              <a:xfrm>
                <a:off x="2680050" y="5114664"/>
                <a:ext cx="36000" cy="144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사각형: 둥근 모서리 96">
            <a:extLst>
              <a:ext uri="{FF2B5EF4-FFF2-40B4-BE49-F238E27FC236}">
                <a16:creationId xmlns:a16="http://schemas.microsoft.com/office/drawing/2014/main" id="{EC1FF901-40A3-46D2-94A6-F6C5B49FD6AA}"/>
              </a:ext>
            </a:extLst>
          </p:cNvPr>
          <p:cNvSpPr/>
          <p:nvPr/>
        </p:nvSpPr>
        <p:spPr>
          <a:xfrm>
            <a:off x="5712984" y="3491698"/>
            <a:ext cx="289431" cy="286380"/>
          </a:xfrm>
          <a:prstGeom prst="roundRect">
            <a:avLst>
              <a:gd name="adj" fmla="val 26344"/>
            </a:avLst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618431" y="2770252"/>
            <a:ext cx="860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8" idx="1"/>
          </p:cNvCxnSpPr>
          <p:nvPr/>
        </p:nvCxnSpPr>
        <p:spPr>
          <a:xfrm>
            <a:off x="5838825" y="1589152"/>
            <a:ext cx="157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838825" y="1589152"/>
            <a:ext cx="0" cy="78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81">
            <a:extLst>
              <a:ext uri="{FF2B5EF4-FFF2-40B4-BE49-F238E27FC236}">
                <a16:creationId xmlns:a16="http://schemas.microsoft.com/office/drawing/2014/main" id="{BCB1106C-5B77-4152-8677-66572F085CD0}"/>
              </a:ext>
            </a:extLst>
          </p:cNvPr>
          <p:cNvSpPr/>
          <p:nvPr/>
        </p:nvSpPr>
        <p:spPr>
          <a:xfrm>
            <a:off x="7418161" y="1213407"/>
            <a:ext cx="1157815" cy="75149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dk1"/>
                </a:solidFill>
              </a:rPr>
              <a:t>Load</a:t>
            </a:r>
            <a:endParaRPr lang="ko-KR" altLang="en-US" sz="2000" b="1" dirty="0">
              <a:solidFill>
                <a:schemeClr val="dk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511AC4-AB73-4F0D-95DC-8E0C92653302}"/>
              </a:ext>
            </a:extLst>
          </p:cNvPr>
          <p:cNvGrpSpPr/>
          <p:nvPr/>
        </p:nvGrpSpPr>
        <p:grpSpPr>
          <a:xfrm>
            <a:off x="7479044" y="2267448"/>
            <a:ext cx="1150606" cy="1072817"/>
            <a:chOff x="1078300" y="2245703"/>
            <a:chExt cx="612000" cy="61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DA14F05-AF0C-4332-AA88-BA17E29B9C3A}"/>
                </a:ext>
              </a:extLst>
            </p:cNvPr>
            <p:cNvSpPr/>
            <p:nvPr/>
          </p:nvSpPr>
          <p:spPr>
            <a:xfrm>
              <a:off x="1078300" y="2245703"/>
              <a:ext cx="612000" cy="612000"/>
            </a:xfrm>
            <a:prstGeom prst="ellipse">
              <a:avLst/>
            </a:prstGeom>
            <a:solidFill>
              <a:srgbClr val="3C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834C600-F84D-468C-88D1-B6AC4E11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707" y="2325511"/>
              <a:ext cx="403187" cy="432683"/>
            </a:xfrm>
            <a:prstGeom prst="rect">
              <a:avLst/>
            </a:prstGeom>
          </p:spPr>
        </p:pic>
      </p:grpSp>
      <p:sp>
        <p:nvSpPr>
          <p:cNvPr id="51" name="사각형: 둥근 모서리 96">
            <a:extLst>
              <a:ext uri="{FF2B5EF4-FFF2-40B4-BE49-F238E27FC236}">
                <a16:creationId xmlns:a16="http://schemas.microsoft.com/office/drawing/2014/main" id="{EC1FF901-40A3-46D2-94A6-F6C5B49FD6AA}"/>
              </a:ext>
            </a:extLst>
          </p:cNvPr>
          <p:cNvSpPr/>
          <p:nvPr/>
        </p:nvSpPr>
        <p:spPr>
          <a:xfrm>
            <a:off x="6846833" y="2623061"/>
            <a:ext cx="289431" cy="286380"/>
          </a:xfrm>
          <a:prstGeom prst="roundRect">
            <a:avLst>
              <a:gd name="adj" fmla="val 26344"/>
            </a:avLst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825" y="2548068"/>
            <a:ext cx="178371" cy="44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595241" y="2992436"/>
            <a:ext cx="467802" cy="19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633660" y="4112002"/>
            <a:ext cx="429383" cy="19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4204" y="40404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0: BMS</a:t>
            </a:r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9" y="3916900"/>
            <a:ext cx="2990850" cy="21145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037591" y="3484022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 meter-</a:t>
            </a:r>
            <a:r>
              <a:rPr lang="en-US" altLang="ko-KR" dirty="0" err="1"/>
              <a:t>ess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78695" y="2245732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2: meter-grid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38825" y="1108937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3: meter-load</a:t>
            </a:r>
            <a:endParaRPr lang="ko-KR" altLang="en-US"/>
          </a:p>
        </p:txBody>
      </p:sp>
      <p:sp>
        <p:nvSpPr>
          <p:cNvPr id="64" name="사각형: 둥근 모서리 96">
            <a:extLst>
              <a:ext uri="{FF2B5EF4-FFF2-40B4-BE49-F238E27FC236}">
                <a16:creationId xmlns:a16="http://schemas.microsoft.com/office/drawing/2014/main" id="{EC1FF901-40A3-46D2-94A6-F6C5B49FD6AA}"/>
              </a:ext>
            </a:extLst>
          </p:cNvPr>
          <p:cNvSpPr/>
          <p:nvPr/>
        </p:nvSpPr>
        <p:spPr>
          <a:xfrm>
            <a:off x="6377469" y="1445962"/>
            <a:ext cx="289431" cy="286380"/>
          </a:xfrm>
          <a:prstGeom prst="roundRect">
            <a:avLst>
              <a:gd name="adj" fmla="val 26344"/>
            </a:avLst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86253" y="4354899"/>
            <a:ext cx="12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4: meter-</a:t>
            </a:r>
            <a:r>
              <a:rPr lang="en-US" altLang="ko-KR" dirty="0" err="1"/>
              <a:t>pv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4533900" y="2843736"/>
            <a:ext cx="619125" cy="4384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76719" y="3193492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6: pcs-pv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600254" y="348402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5: pcs-</a:t>
            </a:r>
            <a:r>
              <a:rPr lang="en-US" altLang="ko-KR" dirty="0" err="1"/>
              <a:t>ess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5219700" y="3089780"/>
            <a:ext cx="619125" cy="4384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591178" y="2370305"/>
            <a:ext cx="429383" cy="19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78" idx="2"/>
          </p:cNvCxnSpPr>
          <p:nvPr/>
        </p:nvCxnSpPr>
        <p:spPr>
          <a:xfrm>
            <a:off x="4953246" y="1966746"/>
            <a:ext cx="795840" cy="5064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33900" y="15974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PMS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314334" y="4861544"/>
            <a:ext cx="8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rack</a:t>
            </a:r>
            <a:endParaRPr lang="ko-KR" altLang="en-US"/>
          </a:p>
        </p:txBody>
      </p:sp>
      <p:cxnSp>
        <p:nvCxnSpPr>
          <p:cNvPr id="81" name="직선 화살표 연결선 80"/>
          <p:cNvCxnSpPr>
            <a:stCxn id="80" idx="3"/>
            <a:endCxn id="29" idx="1"/>
          </p:cNvCxnSpPr>
          <p:nvPr/>
        </p:nvCxnSpPr>
        <p:spPr>
          <a:xfrm flipV="1">
            <a:off x="5119426" y="4622779"/>
            <a:ext cx="728923" cy="42343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15000" y="5682036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meter-**: </a:t>
            </a:r>
            <a:r>
              <a:rPr lang="ko-KR" altLang="en-US"/>
              <a:t>한전관리용 데이터</a:t>
            </a:r>
            <a:endParaRPr lang="en-US" altLang="ko-KR"/>
          </a:p>
          <a:p>
            <a:r>
              <a:rPr lang="ko-KR" altLang="en-US"/>
              <a:t>그외 </a:t>
            </a:r>
            <a:r>
              <a:rPr lang="en-US" altLang="ko-KR"/>
              <a:t>: PCS </a:t>
            </a:r>
            <a:r>
              <a:rPr lang="ko-KR" altLang="en-US"/>
              <a:t>측정 관리용 데이터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F26F9DD-DD10-4020-B66C-2B23046011C9}"/>
              </a:ext>
            </a:extLst>
          </p:cNvPr>
          <p:cNvSpPr/>
          <p:nvPr/>
        </p:nvSpPr>
        <p:spPr>
          <a:xfrm>
            <a:off x="3766930" y="2733261"/>
            <a:ext cx="4184374" cy="2669524"/>
          </a:xfrm>
          <a:custGeom>
            <a:avLst/>
            <a:gdLst>
              <a:gd name="connsiteX0" fmla="*/ 0 w 4184374"/>
              <a:gd name="connsiteY0" fmla="*/ 0 h 2669524"/>
              <a:gd name="connsiteX1" fmla="*/ 665922 w 4184374"/>
              <a:gd name="connsiteY1" fmla="*/ 1769165 h 2669524"/>
              <a:gd name="connsiteX2" fmla="*/ 1868557 w 4184374"/>
              <a:gd name="connsiteY2" fmla="*/ 2668656 h 2669524"/>
              <a:gd name="connsiteX3" fmla="*/ 3692387 w 4184374"/>
              <a:gd name="connsiteY3" fmla="*/ 1625048 h 2669524"/>
              <a:gd name="connsiteX4" fmla="*/ 4184374 w 4184374"/>
              <a:gd name="connsiteY4" fmla="*/ 571500 h 266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4374" h="2669524">
                <a:moveTo>
                  <a:pt x="0" y="0"/>
                </a:moveTo>
                <a:cubicBezTo>
                  <a:pt x="177248" y="662194"/>
                  <a:pt x="354496" y="1324389"/>
                  <a:pt x="665922" y="1769165"/>
                </a:cubicBezTo>
                <a:cubicBezTo>
                  <a:pt x="977348" y="2213941"/>
                  <a:pt x="1364146" y="2692675"/>
                  <a:pt x="1868557" y="2668656"/>
                </a:cubicBezTo>
                <a:cubicBezTo>
                  <a:pt x="2372968" y="2644637"/>
                  <a:pt x="3306418" y="1974574"/>
                  <a:pt x="3692387" y="1625048"/>
                </a:cubicBezTo>
                <a:cubicBezTo>
                  <a:pt x="4078357" y="1275522"/>
                  <a:pt x="4131365" y="923511"/>
                  <a:pt x="4184374" y="571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96">
            <a:extLst>
              <a:ext uri="{FF2B5EF4-FFF2-40B4-BE49-F238E27FC236}">
                <a16:creationId xmlns:a16="http://schemas.microsoft.com/office/drawing/2014/main" id="{EC1FF901-40A3-46D2-94A6-F6C5B49FD6AA}"/>
              </a:ext>
            </a:extLst>
          </p:cNvPr>
          <p:cNvSpPr/>
          <p:nvPr/>
        </p:nvSpPr>
        <p:spPr>
          <a:xfrm>
            <a:off x="7502522" y="4014570"/>
            <a:ext cx="289431" cy="286380"/>
          </a:xfrm>
          <a:prstGeom prst="roundRect">
            <a:avLst>
              <a:gd name="adj" fmla="val 26344"/>
            </a:avLst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9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D22D36-FF79-4EDA-AB10-49FF29D9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A1487F-9DED-4B9E-8B58-AA26F539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데이터 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0499" y="925407"/>
            <a:ext cx="881062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{"</a:t>
            </a:r>
            <a:r>
              <a:rPr lang="ko-KR" altLang="en-US" sz="900" dirty="0" err="1"/>
              <a:t>bms</a:t>
            </a:r>
            <a:r>
              <a:rPr lang="ko-KR" altLang="en-US" sz="900" dirty="0"/>
              <a:t>":{"1803":{"Tmp":22,"TmpMax":24.5,"TmpMin":17,"TmpMinMaxLoc":{"max":2,"min":2},"VCell":3.446,"VCellMax":3.465,"VCellMin":3.41,"VCellMinMaxLoc":{"max":2,"min":1}},"1805":{"Hb":0,"NRack":4,"NRackCellBal":0,"NRackDsOn":4,"NRackFanOn":0,"NRackFault":0,"NRackOn":4,"NRackWarn":0},"1823":{"Bsc":0,"Contactor":"NONE","Hb":0,"ManMode":0,"Rst":"NONE","Sleep":0,"StController":"SHUTDOWN"},"1825":{},"802":{"A":0,"AChaMax":541.2,"ADisChaMax":244.7,"EvtVnd1":[],"EvtVnd2":[],"EvtVnd3":[],"EvtVnd4":[],"SoC":5,"SoH":97.5,"StEvtVnd":{"</a:t>
            </a:r>
            <a:r>
              <a:rPr lang="ko-KR" altLang="en-US" sz="900" dirty="0" err="1"/>
              <a:t>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":"IDLE","</a:t>
            </a:r>
            <a:r>
              <a:rPr lang="ko-KR" altLang="en-US" sz="900" dirty="0" err="1"/>
              <a:t>comm</a:t>
            </a:r>
            <a:r>
              <a:rPr lang="ko-KR" altLang="en-US" sz="900" dirty="0"/>
              <a:t> </a:t>
            </a:r>
            <a:r>
              <a:rPr lang="ko-KR" altLang="en-US" sz="900" dirty="0" err="1"/>
              <a:t>error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control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fault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online</a:t>
            </a:r>
            <a:r>
              <a:rPr lang="ko-KR" altLang="en-US" sz="900" dirty="0"/>
              <a:t>":"ONLINE","</a:t>
            </a:r>
            <a:r>
              <a:rPr lang="ko-KR" altLang="en-US" sz="900" dirty="0" err="1"/>
              <a:t>under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balance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warning</a:t>
            </a:r>
            <a:r>
              <a:rPr lang="ko-KR" altLang="en-US" sz="900" dirty="0"/>
              <a:t>":"NORMAL"},"StVnd":"NORMAL","V":820.3,"WChaMax":444000,"WDisChaMax":200800}},"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ess</a:t>
            </a:r>
            <a:r>
              <a:rPr lang="ko-KR" altLang="en-US" sz="900" dirty="0"/>
              <a:t>":{"214":{"A":0,"AphA":0,"AphB":0,"AphC":0,"Hz":0,"PF":0,"PPVphAB":0,"PPVphBC":0,"PPVphCA":0,"PhV":0,"PhVphA":0,"PhVphB":0,"PhVphC":0,"TotVAhImp":0,"TotWhExp":0,"TotWhImp":0,"VA":0,"VAR":0,"VARphA":0,"VARphB":0,"VARphC":0,"VAphA":0,"VAphB":0,"VAphC":0,"W":0,"WphA":0,"WphB":0,"WphC":0}}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grid</a:t>
            </a:r>
            <a:r>
              <a:rPr lang="ko-KR" altLang="en-US" sz="900" dirty="0"/>
              <a:t>":{"214":{"AphA":0,"AphB":0,"AphC":0,"Hz":0,"PF":0,"PPVphAB":0,"PPVphBC":0,"PPVphCA":0,"PhVphA":0,"PhVphB":0,"PhVphC":0,"TotVAhImp":0,"TotWhExp":0,"TotWhImp":0,"VAR":0,"W":0}},"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load</a:t>
            </a:r>
            <a:r>
              <a:rPr lang="ko-KR" altLang="en-US" sz="900" dirty="0"/>
              <a:t>":{},"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pv</a:t>
            </a:r>
            <a:r>
              <a:rPr lang="ko-KR" altLang="en-US" sz="900" dirty="0"/>
              <a:t>":{"214":{"A":0,"AphA":0,"AphB":0,"AphC":0,"Hz":60.01651,"PF":0,"PPVphAB":385.35727,"PPVphBC":385.22623,"PPVphCA":383.4875,"PhV":222.12413,"PhVphA":222.05371,"PhVphB":222.7572,"PhVphC":221.56148,"TotVAhImp":137521260,"TotWhExp":0,"TotWhImp":136852060,"VA":0,"VAR":0,"VARphA":0,"VARphB":0,"VARphC":0,"VAphA":0,"VAphB":0,"VAphC":0,"W":0,"WphA":0,"WphB":0,"WphC":0}},"</a:t>
            </a:r>
            <a:r>
              <a:rPr lang="ko-KR" altLang="en-US" sz="900" dirty="0" err="1"/>
              <a:t>pcs</a:t>
            </a:r>
            <a:r>
              <a:rPr lang="ko-KR" altLang="en-US" sz="900" dirty="0"/>
              <a:t>--</a:t>
            </a:r>
            <a:r>
              <a:rPr lang="ko-KR" altLang="en-US" sz="900" dirty="0" err="1"/>
              <a:t>ess</a:t>
            </a:r>
            <a:r>
              <a:rPr lang="ko-KR" altLang="en-US" sz="900" dirty="0"/>
              <a:t>":{"001":{"</a:t>
            </a:r>
            <a:r>
              <a:rPr lang="ko-KR" altLang="en-US" sz="900" dirty="0" err="1"/>
              <a:t>Vr</a:t>
            </a:r>
            <a:r>
              <a:rPr lang="ko-KR" altLang="en-US" sz="900" dirty="0"/>
              <a:t>":{"param":1003,"sw":10001}},"1113":{"AphA":8.8,"AphB":8.7,"AphC":8.7,"DCV":820.3,"Hz":60.134,"PPVphAB":382,"PPVphBC":384,"PPVphCA":383.4,"StPcsVnd1":["CB1 ON","MC4 ON","CB3 </a:t>
            </a:r>
            <a:r>
              <a:rPr lang="ko-KR" altLang="en-US" sz="900" dirty="0" err="1"/>
              <a:t>ON","","","System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"],"WHCha":134198492.8,"WHDisCha":115206648},"1123":{"VarRem":0,"WRem":0},"113":{"AphA":7.6,"AphB":7.6,"AphC":7.7,"DCA":0.3,"DCV":821,"DCW":200,"Evt1":[],"EvtVnd1":[],"EvtVnd2":[],"EvtVnd3":[],"EvtVnd4":[],"Hz":60.138,"PF":0.02,"PPVphAB":441.1,"PPVphBC":440.5,"PPVphCA":446.2,"StVnd":"Stand-by","TmpCab":21,"TmpSnk":27,"VAr":5700,"W":0},"123":{"</a:t>
            </a:r>
            <a:r>
              <a:rPr lang="ko-KR" altLang="en-US" sz="900" dirty="0" err="1"/>
              <a:t>Conn</a:t>
            </a:r>
            <a:r>
              <a:rPr lang="ko-KR" altLang="en-US" sz="900" dirty="0"/>
              <a:t>":"CONNECT"}},"</a:t>
            </a:r>
            <a:r>
              <a:rPr lang="ko-KR" altLang="en-US" sz="900" dirty="0" err="1"/>
              <a:t>pcs</a:t>
            </a:r>
            <a:r>
              <a:rPr lang="ko-KR" altLang="en-US" sz="900" dirty="0"/>
              <a:t>--</a:t>
            </a:r>
            <a:r>
              <a:rPr lang="ko-KR" altLang="en-US" sz="900" dirty="0" err="1"/>
              <a:t>pv</a:t>
            </a:r>
            <a:r>
              <a:rPr lang="ko-KR" altLang="en-US" sz="900" dirty="0"/>
              <a:t>":{},"</a:t>
            </a:r>
            <a:r>
              <a:rPr lang="ko-KR" altLang="en-US" sz="900" dirty="0" err="1"/>
              <a:t>pms</a:t>
            </a:r>
            <a:r>
              <a:rPr lang="ko-KR" altLang="en-US" sz="900" dirty="0"/>
              <a:t>":{"1020":{"</a:t>
            </a:r>
            <a:r>
              <a:rPr lang="ko-KR" altLang="en-US" sz="900" dirty="0" err="1"/>
              <a:t>StCommVnd</a:t>
            </a:r>
            <a:r>
              <a:rPr lang="ko-KR" altLang="en-US" sz="900" dirty="0"/>
              <a:t>":{"</a:t>
            </a:r>
            <a:r>
              <a:rPr lang="ko-KR" altLang="en-US" sz="900" dirty="0" err="1"/>
              <a:t>bms</a:t>
            </a:r>
            <a:r>
              <a:rPr lang="ko-KR" altLang="en-US" sz="900" dirty="0"/>
              <a:t>":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ess</a:t>
            </a:r>
            <a:r>
              <a:rPr lang="ko-KR" altLang="en-US" sz="900" dirty="0"/>
              <a:t>":</a:t>
            </a:r>
            <a:r>
              <a:rPr lang="ko-KR" altLang="en-US" sz="900" dirty="0" err="1"/>
              <a:t>false</a:t>
            </a:r>
            <a:r>
              <a:rPr lang="ko-KR" altLang="en-US" sz="900" dirty="0"/>
              <a:t>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grid</a:t>
            </a:r>
            <a:r>
              <a:rPr lang="ko-KR" altLang="en-US" sz="900" dirty="0"/>
              <a:t>":</a:t>
            </a:r>
            <a:r>
              <a:rPr lang="ko-KR" altLang="en-US" sz="900" dirty="0" err="1"/>
              <a:t>false</a:t>
            </a:r>
            <a:r>
              <a:rPr lang="ko-KR" altLang="en-US" sz="900" dirty="0"/>
              <a:t>,"</a:t>
            </a:r>
            <a:r>
              <a:rPr lang="ko-KR" altLang="en-US" sz="900" dirty="0" err="1"/>
              <a:t>meter</a:t>
            </a:r>
            <a:r>
              <a:rPr lang="ko-KR" altLang="en-US" sz="900" dirty="0"/>
              <a:t>--</a:t>
            </a:r>
            <a:r>
              <a:rPr lang="ko-KR" altLang="en-US" sz="900" dirty="0" err="1"/>
              <a:t>pv</a:t>
            </a:r>
            <a:r>
              <a:rPr lang="ko-KR" altLang="en-US" sz="900" dirty="0"/>
              <a:t>":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,"</a:t>
            </a:r>
            <a:r>
              <a:rPr lang="ko-KR" altLang="en-US" sz="900" dirty="0" err="1"/>
              <a:t>pcs</a:t>
            </a:r>
            <a:r>
              <a:rPr lang="ko-KR" altLang="en-US" sz="900" dirty="0"/>
              <a:t>--</a:t>
            </a:r>
            <a:r>
              <a:rPr lang="ko-KR" altLang="en-US" sz="900" dirty="0" err="1"/>
              <a:t>ess</a:t>
            </a:r>
            <a:r>
              <a:rPr lang="ko-KR" altLang="en-US" sz="900" dirty="0"/>
              <a:t>":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}}},"</a:t>
            </a:r>
            <a:r>
              <a:rPr lang="ko-KR" altLang="en-US" sz="900" dirty="0" err="1"/>
              <a:t>racks</a:t>
            </a:r>
            <a:r>
              <a:rPr lang="ko-KR" altLang="en-US" sz="900" dirty="0"/>
              <a:t>":{"0":{"1803":{"Tmp":22.5,"TmpMax":24,"TmpMin":18,"TmpMinMaxLoc":{"max":32,"min":2},"VCell":3.446,"VCellMax":3.463,"VCellMin":3.41,"VCellMinMaxLoc":{"max":1,"min":234}},"1805":{"NModOn":65535},"802":{"A":0,"AChaMax":148.4,"ADisChaMax":69.6,"EvtVnd1":[],"EvtVnd3":[],"SoC":5,"SoH":97.5,"StEvtVnd":{"</a:t>
            </a:r>
            <a:r>
              <a:rPr lang="ko-KR" altLang="en-US" sz="900" dirty="0" err="1"/>
              <a:t>bpu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cell</a:t>
            </a:r>
            <a:r>
              <a:rPr lang="ko-KR" altLang="en-US" sz="900" dirty="0"/>
              <a:t> </a:t>
            </a:r>
            <a:r>
              <a:rPr lang="ko-KR" altLang="en-US" sz="900" dirty="0" err="1"/>
              <a:t>balancing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":"IDLE","</a:t>
            </a:r>
            <a:r>
              <a:rPr lang="ko-KR" altLang="en-US" sz="900" dirty="0" err="1"/>
              <a:t>disconnect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switch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every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mbms</a:t>
            </a:r>
            <a:r>
              <a:rPr lang="ko-KR" altLang="en-US" sz="900" dirty="0"/>
              <a:t> </a:t>
            </a:r>
            <a:r>
              <a:rPr lang="ko-KR" altLang="en-US" sz="900" dirty="0" err="1"/>
              <a:t>turned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fault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module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online</a:t>
            </a:r>
            <a:r>
              <a:rPr lang="ko-KR" altLang="en-US" sz="900" dirty="0"/>
              <a:t>":"ONLINE","</a:t>
            </a:r>
            <a:r>
              <a:rPr lang="ko-KR" altLang="en-US" sz="900" dirty="0" err="1"/>
              <a:t>precharge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warning</a:t>
            </a:r>
            <a:r>
              <a:rPr lang="ko-KR" altLang="en-US" sz="900" dirty="0"/>
              <a:t>":"NORMAL"},"StVnd":"NORMAL","V":820.3,"W":0,"WChaMax":121800,"WDisChaMax":57100}},"1":{"1803":{"Tmp":22.5,"TmpMax":24.5,"TmpMin":17,"TmpMinMaxLoc":{"max":29,"min":2},"VCell":3.447,"VCellMax":3.465,"VCellMin":3.407,"VCellMinMaxLoc":{"max":226,"min":152}},"1805":{"NModOn":65535},"802":{"A":0,"AChaMax":148.4,"ADisChaMax":61.1,"EvtVnd1":[],"EvtVnd3":[],"SoC":5,"SoH":98,"StEvtVnd":{"</a:t>
            </a:r>
            <a:r>
              <a:rPr lang="ko-KR" altLang="en-US" sz="900" dirty="0" err="1"/>
              <a:t>bpu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cell</a:t>
            </a:r>
            <a:r>
              <a:rPr lang="ko-KR" altLang="en-US" sz="900" dirty="0"/>
              <a:t> </a:t>
            </a:r>
            <a:r>
              <a:rPr lang="ko-KR" altLang="en-US" sz="900" dirty="0" err="1"/>
              <a:t>balancing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":"IDLE","</a:t>
            </a:r>
            <a:r>
              <a:rPr lang="ko-KR" altLang="en-US" sz="900" dirty="0" err="1"/>
              <a:t>disconnect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switch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every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mbms</a:t>
            </a:r>
            <a:r>
              <a:rPr lang="ko-KR" altLang="en-US" sz="900" dirty="0"/>
              <a:t> </a:t>
            </a:r>
            <a:r>
              <a:rPr lang="ko-KR" altLang="en-US" sz="900" dirty="0" err="1"/>
              <a:t>turned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fault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module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online</a:t>
            </a:r>
            <a:r>
              <a:rPr lang="ko-KR" altLang="en-US" sz="900" dirty="0"/>
              <a:t>":"ONLINE","</a:t>
            </a:r>
            <a:r>
              <a:rPr lang="ko-KR" altLang="en-US" sz="900" dirty="0" err="1"/>
              <a:t>precharge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warning</a:t>
            </a:r>
            <a:r>
              <a:rPr lang="ko-KR" altLang="en-US" sz="900" dirty="0"/>
              <a:t>":"NORMAL"},"StVnd":"NORMAL","V":820.4,"W":0,"WChaMax":121800,"WDisChaMax":50200}},"2":{"1803":{"Tmp":22.5,"TmpMax":24,"TmpMin":18,"TmpMinMaxLoc":{"max":32,"min":1},"VCell":3.447,"VCellMax":3.461,"VCellMin":3.41,"VCellMinMaxLoc":{"max":1,"min":123}},"1805":{"NModOn":65535},"802":{"A":0,"AChaMax":148.4,"ADisChaMax":69.6,"EvtVnd1":[],"EvtVnd3":[],"SoC":5,"SoH":98,"StEvtVnd":{"</a:t>
            </a:r>
            <a:r>
              <a:rPr lang="ko-KR" altLang="en-US" sz="900" dirty="0" err="1"/>
              <a:t>bpu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cell</a:t>
            </a:r>
            <a:r>
              <a:rPr lang="ko-KR" altLang="en-US" sz="900" dirty="0"/>
              <a:t> </a:t>
            </a:r>
            <a:r>
              <a:rPr lang="ko-KR" altLang="en-US" sz="900" dirty="0" err="1"/>
              <a:t>balancing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":"IDLE","</a:t>
            </a:r>
            <a:r>
              <a:rPr lang="ko-KR" altLang="en-US" sz="900" dirty="0" err="1"/>
              <a:t>disconnect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switch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every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mbms</a:t>
            </a:r>
            <a:r>
              <a:rPr lang="ko-KR" altLang="en-US" sz="900" dirty="0"/>
              <a:t> </a:t>
            </a:r>
            <a:r>
              <a:rPr lang="ko-KR" altLang="en-US" sz="900" dirty="0" err="1"/>
              <a:t>turned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fault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module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online</a:t>
            </a:r>
            <a:r>
              <a:rPr lang="ko-KR" altLang="en-US" sz="900" dirty="0"/>
              <a:t>":"ONLINE","</a:t>
            </a:r>
            <a:r>
              <a:rPr lang="ko-KR" altLang="en-US" sz="900" dirty="0" err="1"/>
              <a:t>precharge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warning</a:t>
            </a:r>
            <a:r>
              <a:rPr lang="ko-KR" altLang="en-US" sz="900" dirty="0"/>
              <a:t>":"NORMAL"},"StVnd":"NORMAL","V":820.4,"W":0,"WChaMax":121800,"WDisChaMax":57100}},"3":{"1803":{"Tmp":21.5,"TmpMax":23,"TmpMin":18.5,"TmpMinMaxLoc":{"max":30,"min":2},"VCell":3.447,"VCellMax":3.462,"VCellMin":3.423,"VCellMinMaxLoc":{"max":2,"min":238}},"1805":{"NModOn":65535},"802":{"A":0,"AChaMax":148.4,"ADisChaMax":69.6,"EvtVnd1":[],"EvtVnd3":[],"SoC":5,"SoH":98,"StEvtVnd":{"</a:t>
            </a:r>
            <a:r>
              <a:rPr lang="ko-KR" altLang="en-US" sz="900" dirty="0" err="1"/>
              <a:t>bpu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cell</a:t>
            </a:r>
            <a:r>
              <a:rPr lang="ko-KR" altLang="en-US" sz="900" dirty="0"/>
              <a:t> </a:t>
            </a:r>
            <a:r>
              <a:rPr lang="ko-KR" altLang="en-US" sz="900" dirty="0" err="1"/>
              <a:t>balancing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":"IDLE","</a:t>
            </a:r>
            <a:r>
              <a:rPr lang="ko-KR" altLang="en-US" sz="900" dirty="0" err="1"/>
              <a:t>disconnect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switch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every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mbms</a:t>
            </a:r>
            <a:r>
              <a:rPr lang="ko-KR" altLang="en-US" sz="900" dirty="0"/>
              <a:t> </a:t>
            </a:r>
            <a:r>
              <a:rPr lang="ko-KR" altLang="en-US" sz="900" dirty="0" err="1"/>
              <a:t>turned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fault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high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low</a:t>
            </a:r>
            <a:r>
              <a:rPr lang="ko-KR" altLang="en-US" sz="900" dirty="0"/>
              <a:t> </a:t>
            </a:r>
            <a:r>
              <a:rPr lang="ko-KR" altLang="en-US" sz="900" dirty="0" err="1"/>
              <a:t>soc</a:t>
            </a:r>
            <a:r>
              <a:rPr lang="ko-KR" altLang="en-US" sz="900" dirty="0"/>
              <a:t> </a:t>
            </a:r>
            <a:r>
              <a:rPr lang="ko-KR" altLang="en-US" sz="900" dirty="0" err="1"/>
              <a:t>alram</a:t>
            </a:r>
            <a:r>
              <a:rPr lang="ko-KR" altLang="en-US" sz="900" dirty="0"/>
              <a:t>":"NORMAL","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 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-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":"ON","</a:t>
            </a:r>
            <a:r>
              <a:rPr lang="ko-KR" altLang="en-US" sz="900" dirty="0" err="1"/>
              <a:t>module</a:t>
            </a:r>
            <a:r>
              <a:rPr lang="ko-KR" altLang="en-US" sz="900" dirty="0"/>
              <a:t> </a:t>
            </a:r>
            <a:r>
              <a:rPr lang="ko-KR" altLang="en-US" sz="900" dirty="0" err="1"/>
              <a:t>fan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feedback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online</a:t>
            </a:r>
            <a:r>
              <a:rPr lang="ko-KR" altLang="en-US" sz="900" dirty="0"/>
              <a:t>":"ONLINE","</a:t>
            </a:r>
            <a:r>
              <a:rPr lang="ko-KR" altLang="en-US" sz="900" dirty="0" err="1"/>
              <a:t>precharge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contactor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":"OFF","</a:t>
            </a:r>
            <a:r>
              <a:rPr lang="ko-KR" altLang="en-US" sz="900" dirty="0" err="1"/>
              <a:t>warning</a:t>
            </a:r>
            <a:r>
              <a:rPr lang="ko-KR" altLang="en-US" sz="900" dirty="0"/>
              <a:t>":"NORMAL"},"StVnd":"NORMAL","V":820.4,"W":0,"WChaMax":121800,"WDisChaMax":57100}}},"stamp":"2019-01-01T00:00:00 09:00"}</a:t>
            </a:r>
          </a:p>
        </p:txBody>
      </p:sp>
    </p:spTree>
    <p:extLst>
      <p:ext uri="{BB962C8B-B14F-4D97-AF65-F5344CB8AC3E}">
        <p14:creationId xmlns:p14="http://schemas.microsoft.com/office/powerpoint/2010/main" val="154175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(0 : BMS)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2362200" cy="618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54" y="935092"/>
            <a:ext cx="2562225" cy="5400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34" y="3128524"/>
            <a:ext cx="3883399" cy="1650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192" y="1002327"/>
            <a:ext cx="4658285" cy="2061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91" y="4873992"/>
            <a:ext cx="3708980" cy="14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(0 : BMS)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2362200" cy="618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54" y="935092"/>
            <a:ext cx="2562225" cy="5400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446" y="1438836"/>
            <a:ext cx="4150773" cy="40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(1 : meter--ess)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1" y="1116067"/>
            <a:ext cx="2619375" cy="521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70" y="1116067"/>
            <a:ext cx="3706001" cy="49196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71" y="2644829"/>
            <a:ext cx="376270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5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(2,3,4 : meter—grid,load,pv)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4" y="1903928"/>
            <a:ext cx="1466850" cy="32480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72396" y="5869543"/>
            <a:ext cx="343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*1 : meter—ess </a:t>
            </a:r>
            <a:r>
              <a:rPr lang="ko-KR" altLang="en-US"/>
              <a:t>필드 데이터 참조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7D2A02-0E67-42E9-826D-4194C933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76" y="1353544"/>
            <a:ext cx="2117724" cy="52205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64" y="1830614"/>
            <a:ext cx="2000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B3403-9387-423E-A0BC-A62CC904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C4EFA4-E98C-BF43-B82E-9127DB2D2507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829D2D-44D9-4330-9CC9-266DBB3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필드별 구성 </a:t>
            </a:r>
            <a:r>
              <a:rPr lang="en-US" altLang="ko-KR"/>
              <a:t>(5 : pcs--ess)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4" y="1349601"/>
            <a:ext cx="2219325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58" y="914400"/>
            <a:ext cx="2219325" cy="585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31" y="1057275"/>
            <a:ext cx="3948113" cy="11544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233" y="2311626"/>
            <a:ext cx="4886325" cy="2743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783" y="5236984"/>
            <a:ext cx="4448175" cy="7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7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2483</Words>
  <Application>Microsoft Office PowerPoint</Application>
  <PresentationFormat>화면 슬라이드 쇼(4:3)</PresentationFormat>
  <Paragraphs>242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(예상) 시스템 구성</vt:lpstr>
      <vt:lpstr>전체 데이터 구성</vt:lpstr>
      <vt:lpstr>각 필드별 구성 (0 : BMS)</vt:lpstr>
      <vt:lpstr>각 필드별 구성 (0 : BMS)</vt:lpstr>
      <vt:lpstr>각 필드별 구성 (1 : meter--ess)</vt:lpstr>
      <vt:lpstr>각 필드별 구성 (2,3,4 : meter—grid,load,pv)</vt:lpstr>
      <vt:lpstr>각 필드별 구성 (5 : pcs--ess)</vt:lpstr>
      <vt:lpstr>각 필드별 구성 (5 : pcs--ess)</vt:lpstr>
      <vt:lpstr>각 필드별 구성 (6,7 : pcs--pv,pms)</vt:lpstr>
      <vt:lpstr>각 필드별 구성 (8 : rack)</vt:lpstr>
      <vt:lpstr>각 필드별 구성 (8 : rack)</vt:lpstr>
      <vt:lpstr>각 필드별 구성 (읽기)</vt:lpstr>
      <vt:lpstr>각 필드별 구성 (Event:PCS)</vt:lpstr>
      <vt:lpstr>각 필드별 구성 (Event:PCS)</vt:lpstr>
      <vt:lpstr>각 필드별 구성 (Event:PCS)</vt:lpstr>
      <vt:lpstr>각 필드별 구성 (Event:PCS)</vt:lpstr>
      <vt:lpstr>각 필드별 구성 (Event:BMS)</vt:lpstr>
      <vt:lpstr>각 필드별 구성 (Event:rack)</vt:lpstr>
      <vt:lpstr>시험 parser</vt:lpstr>
      <vt:lpstr>시험 parser</vt:lpstr>
      <vt:lpstr>전처리 시험</vt:lpstr>
      <vt:lpstr>향후 일정 논의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에덴</dc:creator>
  <cp:lastModifiedBy>김 낙우</cp:lastModifiedBy>
  <cp:revision>70</cp:revision>
  <dcterms:created xsi:type="dcterms:W3CDTF">2019-03-28T02:53:03Z</dcterms:created>
  <dcterms:modified xsi:type="dcterms:W3CDTF">2019-09-04T06:29:43Z</dcterms:modified>
</cp:coreProperties>
</file>