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8" r:id="rId3"/>
    <p:sldId id="281" r:id="rId4"/>
    <p:sldId id="283" r:id="rId5"/>
    <p:sldId id="287" r:id="rId6"/>
    <p:sldId id="289" r:id="rId7"/>
    <p:sldId id="282" r:id="rId8"/>
    <p:sldId id="285" r:id="rId9"/>
    <p:sldId id="288" r:id="rId10"/>
  </p:sldIdLst>
  <p:sldSz cx="9144000" cy="6858000" type="screen4x3"/>
  <p:notesSz cx="6858000" cy="9144000"/>
  <p:embeddedFontLst>
    <p:embeddedFont>
      <p:font typeface="맑은 고딕" panose="020B0503020000020004" pitchFamily="34" charset="-127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j1aKsTBGhzD8hZsYZV5XlWXEsE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ADA"/>
    <a:srgbClr val="FAC1B8"/>
    <a:srgbClr val="FABC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09832B-6016-496A-BB66-E7B3A39DB905}">
  <a:tblStyle styleId="{1809832B-6016-496A-BB66-E7B3A39DB905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08010B8-13A3-47AF-9D96-D8C0CF4FE74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5" autoAdjust="0"/>
    <p:restoredTop sz="68776"/>
  </p:normalViewPr>
  <p:slideViewPr>
    <p:cSldViewPr snapToGrid="0">
      <p:cViewPr varScale="1">
        <p:scale>
          <a:sx n="105" d="100"/>
          <a:sy n="105" d="100"/>
        </p:scale>
        <p:origin x="1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46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4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강의를 시작하도록 하겠습니다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</a:t>
            </a:r>
            <a:r>
              <a:rPr lang="ko-KR" altLang="en-US" dirty="0"/>
              <a:t>장 </a:t>
            </a:r>
            <a:r>
              <a:rPr lang="en-US" altLang="ko-KR" dirty="0"/>
              <a:t>Performing operations</a:t>
            </a:r>
            <a:endParaRPr dirty="0"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4"/>
          <p:cNvSpPr/>
          <p:nvPr/>
        </p:nvSpPr>
        <p:spPr>
          <a:xfrm>
            <a:off x="0" y="620689"/>
            <a:ext cx="9144000" cy="61592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4"/>
          <p:cNvSpPr txBox="1">
            <a:spLocks noGrp="1"/>
          </p:cNvSpPr>
          <p:nvPr>
            <p:ph type="ctrTitle"/>
          </p:nvPr>
        </p:nvSpPr>
        <p:spPr>
          <a:xfrm>
            <a:off x="685800" y="190500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rgbClr val="AF551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AF5516"/>
              </a:buClr>
              <a:buSzPts val="2000"/>
              <a:buNone/>
              <a:defRPr sz="2000">
                <a:solidFill>
                  <a:srgbClr val="AF551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1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1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제목 및 내용" type="obj" userDrawn="1">
  <p:cSld name="제목 및 내용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Google Shape;21;p35"/>
          <p:cNvSpPr txBox="1">
            <a:spLocks noGrp="1"/>
          </p:cNvSpPr>
          <p:nvPr>
            <p:ph type="title"/>
          </p:nvPr>
        </p:nvSpPr>
        <p:spPr bwMode="auto">
          <a:xfrm>
            <a:off x="455040" y="35877"/>
            <a:ext cx="7816136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+mj-lt"/>
                <a:ea typeface="Malgun Gothic"/>
                <a:cs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35"/>
          <p:cNvSpPr txBox="1">
            <a:spLocks noGrp="1"/>
          </p:cNvSpPr>
          <p:nvPr>
            <p:ph type="body" idx="1"/>
          </p:nvPr>
        </p:nvSpPr>
        <p:spPr bwMode="auto">
          <a:xfrm>
            <a:off x="457200" y="765179"/>
            <a:ext cx="8229600" cy="5760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+mn-lt"/>
                <a:ea typeface="Malgun Gothic"/>
                <a:cs typeface="Malgun Gothic"/>
              </a:defRPr>
            </a:lvl1pPr>
            <a:lvl2pPr marL="91440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Malgun Gothic"/>
                <a:ea typeface="Malgun Gothic"/>
                <a:cs typeface="Malgun Gothic"/>
              </a:defRPr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Malgun Gothic"/>
                <a:ea typeface="Malgun Gothic"/>
                <a:cs typeface="Malgun Gothic"/>
              </a:defRPr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Malgun Gothic"/>
                <a:ea typeface="Malgun Gothic"/>
                <a:cs typeface="Malgun Gothic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sldNum" idx="12"/>
          </p:nvPr>
        </p:nvSpPr>
        <p:spPr bwMode="auto">
          <a:xfrm>
            <a:off x="8316000" y="176163"/>
            <a:ext cx="7831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45;p1"/>
          <p:cNvSpPr txBox="1"/>
          <p:nvPr userDrawn="1"/>
        </p:nvSpPr>
        <p:spPr bwMode="auto">
          <a:xfrm>
            <a:off x="1906193" y="6606720"/>
            <a:ext cx="716823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defRPr/>
            </a:pPr>
            <a:r>
              <a:rPr lang="en" sz="800">
                <a:solidFill>
                  <a:srgbClr val="FEEADA"/>
                </a:solidFill>
              </a:rPr>
              <a:t>Unauthorized reproduction/broadcasting/copying/distribution/transmission/exhibition/sale/distortion/modification/modification of lecture notes is prohibited.</a:t>
            </a:r>
            <a:endParaRPr sz="800" b="1" i="0" u="none" strike="noStrike" cap="none">
              <a:solidFill>
                <a:srgbClr val="FEEADA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666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/>
          <p:nvPr/>
        </p:nvSpPr>
        <p:spPr>
          <a:xfrm>
            <a:off x="0" y="-26988"/>
            <a:ext cx="9144000" cy="645297"/>
          </a:xfrm>
          <a:prstGeom prst="rect">
            <a:avLst/>
          </a:prstGeom>
          <a:gradFill>
            <a:gsLst>
              <a:gs pos="0">
                <a:srgbClr val="FABF10"/>
              </a:gs>
              <a:gs pos="100000">
                <a:srgbClr val="F7911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33"/>
          <p:cNvCxnSpPr/>
          <p:nvPr/>
        </p:nvCxnSpPr>
        <p:spPr>
          <a:xfrm rot="10800000" flipH="1">
            <a:off x="3348039" y="4724400"/>
            <a:ext cx="5795962" cy="2133600"/>
          </a:xfrm>
          <a:prstGeom prst="straightConnector1">
            <a:avLst/>
          </a:prstGeom>
          <a:noFill/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33"/>
          <p:cNvCxnSpPr/>
          <p:nvPr/>
        </p:nvCxnSpPr>
        <p:spPr>
          <a:xfrm>
            <a:off x="0" y="5661033"/>
            <a:ext cx="9144000" cy="576263"/>
          </a:xfrm>
          <a:prstGeom prst="straightConnector1">
            <a:avLst/>
          </a:prstGeom>
          <a:noFill/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33"/>
          <p:cNvSpPr txBox="1">
            <a:spLocks noGrp="1"/>
          </p:cNvSpPr>
          <p:nvPr>
            <p:ph type="title"/>
          </p:nvPr>
        </p:nvSpPr>
        <p:spPr>
          <a:xfrm>
            <a:off x="455040" y="35877"/>
            <a:ext cx="7816136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body" idx="1"/>
          </p:nvPr>
        </p:nvSpPr>
        <p:spPr>
          <a:xfrm>
            <a:off x="457200" y="765178"/>
            <a:ext cx="8229600" cy="576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5338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1"/>
              <a:buFont typeface="Arial"/>
              <a:buChar char="–"/>
              <a:defRPr sz="105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5338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1"/>
              <a:buFont typeface="Arial"/>
              <a:buChar char="»"/>
              <a:defRPr sz="105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5" name="Google Shape;15;p33"/>
          <p:cNvSpPr txBox="1">
            <a:spLocks noGrp="1"/>
          </p:cNvSpPr>
          <p:nvPr>
            <p:ph type="sldNum" idx="12"/>
          </p:nvPr>
        </p:nvSpPr>
        <p:spPr>
          <a:xfrm>
            <a:off x="8316000" y="176163"/>
            <a:ext cx="7831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45;p1">
            <a:extLst>
              <a:ext uri="{FF2B5EF4-FFF2-40B4-BE49-F238E27FC236}">
                <a16:creationId xmlns:a16="http://schemas.microsoft.com/office/drawing/2014/main" id="{30BC56CF-B539-B14E-9032-BC465B49ED61}"/>
              </a:ext>
            </a:extLst>
          </p:cNvPr>
          <p:cNvSpPr txBox="1"/>
          <p:nvPr userDrawn="1"/>
        </p:nvSpPr>
        <p:spPr>
          <a:xfrm>
            <a:off x="1906193" y="6606720"/>
            <a:ext cx="716823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" altLang="ko-Kore-KR" sz="800" baseline="0" dirty="0">
                <a:solidFill>
                  <a:srgbClr val="FEEADA"/>
                </a:solidFill>
              </a:rPr>
              <a:t>Unauthorized reproduction/broadcasting/copying/distribution/transmission/exhibition/sale/distortion/modification/modification of lecture notes is prohibited.</a:t>
            </a:r>
            <a:endParaRPr sz="800" b="1" i="0" u="none" strike="noStrike" cap="none" baseline="0" dirty="0">
              <a:solidFill>
                <a:srgbClr val="FEEAD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>
            <a:spLocks noGrp="1"/>
          </p:cNvSpPr>
          <p:nvPr>
            <p:ph type="ctrTitle"/>
          </p:nvPr>
        </p:nvSpPr>
        <p:spPr>
          <a:xfrm>
            <a:off x="685800" y="190500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altLang="ko-KR" sz="100" dirty="0">
                <a:noFill/>
                <a:latin typeface="+mj-ea"/>
                <a:ea typeface="+mj-ea"/>
              </a:rPr>
              <a:t>Chapter 2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데이터 셋</a:t>
            </a:r>
          </a:p>
        </p:txBody>
      </p:sp>
      <p:sp>
        <p:nvSpPr>
          <p:cNvPr id="44" name="Google Shape;44;p1"/>
          <p:cNvSpPr txBox="1"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AF5516"/>
              </a:buClr>
              <a:buSzPts val="3000"/>
              <a:buNone/>
            </a:pPr>
            <a:r>
              <a:rPr lang="ko-KR" altLang="en-US" sz="3000" b="1" dirty="0">
                <a:latin typeface="+mj-ea"/>
                <a:ea typeface="+mj-ea"/>
                <a:cs typeface="Malgun Gothic"/>
                <a:sym typeface="Malgun Gothic"/>
              </a:rPr>
              <a:t>금융</a:t>
            </a:r>
            <a:endParaRPr sz="3000" b="1" dirty="0">
              <a:latin typeface="+mj-ea"/>
              <a:ea typeface="+mj-ea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56"/>
    </mc:Choice>
    <mc:Fallback xmlns="">
      <p:transition spd="slow" advTm="1485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BCFA7-DFA9-3098-310B-6E6706E9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D84A8-B952-6030-A258-734F7A497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금융 분류 데이터 셋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금융 회귀 데이터 셋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161FC-E81A-90FF-DE01-6C56656711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5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F214D-1CCA-ED59-A9A9-F5477456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금융 분류 데이터 셋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F9790C-58E0-CF57-8A47-D07624353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Churn Modelling </a:t>
            </a:r>
          </a:p>
          <a:p>
            <a:pPr lvl="1"/>
            <a:r>
              <a:rPr lang="en-US" altLang="ko-KR" dirty="0"/>
              <a:t>https://www.kaggle.com/datasets/sakshigoyal7/credit-card-customers </a:t>
            </a:r>
          </a:p>
          <a:p>
            <a:pPr lvl="1"/>
            <a:r>
              <a:rPr lang="ko-KR" altLang="en-US" dirty="0"/>
              <a:t>은행 고객의 </a:t>
            </a:r>
            <a:r>
              <a:rPr lang="ko-KR" altLang="en-US" b="1" dirty="0" err="1"/>
              <a:t>이탈률</a:t>
            </a:r>
            <a:r>
              <a:rPr lang="ko-KR" altLang="en-US" b="1" dirty="0"/>
              <a:t> 분류 데이터셋</a:t>
            </a:r>
            <a:endParaRPr lang="en-US" altLang="ko-KR" b="1" dirty="0"/>
          </a:p>
          <a:p>
            <a:pPr lvl="1"/>
            <a:r>
              <a:rPr lang="ko-KR" altLang="en-US" b="1" dirty="0"/>
              <a:t>고객 이탈 여부는 유지 고객</a:t>
            </a:r>
            <a:r>
              <a:rPr lang="en-US" altLang="ko-KR" b="1" dirty="0"/>
              <a:t>(1), </a:t>
            </a:r>
            <a:r>
              <a:rPr lang="ko-KR" altLang="en-US" b="1" dirty="0"/>
              <a:t>이탈 고객</a:t>
            </a:r>
            <a:r>
              <a:rPr lang="en-US" altLang="ko-KR" b="1" dirty="0"/>
              <a:t>(2)</a:t>
            </a:r>
            <a:r>
              <a:rPr lang="ko-KR" altLang="en-US" dirty="0"/>
              <a:t>으로 분류됨</a:t>
            </a:r>
            <a:endParaRPr lang="en-US" altLang="ko-KR" dirty="0"/>
          </a:p>
          <a:p>
            <a:pPr lvl="1"/>
            <a:r>
              <a:rPr lang="en-US" altLang="ko-KR" dirty="0"/>
              <a:t>10,127</a:t>
            </a:r>
            <a:r>
              <a:rPr lang="ko-KR" altLang="en-US" dirty="0"/>
              <a:t>개의 데이터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760E8C-DB01-1FB5-F268-4FC5DE211B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5016A5-E1EB-B427-9656-00E7A4B9E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15" y="2320151"/>
            <a:ext cx="8694610" cy="390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F214D-1CCA-ED59-A9A9-F5477456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금융 분류 데이터 셋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F9790C-58E0-CF57-8A47-D07624353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en-US" altLang="ko-KR" dirty="0"/>
              <a:t>CLIENTNUM: </a:t>
            </a:r>
            <a:r>
              <a:rPr lang="ko-KR" altLang="en-US" dirty="0"/>
              <a:t>고객 고유 식별자 </a:t>
            </a:r>
            <a:r>
              <a:rPr lang="en-US" altLang="ko-KR" dirty="0"/>
              <a:t>(708082083.0 ~ 828343083.0)</a:t>
            </a:r>
          </a:p>
          <a:p>
            <a:pPr lvl="1"/>
            <a:r>
              <a:rPr lang="en-US" altLang="ko-KR" b="1" dirty="0" err="1">
                <a:solidFill>
                  <a:srgbClr val="FF0000"/>
                </a:solidFill>
              </a:rPr>
              <a:t>Attrition_Flag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고객의 이탈 여부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("Existing Customer": </a:t>
            </a:r>
            <a:r>
              <a:rPr lang="ko-KR" altLang="en-US" b="1" dirty="0">
                <a:solidFill>
                  <a:srgbClr val="FF0000"/>
                </a:solidFill>
              </a:rPr>
              <a:t>기존 고객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Attrited</a:t>
            </a:r>
            <a:r>
              <a:rPr lang="en-US" altLang="ko-KR" b="1" dirty="0">
                <a:solidFill>
                  <a:srgbClr val="FF0000"/>
                </a:solidFill>
              </a:rPr>
              <a:t> Customer": </a:t>
            </a:r>
            <a:r>
              <a:rPr lang="ko-KR" altLang="en-US" b="1" dirty="0">
                <a:solidFill>
                  <a:srgbClr val="FF0000"/>
                </a:solidFill>
              </a:rPr>
              <a:t>이탈한 고객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ko-KR" dirty="0" err="1"/>
              <a:t>Customer_Age</a:t>
            </a:r>
            <a:r>
              <a:rPr lang="en-US" altLang="ko-KR" dirty="0"/>
              <a:t>: </a:t>
            </a:r>
            <a:r>
              <a:rPr lang="ko-KR" altLang="en-US" dirty="0"/>
              <a:t>고객 나이 </a:t>
            </a:r>
            <a:r>
              <a:rPr lang="en-US" altLang="ko-KR" dirty="0"/>
              <a:t>(26.0 ~ 73.0)</a:t>
            </a:r>
          </a:p>
          <a:p>
            <a:pPr lvl="1"/>
            <a:r>
              <a:rPr lang="en-US" altLang="ko-KR" dirty="0"/>
              <a:t>Gender: </a:t>
            </a:r>
            <a:r>
              <a:rPr lang="ko-KR" altLang="en-US" dirty="0"/>
              <a:t>성별 </a:t>
            </a:r>
            <a:r>
              <a:rPr lang="en-US" altLang="ko-KR" dirty="0"/>
              <a:t>(M: </a:t>
            </a:r>
            <a:r>
              <a:rPr lang="ko-KR" altLang="en-US" dirty="0"/>
              <a:t>남성</a:t>
            </a:r>
            <a:r>
              <a:rPr lang="en-US" altLang="ko-KR" dirty="0"/>
              <a:t>, F: </a:t>
            </a:r>
            <a:r>
              <a:rPr lang="ko-KR" altLang="en-US" dirty="0"/>
              <a:t>여성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Dependent_count</a:t>
            </a:r>
            <a:r>
              <a:rPr lang="en-US" altLang="ko-KR" dirty="0"/>
              <a:t>: </a:t>
            </a:r>
            <a:r>
              <a:rPr lang="ko-KR" altLang="en-US" dirty="0"/>
              <a:t>부양가족 수 </a:t>
            </a:r>
            <a:r>
              <a:rPr lang="en-US" altLang="ko-KR" dirty="0"/>
              <a:t>(0.0 ~ 5.0)</a:t>
            </a:r>
          </a:p>
          <a:p>
            <a:pPr lvl="1"/>
            <a:r>
              <a:rPr lang="en-US" altLang="ko-KR" dirty="0" err="1"/>
              <a:t>Education_Level</a:t>
            </a:r>
            <a:r>
              <a:rPr lang="en-US" altLang="ko-KR" dirty="0"/>
              <a:t>: </a:t>
            </a:r>
            <a:r>
              <a:rPr lang="ko-KR" altLang="en-US" dirty="0"/>
              <a:t>교육 수준</a:t>
            </a:r>
          </a:p>
          <a:p>
            <a:pPr lvl="1"/>
            <a:r>
              <a:rPr lang="en-US" altLang="ko-KR" dirty="0" err="1"/>
              <a:t>Marital_Status</a:t>
            </a:r>
            <a:r>
              <a:rPr lang="en-US" altLang="ko-KR" dirty="0"/>
              <a:t>: </a:t>
            </a:r>
            <a:r>
              <a:rPr lang="ko-KR" altLang="en-US" dirty="0"/>
              <a:t>결혼 상태</a:t>
            </a:r>
          </a:p>
          <a:p>
            <a:pPr lvl="1"/>
            <a:r>
              <a:rPr lang="en-US" altLang="ko-KR" dirty="0" err="1"/>
              <a:t>Income_Category</a:t>
            </a:r>
            <a:r>
              <a:rPr lang="en-US" altLang="ko-KR" dirty="0"/>
              <a:t>: </a:t>
            </a:r>
            <a:r>
              <a:rPr lang="ko-KR" altLang="en-US" dirty="0"/>
              <a:t>소득 범위</a:t>
            </a:r>
          </a:p>
          <a:p>
            <a:pPr lvl="1"/>
            <a:r>
              <a:rPr lang="en-US" altLang="ko-KR" dirty="0" err="1"/>
              <a:t>Card_Category</a:t>
            </a:r>
            <a:r>
              <a:rPr lang="en-US" altLang="ko-KR" dirty="0"/>
              <a:t>: </a:t>
            </a:r>
            <a:r>
              <a:rPr lang="ko-KR" altLang="en-US" dirty="0"/>
              <a:t>카드 유형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760E8C-DB01-1FB5-F268-4FC5DE211B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1427D-8C08-5120-C066-E774F7999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35784-4232-92F1-4BA8-39A71C4C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금융 분류 데이터 셋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7A68E8-19CB-C63A-F63A-43C339507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Continued)</a:t>
            </a:r>
          </a:p>
          <a:p>
            <a:pPr lvl="1"/>
            <a:r>
              <a:rPr lang="en-US" altLang="ko-KR" dirty="0" err="1"/>
              <a:t>Months_on_book</a:t>
            </a:r>
            <a:r>
              <a:rPr lang="en-US" altLang="ko-KR" dirty="0"/>
              <a:t>: </a:t>
            </a:r>
            <a:r>
              <a:rPr lang="ko-KR" altLang="en-US" dirty="0"/>
              <a:t>은행과의 관계를 유지한 개월 수 </a:t>
            </a:r>
            <a:r>
              <a:rPr lang="en-US" altLang="ko-KR" dirty="0"/>
              <a:t>(13.0 ~ 56.0)</a:t>
            </a:r>
          </a:p>
          <a:p>
            <a:pPr lvl="1"/>
            <a:r>
              <a:rPr lang="en-US" altLang="ko-KR" dirty="0" err="1"/>
              <a:t>Total_Relationship_Count</a:t>
            </a:r>
            <a:r>
              <a:rPr lang="en-US" altLang="ko-KR" dirty="0"/>
              <a:t>: </a:t>
            </a:r>
            <a:r>
              <a:rPr lang="ko-KR" altLang="en-US" dirty="0"/>
              <a:t>총 관계 항목 수 </a:t>
            </a:r>
            <a:r>
              <a:rPr lang="en-US" altLang="ko-KR" dirty="0"/>
              <a:t>(</a:t>
            </a:r>
            <a:r>
              <a:rPr lang="ko-KR" altLang="en-US" dirty="0"/>
              <a:t>다른 상품 가입 등</a:t>
            </a:r>
            <a:r>
              <a:rPr lang="en-US" altLang="ko-KR" dirty="0"/>
              <a:t>) (1.0 ~ 6.0)</a:t>
            </a:r>
          </a:p>
          <a:p>
            <a:pPr lvl="1"/>
            <a:r>
              <a:rPr lang="en-US" altLang="ko-KR" dirty="0"/>
              <a:t>Months_Inactive_12_mon: </a:t>
            </a:r>
            <a:r>
              <a:rPr lang="ko-KR" altLang="en-US" dirty="0"/>
              <a:t>최근 </a:t>
            </a:r>
            <a:r>
              <a:rPr lang="en-US" altLang="ko-KR" dirty="0"/>
              <a:t>12</a:t>
            </a:r>
            <a:r>
              <a:rPr lang="ko-KR" altLang="en-US" dirty="0"/>
              <a:t>개월 동안 비활성 개월 수 </a:t>
            </a:r>
            <a:r>
              <a:rPr lang="en-US" altLang="ko-KR" dirty="0"/>
              <a:t>(0.0 ~ 6.0)</a:t>
            </a:r>
          </a:p>
          <a:p>
            <a:pPr lvl="1"/>
            <a:r>
              <a:rPr lang="en-US" altLang="ko-KR" dirty="0"/>
              <a:t>Contacts_Count_12_mon: </a:t>
            </a:r>
            <a:r>
              <a:rPr lang="ko-KR" altLang="en-US" dirty="0"/>
              <a:t>최근 </a:t>
            </a:r>
            <a:r>
              <a:rPr lang="en-US" altLang="ko-KR" dirty="0"/>
              <a:t>12</a:t>
            </a:r>
            <a:r>
              <a:rPr lang="ko-KR" altLang="en-US" dirty="0"/>
              <a:t>개월 동안의 연락 횟수 </a:t>
            </a:r>
            <a:r>
              <a:rPr lang="en-US" altLang="ko-KR" dirty="0"/>
              <a:t>(0.0 ~ 6.0)</a:t>
            </a:r>
          </a:p>
          <a:p>
            <a:pPr lvl="1"/>
            <a:r>
              <a:rPr lang="en-US" altLang="ko-KR" dirty="0" err="1"/>
              <a:t>Credit_Limit</a:t>
            </a:r>
            <a:r>
              <a:rPr lang="en-US" altLang="ko-KR" dirty="0"/>
              <a:t>: </a:t>
            </a:r>
            <a:r>
              <a:rPr lang="ko-KR" altLang="en-US" dirty="0"/>
              <a:t>신용 한도 </a:t>
            </a:r>
            <a:r>
              <a:rPr lang="en-US" altLang="ko-KR" dirty="0"/>
              <a:t>(1438.3 ~ 34516.0)</a:t>
            </a:r>
          </a:p>
          <a:p>
            <a:pPr lvl="1"/>
            <a:r>
              <a:rPr lang="en-US" altLang="ko-KR" dirty="0" err="1"/>
              <a:t>Total_Revolving_Bal</a:t>
            </a:r>
            <a:r>
              <a:rPr lang="en-US" altLang="ko-KR" dirty="0"/>
              <a:t>: </a:t>
            </a:r>
            <a:r>
              <a:rPr lang="ko-KR" altLang="en-US" dirty="0"/>
              <a:t>회전 잔고</a:t>
            </a:r>
            <a:r>
              <a:rPr lang="en-US" altLang="ko-KR" dirty="0"/>
              <a:t>(</a:t>
            </a:r>
            <a:r>
              <a:rPr lang="ko-KR" altLang="en-US" dirty="0"/>
              <a:t>남아있는 미결제 금액</a:t>
            </a:r>
            <a:r>
              <a:rPr lang="en-US" altLang="ko-KR" dirty="0"/>
              <a:t>) (0.0 ~ 2517.0)</a:t>
            </a:r>
          </a:p>
          <a:p>
            <a:pPr lvl="1"/>
            <a:r>
              <a:rPr lang="en-US" altLang="ko-KR" dirty="0" err="1"/>
              <a:t>Avg_Open_To_Buy</a:t>
            </a:r>
            <a:r>
              <a:rPr lang="en-US" altLang="ko-KR" dirty="0"/>
              <a:t>: </a:t>
            </a:r>
            <a:r>
              <a:rPr lang="ko-KR" altLang="en-US" dirty="0"/>
              <a:t>남은 신용 한도 평균 </a:t>
            </a:r>
            <a:r>
              <a:rPr lang="en-US" altLang="ko-KR" dirty="0"/>
              <a:t>(3.0 ~ 34516.0)</a:t>
            </a:r>
          </a:p>
          <a:p>
            <a:pPr lvl="1"/>
            <a:r>
              <a:rPr lang="en-US" altLang="ko-KR" dirty="0"/>
              <a:t>Total_Amt_Chng_Q4_Q1: </a:t>
            </a:r>
            <a:r>
              <a:rPr lang="ko-KR" altLang="en-US" dirty="0"/>
              <a:t>분기</a:t>
            </a:r>
            <a:r>
              <a:rPr lang="en-US" altLang="ko-KR" dirty="0"/>
              <a:t>(Q4→Q1)</a:t>
            </a:r>
            <a:r>
              <a:rPr lang="ko-KR" altLang="en-US" dirty="0"/>
              <a:t>간 지출 금액 변화율 </a:t>
            </a:r>
            <a:r>
              <a:rPr lang="en-US" altLang="ko-KR" dirty="0"/>
              <a:t>(0.0 ~ 3.397)</a:t>
            </a:r>
          </a:p>
          <a:p>
            <a:pPr lvl="1"/>
            <a:r>
              <a:rPr lang="en-US" altLang="ko-KR" dirty="0" err="1"/>
              <a:t>Total_Trans_Amt</a:t>
            </a:r>
            <a:r>
              <a:rPr lang="en-US" altLang="ko-KR" dirty="0"/>
              <a:t>: </a:t>
            </a:r>
            <a:r>
              <a:rPr lang="ko-KR" altLang="en-US" dirty="0"/>
              <a:t>총 거래 금액 </a:t>
            </a:r>
            <a:r>
              <a:rPr lang="en-US" altLang="ko-KR" dirty="0"/>
              <a:t>(510.0 ~ 18484.0)</a:t>
            </a:r>
          </a:p>
          <a:p>
            <a:pPr lvl="1"/>
            <a:r>
              <a:rPr lang="en-US" altLang="ko-KR" dirty="0" err="1"/>
              <a:t>Total_Trans_Ct</a:t>
            </a:r>
            <a:r>
              <a:rPr lang="en-US" altLang="ko-KR" dirty="0"/>
              <a:t>: </a:t>
            </a:r>
            <a:r>
              <a:rPr lang="ko-KR" altLang="en-US" dirty="0"/>
              <a:t>총 거래 건수 </a:t>
            </a:r>
            <a:r>
              <a:rPr lang="en-US" altLang="ko-KR" dirty="0"/>
              <a:t>(10.0 ~ 139.0)</a:t>
            </a:r>
          </a:p>
          <a:p>
            <a:pPr lvl="1"/>
            <a:r>
              <a:rPr lang="en-US" altLang="ko-KR" dirty="0"/>
              <a:t>Total_Ct_Chng_Q4_Q1: </a:t>
            </a:r>
            <a:r>
              <a:rPr lang="ko-KR" altLang="en-US" dirty="0"/>
              <a:t>분기</a:t>
            </a:r>
            <a:r>
              <a:rPr lang="en-US" altLang="ko-KR" dirty="0"/>
              <a:t>(Q4→Q1)</a:t>
            </a:r>
            <a:r>
              <a:rPr lang="ko-KR" altLang="en-US" dirty="0"/>
              <a:t>간 거래 횟수 변화율 </a:t>
            </a:r>
            <a:r>
              <a:rPr lang="en-US" altLang="ko-KR" dirty="0"/>
              <a:t>(0.0 ~ 3.714)</a:t>
            </a:r>
          </a:p>
          <a:p>
            <a:pPr lvl="1"/>
            <a:r>
              <a:rPr lang="en-US" altLang="ko-KR" dirty="0" err="1"/>
              <a:t>Avg_Utilization_Ratio</a:t>
            </a:r>
            <a:r>
              <a:rPr lang="en-US" altLang="ko-KR" dirty="0"/>
              <a:t>: </a:t>
            </a:r>
            <a:r>
              <a:rPr lang="ko-KR" altLang="en-US" dirty="0"/>
              <a:t>평균 카드 이용 비율 </a:t>
            </a:r>
            <a:r>
              <a:rPr lang="en-US" altLang="ko-KR" dirty="0"/>
              <a:t>(0.0 ~ 0.999)</a:t>
            </a:r>
          </a:p>
          <a:p>
            <a:pPr lvl="1"/>
            <a:r>
              <a:rPr lang="en" altLang="ko-KR" dirty="0"/>
              <a:t>Naive_Bayes_Classifier_Attrition_Flag_Card_Category_Contacts_Count_12_mon_Dependent_count_Education_Level_Months_Inactive_12_mon_1</a:t>
            </a:r>
          </a:p>
          <a:p>
            <a:pPr lvl="1"/>
            <a:r>
              <a:rPr lang="en" altLang="ko-KR" dirty="0"/>
              <a:t>Naive_Bayes_Classifier_Attrition_Flag_Card_Category_Contacts_Count_12_mon_Dependent_count_Education_Level_Months_Inactive_12_mon_2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0939C6-553A-D286-CA7A-4872D70B7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6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54B60-D478-FAAE-B601-0672D1A2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금융 분류 데이터 셋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E5DE6C-94A3-C0EB-516E-1247FEE14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CSV </a:t>
            </a:r>
            <a:r>
              <a:rPr kumimoji="1" lang="ko-KR" altLang="en-US" dirty="0"/>
              <a:t>데이터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221B71-C801-BA3E-7BE0-82D4E7E42D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8A0283-B4E0-7BCF-C8BF-6AC7B7623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4" y="1183884"/>
            <a:ext cx="8236839" cy="5216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1AC116-3718-D084-945F-6983100B2771}"/>
              </a:ext>
            </a:extLst>
          </p:cNvPr>
          <p:cNvSpPr txBox="1"/>
          <p:nvPr/>
        </p:nvSpPr>
        <p:spPr>
          <a:xfrm>
            <a:off x="8096103" y="3349376"/>
            <a:ext cx="7729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일부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컬럼만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포함</a:t>
            </a:r>
          </a:p>
        </p:txBody>
      </p:sp>
    </p:spTree>
    <p:extLst>
      <p:ext uri="{BB962C8B-B14F-4D97-AF65-F5344CB8AC3E}">
        <p14:creationId xmlns:p14="http://schemas.microsoft.com/office/powerpoint/2010/main" val="27748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F214D-1CCA-ED59-A9A9-F5477456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금융 회귀 데이터 셋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F9790C-58E0-CF57-8A47-D07624353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New York Stock Exchange</a:t>
            </a:r>
          </a:p>
          <a:p>
            <a:pPr lvl="1"/>
            <a:r>
              <a:rPr lang="en-US" altLang="ko-KR" dirty="0"/>
              <a:t>https://www.kaggle.com/datasets/dgawlik/nyse/data </a:t>
            </a:r>
          </a:p>
          <a:p>
            <a:pPr lvl="1"/>
            <a:r>
              <a:rPr lang="en-US" altLang="ko-KR" dirty="0"/>
              <a:t>2010 ~ 2016</a:t>
            </a:r>
            <a:r>
              <a:rPr lang="ko-KR" altLang="en-US" dirty="0"/>
              <a:t>년 뉴욕 증권 거래소의 주가 정보 데이터셋</a:t>
            </a:r>
            <a:endParaRPr lang="en-US" altLang="ko-KR" b="1" dirty="0"/>
          </a:p>
          <a:p>
            <a:pPr lvl="1"/>
            <a:r>
              <a:rPr lang="en-US" altLang="ko-KR" dirty="0"/>
              <a:t>851,264</a:t>
            </a:r>
            <a:r>
              <a:rPr lang="ko-KR" altLang="en-US" dirty="0"/>
              <a:t>개의 데이터 중 </a:t>
            </a:r>
            <a:r>
              <a:rPr lang="en-US" altLang="ko-KR" dirty="0"/>
              <a:t>Apple</a:t>
            </a:r>
            <a:r>
              <a:rPr lang="ko-KR" altLang="en-US" dirty="0"/>
              <a:t>의 주가 정보 데이터 </a:t>
            </a:r>
            <a:r>
              <a:rPr lang="en-US" altLang="ko-KR" dirty="0"/>
              <a:t>1,762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760E8C-DB01-1FB5-F268-4FC5DE211B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EA3160-9363-3075-4D85-10B3D9A1A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91" y="2023087"/>
            <a:ext cx="8783873" cy="440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4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F214D-1CCA-ED59-A9A9-F5477456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금융 회귀 데이터 셋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F9790C-58E0-CF57-8A47-D07624353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en-US" altLang="ko-KR" dirty="0"/>
              <a:t>date: </a:t>
            </a:r>
            <a:r>
              <a:rPr lang="ko-KR" altLang="en-US" dirty="0"/>
              <a:t>거래 날짜 </a:t>
            </a:r>
            <a:r>
              <a:rPr lang="en-US" altLang="ko-KR" dirty="0"/>
              <a:t>(</a:t>
            </a:r>
            <a:r>
              <a:rPr lang="ko-KR" altLang="en-US" dirty="0"/>
              <a:t>문자열 형식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symbol: </a:t>
            </a:r>
            <a:r>
              <a:rPr lang="ko-KR" altLang="en-US" dirty="0"/>
              <a:t>종목 코드 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open: </a:t>
            </a:r>
            <a:r>
              <a:rPr lang="ko-KR" altLang="en-US" dirty="0"/>
              <a:t>시가 </a:t>
            </a:r>
            <a:r>
              <a:rPr lang="en-US" altLang="ko-KR" dirty="0"/>
              <a:t>(</a:t>
            </a:r>
            <a:r>
              <a:rPr lang="ko-KR" altLang="en-US" dirty="0"/>
              <a:t>거래 시작 시 가격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close: </a:t>
            </a:r>
            <a:r>
              <a:rPr lang="ko-KR" altLang="en-US" b="1" dirty="0">
                <a:solidFill>
                  <a:srgbClr val="FF0000"/>
                </a:solidFill>
              </a:rPr>
              <a:t>종가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거래 종료 시 가격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ko-KR" dirty="0"/>
              <a:t>low: </a:t>
            </a:r>
            <a:r>
              <a:rPr lang="ko-KR" altLang="en-US" dirty="0"/>
              <a:t>저가 </a:t>
            </a:r>
            <a:r>
              <a:rPr lang="en-US" altLang="ko-KR" dirty="0"/>
              <a:t>(</a:t>
            </a:r>
            <a:r>
              <a:rPr lang="ko-KR" altLang="en-US" dirty="0"/>
              <a:t>하루 중 최저 가격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high: </a:t>
            </a:r>
            <a:r>
              <a:rPr lang="ko-KR" altLang="en-US" dirty="0"/>
              <a:t>고가 </a:t>
            </a:r>
            <a:r>
              <a:rPr lang="en-US" altLang="ko-KR" dirty="0"/>
              <a:t>(</a:t>
            </a:r>
            <a:r>
              <a:rPr lang="ko-KR" altLang="en-US" dirty="0"/>
              <a:t>하루 중 최고 가격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volume: </a:t>
            </a:r>
            <a:r>
              <a:rPr lang="ko-KR" altLang="en-US" dirty="0"/>
              <a:t>거래량 </a:t>
            </a:r>
            <a:r>
              <a:rPr lang="en-US" altLang="ko-KR" dirty="0"/>
              <a:t>(</a:t>
            </a:r>
            <a:r>
              <a:rPr lang="ko-KR" altLang="en-US" dirty="0"/>
              <a:t>거래된 주식 수</a:t>
            </a:r>
            <a:r>
              <a:rPr lang="en-US" altLang="ko-KR" dirty="0"/>
              <a:t>)</a:t>
            </a:r>
            <a:endParaRPr lang="en-US" altLang="ko-KR" strike="sngStrik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760E8C-DB01-1FB5-F268-4FC5DE211B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7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D3BE4-279F-94E0-5D51-7F7F478C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금융 분류 데이터 셋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B5E50C-03E8-2042-B093-623B3BEA5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CSV</a:t>
            </a:r>
            <a:r>
              <a:rPr kumimoji="1" lang="ko-KR" altLang="en-US" dirty="0"/>
              <a:t> 데이터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C7EEAB-E510-EF27-500F-F428D68F45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61D38E-3352-B904-057F-78EF9EF924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48"/>
          <a:stretch/>
        </p:blipFill>
        <p:spPr>
          <a:xfrm>
            <a:off x="410216" y="1196237"/>
            <a:ext cx="4839878" cy="562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37270"/>
      </p:ext>
    </p:extLst>
  </p:cSld>
  <p:clrMapOvr>
    <a:masterClrMapping/>
  </p:clrMapOvr>
</p:sld>
</file>

<file path=ppt/theme/theme1.xml><?xml version="1.0" encoding="utf-8"?>
<a:theme xmlns:a="http://schemas.openxmlformats.org/drawingml/2006/main" name="_2021년 1학기 템플릿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592</Words>
  <Application>Microsoft Macintosh PowerPoint</Application>
  <PresentationFormat>화면 슬라이드 쇼(4:3)</PresentationFormat>
  <Paragraphs>69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_2021년 1학기 템플릿</vt:lpstr>
      <vt:lpstr>Chapter 2 데이터 셋</vt:lpstr>
      <vt:lpstr>목차</vt:lpstr>
      <vt:lpstr>금융 분류 데이터 셋</vt:lpstr>
      <vt:lpstr>금융 분류 데이터 셋</vt:lpstr>
      <vt:lpstr>금융 분류 데이터 셋</vt:lpstr>
      <vt:lpstr>금융 분류 데이터 셋</vt:lpstr>
      <vt:lpstr>금융 회귀 데이터 셋</vt:lpstr>
      <vt:lpstr>금융 회귀 데이터 셋</vt:lpstr>
      <vt:lpstr>금융 분류 데이터 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Performing operations</dc:title>
  <dc:creator>성연식</dc:creator>
  <cp:lastModifiedBy>성연식</cp:lastModifiedBy>
  <cp:revision>59</cp:revision>
  <dcterms:created xsi:type="dcterms:W3CDTF">2020-12-16T01:48:47Z</dcterms:created>
  <dcterms:modified xsi:type="dcterms:W3CDTF">2024-11-01T21:53:08Z</dcterms:modified>
</cp:coreProperties>
</file>