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5" r:id="rId4"/>
    <p:sldId id="267" r:id="rId5"/>
    <p:sldId id="270" r:id="rId6"/>
    <p:sldId id="274" r:id="rId7"/>
    <p:sldId id="273" r:id="rId8"/>
    <p:sldId id="276" r:id="rId9"/>
    <p:sldId id="286" r:id="rId10"/>
    <p:sldId id="284" r:id="rId11"/>
    <p:sldId id="283" r:id="rId12"/>
    <p:sldId id="282" r:id="rId13"/>
    <p:sldId id="278" r:id="rId14"/>
    <p:sldId id="288" r:id="rId15"/>
    <p:sldId id="290" r:id="rId16"/>
    <p:sldId id="279" r:id="rId17"/>
    <p:sldId id="281" r:id="rId18"/>
    <p:sldId id="285" r:id="rId19"/>
    <p:sldId id="289" r:id="rId20"/>
    <p:sldId id="280" r:id="rId21"/>
    <p:sldId id="265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Y견고딕" panose="02030600000101010101" pitchFamily="18" charset="-127"/>
      <p:regular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7D68"/>
    <a:srgbClr val="50D5B7"/>
    <a:srgbClr val="29323C"/>
    <a:srgbClr val="676D74"/>
    <a:srgbClr val="485563"/>
    <a:srgbClr val="535A62"/>
    <a:srgbClr val="7C8187"/>
    <a:srgbClr val="3D454E"/>
    <a:srgbClr val="EFFA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8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6" y="576"/>
      </p:cViewPr>
      <p:guideLst>
        <p:guide pos="551"/>
        <p:guide pos="7129"/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99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40E41-C61C-48B8-B10D-5A666FCA1A84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58BFA-BD8E-4E13-BE0F-76F7E27A2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9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58BFA-BD8E-4E13-BE0F-76F7E27A2E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0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58BFA-BD8E-4E13-BE0F-76F7E27A2E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1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4557D7-6AC6-40C1-9FD9-F7DBA4D5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918F098-AC8B-4686-8720-5FB3A28B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7774FB7-DC0C-4E6E-B355-8BED04A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1297-B207-4400-BFD2-6325A79A1F41}" type="datetime1">
              <a:rPr lang="en-US" altLang="ko-KR" smtClean="0"/>
              <a:t>12/20/2019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1BDA3F-90FA-4638-9C9C-BB839F50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13506B6-7E93-426F-80DD-4D72EC1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B59F82-083A-4394-A967-87503DB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BD6B419-CD58-4A0A-BDF3-3571E5AF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3B1D1F-7FF1-45AC-AD21-8FDD3E58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A424-4DEC-4317-97DD-535D36FB1596}" type="datetime1">
              <a:rPr lang="en-US" altLang="ko-KR" smtClean="0"/>
              <a:t>12/20/2019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16E73B2-8213-47D7-8BBF-B6128B5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5DBFF9-2C1F-4F04-8205-7BB47E80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4222CE1-256C-4389-A781-AEF3A42AD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9AE1B98-7B8E-4CD9-91DD-29F5897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6D31E90-AE88-48AB-BF7C-935F17D4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34E9-6114-46FC-9621-FBE347500570}" type="datetime1">
              <a:rPr lang="en-US" altLang="ko-KR" smtClean="0"/>
              <a:t>12/20/2019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69C025D-7C48-4503-911B-89D189C3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D62840A-1492-4880-A99E-517E71D8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CAD9FD-BE6F-4D9E-B8F7-BC708BA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3A345E9-393B-490F-96F2-EF286177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E7522D-8FDA-4EFD-B25B-1981183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DC9-80D9-45FA-A370-D556542CB1B0}" type="datetime1">
              <a:rPr lang="en-US" altLang="ko-KR" smtClean="0"/>
              <a:t>12/20/2019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0E9F68-B213-4504-BC6C-A430A34F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E5EE3D-9082-4394-9189-49FEAEDD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9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5414878-47C7-4BFB-A3AC-841DC089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7FFB40C-A79C-4F12-B4FD-F6853B81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2087068-949C-478B-9CD3-6C6D5CC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22A-9281-447C-934C-767252BCB913}" type="datetime1">
              <a:rPr lang="en-US" altLang="ko-KR" smtClean="0"/>
              <a:t>12/20/2019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A29CCE-29BB-483B-95C4-70D175E8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84AA3DF-9BE2-477B-A0A0-86792E1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82B275-3588-4B10-9D61-64777120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1FFF775-238F-4874-ABE0-8FC7AEB7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F40BB72-8155-4CAD-ADCF-59C5595E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835522B-7C25-4A92-9C55-D347E73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868A-047E-4DF1-9177-7A3188AB58A7}" type="datetime1">
              <a:rPr lang="en-US" altLang="ko-KR" smtClean="0"/>
              <a:t>12/20/2019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F84D771-C55B-45FB-948C-85B37E40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653B096-8F77-4B0C-AEAC-F43D01DC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B3551D-022A-499C-9CC7-D721BD9F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573737F-363D-4693-BEC6-BFF1CD87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040FCC2-501A-4ED8-8079-EF3787C9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3EDADE9-35E9-4CEC-82E9-3C7A1BC4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A3B59D2-E319-4FF8-9707-47DED52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92BE661-5057-4E40-8D7A-EE1E917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7C9C-F0D7-41B8-A980-050332F3A733}" type="datetime1">
              <a:rPr lang="en-US" altLang="ko-KR" smtClean="0"/>
              <a:t>12/20/2019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1CD7E7F-69D2-4E09-AD94-1EA836A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82D5842-DE7F-44BE-8601-FC08469A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52C5C7-9760-4274-BCFA-A59CB51A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E29ADE2-8549-4F00-9CDF-B27FE356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418F-E2B9-4ABF-9D09-2ABFCD9B9599}" type="datetime1">
              <a:rPr lang="en-US" altLang="ko-KR" smtClean="0"/>
              <a:t>12/20/2019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239FC4A-2C08-454A-8A7B-09A1C9B7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098BF98-CB30-4411-A4ED-FD36EF4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55A8456-E068-4650-ADC4-90799B0F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959-40F6-4F2E-81F6-608B41BA2FFD}" type="datetime1">
              <a:rPr lang="en-US" altLang="ko-KR" smtClean="0"/>
              <a:t>12/20/2019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9A1019B-0320-43BA-B42C-CF507F9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ADD379E-3BD4-4CB4-A846-368C0E48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311DC4-02F4-4151-8EB0-50B372B6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5458AB6-91CD-40D6-8997-4DFC8E06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2CDF0F5-710C-45A5-995A-0C3AE359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43C393C-9064-47A7-8C24-BF1E743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4DC-CE7A-48DF-966C-9014B56D216A}" type="datetime1">
              <a:rPr lang="en-US" altLang="ko-KR" smtClean="0"/>
              <a:t>12/20/2019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74C803D-FB51-4D6F-87D3-C3321EE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7FF311B-8ECC-44EE-A33D-7E28DBE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9E7474-6CF1-4B46-ADF4-D92AA9D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94EA9E0-C414-42F7-95E1-39EE9B993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573CE89-E3A2-4A6E-B312-7635BB1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0F07020-5B6E-48EF-9236-AA04ED98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8991-EFF9-4D60-BEDD-09255568967A}" type="datetime1">
              <a:rPr lang="en-US" altLang="ko-KR" smtClean="0"/>
              <a:t>12/20/2019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29E3A93-117A-47E5-A84E-DE995A3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7F55242-B9AD-4EF3-B9E3-64BB6F03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EDC190A-6176-4E3F-B18C-E1DB786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D47FC1E-5B27-4D0C-BADE-8700D66F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E735C40-C57C-4E08-B33F-B92A2E008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D90B-ED6F-4762-AB90-416843FF2549}" type="datetime1">
              <a:rPr lang="en-US" altLang="ko-KR" smtClean="0"/>
              <a:t>12/20/2019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5FAE78-1B5F-477C-AE52-BC3B78B8A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6E3963E-25F1-4C65-86B8-D8D043CD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CFDA286-5FF6-4725-9116-7ED25B98AA51}"/>
              </a:ext>
            </a:extLst>
          </p:cNvPr>
          <p:cNvSpPr txBox="1"/>
          <p:nvPr/>
        </p:nvSpPr>
        <p:spPr>
          <a:xfrm>
            <a:off x="4066442" y="3078134"/>
            <a:ext cx="405912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세미 프로젝트 발표</a:t>
            </a:r>
            <a:endParaRPr lang="en-US" altLang="ko-KR" sz="3600" b="1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0000">
                    <a:srgbClr val="067D68"/>
                  </a:gs>
                </a:gsLst>
                <a:lin ang="12000000" scaled="0"/>
              </a:gra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613AF07-D34B-423D-A58E-267FE621E3D4}"/>
              </a:ext>
            </a:extLst>
          </p:cNvPr>
          <p:cNvGrpSpPr/>
          <p:nvPr/>
        </p:nvGrpSpPr>
        <p:grpSpPr>
          <a:xfrm>
            <a:off x="5373224" y="1439289"/>
            <a:ext cx="1445561" cy="1445561"/>
            <a:chOff x="5300946" y="813760"/>
            <a:chExt cx="1590117" cy="1590117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E9B00446-125F-4979-991A-3A4F646B32B1}"/>
                </a:ext>
              </a:extLst>
            </p:cNvPr>
            <p:cNvSpPr/>
            <p:nvPr/>
          </p:nvSpPr>
          <p:spPr>
            <a:xfrm>
              <a:off x="5300946" y="813760"/>
              <a:ext cx="1590117" cy="1590117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AFF6C2DC-7AB6-4CF6-BC45-3237C613CFDB}"/>
                </a:ext>
              </a:extLst>
            </p:cNvPr>
            <p:cNvSpPr/>
            <p:nvPr/>
          </p:nvSpPr>
          <p:spPr>
            <a:xfrm>
              <a:off x="5581804" y="1094617"/>
              <a:ext cx="1028402" cy="1028402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1" name="그래픽 19">
            <a:extLst>
              <a:ext uri="{FF2B5EF4-FFF2-40B4-BE49-F238E27FC236}">
                <a16:creationId xmlns="" xmlns:a16="http://schemas.microsoft.com/office/drawing/2014/main" id="{4CF6AF9F-4A7F-48AA-A2FD-07F46B420E57}"/>
              </a:ext>
            </a:extLst>
          </p:cNvPr>
          <p:cNvGrpSpPr/>
          <p:nvPr/>
        </p:nvGrpSpPr>
        <p:grpSpPr>
          <a:xfrm>
            <a:off x="5819284" y="1875817"/>
            <a:ext cx="553441" cy="553441"/>
            <a:chOff x="5334000" y="2051050"/>
            <a:chExt cx="1524000" cy="1524000"/>
          </a:xfrm>
        </p:grpSpPr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A7848E2F-DDA9-4965-91E8-91331D0B3DDD}"/>
                </a:ext>
              </a:extLst>
            </p:cNvPr>
            <p:cNvSpPr/>
            <p:nvPr/>
          </p:nvSpPr>
          <p:spPr>
            <a:xfrm>
              <a:off x="5334000" y="2305050"/>
              <a:ext cx="1524000" cy="1016000"/>
            </a:xfrm>
            <a:custGeom>
              <a:avLst/>
              <a:gdLst>
                <a:gd name="connsiteX0" fmla="*/ 1294791 w 1524000"/>
                <a:gd name="connsiteY0" fmla="*/ 411328 h 1016000"/>
                <a:gd name="connsiteX1" fmla="*/ 865759 w 1524000"/>
                <a:gd name="connsiteY1" fmla="*/ 0 h 1016000"/>
                <a:gd name="connsiteX2" fmla="*/ 511531 w 1524000"/>
                <a:gd name="connsiteY2" fmla="*/ 178003 h 1016000"/>
                <a:gd name="connsiteX3" fmla="*/ 505689 w 1524000"/>
                <a:gd name="connsiteY3" fmla="*/ 175412 h 1016000"/>
                <a:gd name="connsiteX4" fmla="*/ 490347 w 1524000"/>
                <a:gd name="connsiteY4" fmla="*/ 168580 h 1016000"/>
                <a:gd name="connsiteX5" fmla="*/ 481635 w 1524000"/>
                <a:gd name="connsiteY5" fmla="*/ 165379 h 1016000"/>
                <a:gd name="connsiteX6" fmla="*/ 465912 w 1524000"/>
                <a:gd name="connsiteY6" fmla="*/ 160528 h 1016000"/>
                <a:gd name="connsiteX7" fmla="*/ 457149 w 1524000"/>
                <a:gd name="connsiteY7" fmla="*/ 158267 h 1016000"/>
                <a:gd name="connsiteX8" fmla="*/ 439699 w 1524000"/>
                <a:gd name="connsiteY8" fmla="*/ 155092 h 1016000"/>
                <a:gd name="connsiteX9" fmla="*/ 432029 w 1524000"/>
                <a:gd name="connsiteY9" fmla="*/ 153924 h 1016000"/>
                <a:gd name="connsiteX10" fmla="*/ 406400 w 1524000"/>
                <a:gd name="connsiteY10" fmla="*/ 152400 h 1016000"/>
                <a:gd name="connsiteX11" fmla="*/ 177800 w 1524000"/>
                <a:gd name="connsiteY11" fmla="*/ 381000 h 1016000"/>
                <a:gd name="connsiteX12" fmla="*/ 178206 w 1524000"/>
                <a:gd name="connsiteY12" fmla="*/ 390576 h 1016000"/>
                <a:gd name="connsiteX13" fmla="*/ 178206 w 1524000"/>
                <a:gd name="connsiteY13" fmla="*/ 390677 h 1016000"/>
                <a:gd name="connsiteX14" fmla="*/ 0 w 1524000"/>
                <a:gd name="connsiteY14" fmla="*/ 689712 h 1016000"/>
                <a:gd name="connsiteX15" fmla="*/ 326263 w 1524000"/>
                <a:gd name="connsiteY15" fmla="*/ 1016000 h 1016000"/>
                <a:gd name="connsiteX16" fmla="*/ 948766 w 1524000"/>
                <a:gd name="connsiteY16" fmla="*/ 1016000 h 1016000"/>
                <a:gd name="connsiteX17" fmla="*/ 956666 w 1524000"/>
                <a:gd name="connsiteY17" fmla="*/ 1015644 h 1016000"/>
                <a:gd name="connsiteX18" fmla="*/ 958240 w 1524000"/>
                <a:gd name="connsiteY18" fmla="*/ 1015441 h 1016000"/>
                <a:gd name="connsiteX19" fmla="*/ 961644 w 1524000"/>
                <a:gd name="connsiteY19" fmla="*/ 1015644 h 1016000"/>
                <a:gd name="connsiteX20" fmla="*/ 969493 w 1524000"/>
                <a:gd name="connsiteY20" fmla="*/ 1016000 h 1016000"/>
                <a:gd name="connsiteX21" fmla="*/ 1218489 w 1524000"/>
                <a:gd name="connsiteY21" fmla="*/ 1016000 h 1016000"/>
                <a:gd name="connsiteX22" fmla="*/ 1524000 w 1524000"/>
                <a:gd name="connsiteY22" fmla="*/ 710489 h 1016000"/>
                <a:gd name="connsiteX23" fmla="*/ 1294791 w 1524000"/>
                <a:gd name="connsiteY23" fmla="*/ 411328 h 1016000"/>
                <a:gd name="connsiteX24" fmla="*/ 1218489 w 1524000"/>
                <a:gd name="connsiteY24" fmla="*/ 965200 h 1016000"/>
                <a:gd name="connsiteX25" fmla="*/ 969493 w 1524000"/>
                <a:gd name="connsiteY25" fmla="*/ 965200 h 1016000"/>
                <a:gd name="connsiteX26" fmla="*/ 965073 w 1524000"/>
                <a:gd name="connsiteY26" fmla="*/ 964971 h 1016000"/>
                <a:gd name="connsiteX27" fmla="*/ 958190 w 1524000"/>
                <a:gd name="connsiteY27" fmla="*/ 964692 h 1016000"/>
                <a:gd name="connsiteX28" fmla="*/ 953160 w 1524000"/>
                <a:gd name="connsiteY28" fmla="*/ 964971 h 1016000"/>
                <a:gd name="connsiteX29" fmla="*/ 948766 w 1524000"/>
                <a:gd name="connsiteY29" fmla="*/ 965200 h 1016000"/>
                <a:gd name="connsiteX30" fmla="*/ 326263 w 1524000"/>
                <a:gd name="connsiteY30" fmla="*/ 965200 h 1016000"/>
                <a:gd name="connsiteX31" fmla="*/ 50800 w 1524000"/>
                <a:gd name="connsiteY31" fmla="*/ 689712 h 1016000"/>
                <a:gd name="connsiteX32" fmla="*/ 214198 w 1524000"/>
                <a:gd name="connsiteY32" fmla="*/ 429285 h 1016000"/>
                <a:gd name="connsiteX33" fmla="*/ 228600 w 1524000"/>
                <a:gd name="connsiteY33" fmla="*/ 422402 h 1016000"/>
                <a:gd name="connsiteX34" fmla="*/ 228600 w 1524000"/>
                <a:gd name="connsiteY34" fmla="*/ 406400 h 1016000"/>
                <a:gd name="connsiteX35" fmla="*/ 228981 w 1524000"/>
                <a:gd name="connsiteY35" fmla="*/ 396596 h 1016000"/>
                <a:gd name="connsiteX36" fmla="*/ 229210 w 1524000"/>
                <a:gd name="connsiteY36" fmla="*/ 392532 h 1016000"/>
                <a:gd name="connsiteX37" fmla="*/ 228905 w 1524000"/>
                <a:gd name="connsiteY37" fmla="*/ 387198 h 1016000"/>
                <a:gd name="connsiteX38" fmla="*/ 228600 w 1524000"/>
                <a:gd name="connsiteY38" fmla="*/ 381000 h 1016000"/>
                <a:gd name="connsiteX39" fmla="*/ 406400 w 1524000"/>
                <a:gd name="connsiteY39" fmla="*/ 203200 h 1016000"/>
                <a:gd name="connsiteX40" fmla="*/ 429692 w 1524000"/>
                <a:gd name="connsiteY40" fmla="*/ 204902 h 1016000"/>
                <a:gd name="connsiteX41" fmla="*/ 435610 w 1524000"/>
                <a:gd name="connsiteY41" fmla="*/ 205816 h 1016000"/>
                <a:gd name="connsiteX42" fmla="*/ 455651 w 1524000"/>
                <a:gd name="connsiteY42" fmla="*/ 210312 h 1016000"/>
                <a:gd name="connsiteX43" fmla="*/ 458343 w 1524000"/>
                <a:gd name="connsiteY43" fmla="*/ 210998 h 1016000"/>
                <a:gd name="connsiteX44" fmla="*/ 479552 w 1524000"/>
                <a:gd name="connsiteY44" fmla="*/ 219151 h 1016000"/>
                <a:gd name="connsiteX45" fmla="*/ 484886 w 1524000"/>
                <a:gd name="connsiteY45" fmla="*/ 221717 h 1016000"/>
                <a:gd name="connsiteX46" fmla="*/ 502717 w 1524000"/>
                <a:gd name="connsiteY46" fmla="*/ 231775 h 1016000"/>
                <a:gd name="connsiteX47" fmla="*/ 584200 w 1524000"/>
                <a:gd name="connsiteY47" fmla="*/ 381000 h 1016000"/>
                <a:gd name="connsiteX48" fmla="*/ 609600 w 1524000"/>
                <a:gd name="connsiteY48" fmla="*/ 406400 h 1016000"/>
                <a:gd name="connsiteX49" fmla="*/ 635000 w 1524000"/>
                <a:gd name="connsiteY49" fmla="*/ 381000 h 1016000"/>
                <a:gd name="connsiteX50" fmla="*/ 553720 w 1524000"/>
                <a:gd name="connsiteY50" fmla="*/ 206477 h 1016000"/>
                <a:gd name="connsiteX51" fmla="*/ 865759 w 1524000"/>
                <a:gd name="connsiteY51" fmla="*/ 50800 h 1016000"/>
                <a:gd name="connsiteX52" fmla="*/ 1242898 w 1524000"/>
                <a:gd name="connsiteY52" fmla="*/ 403555 h 1016000"/>
                <a:gd name="connsiteX53" fmla="*/ 1139190 w 1524000"/>
                <a:gd name="connsiteY53" fmla="*/ 406705 h 1016000"/>
                <a:gd name="connsiteX54" fmla="*/ 1117905 w 1524000"/>
                <a:gd name="connsiteY54" fmla="*/ 435635 h 1016000"/>
                <a:gd name="connsiteX55" fmla="*/ 1142975 w 1524000"/>
                <a:gd name="connsiteY55" fmla="*/ 457225 h 1016000"/>
                <a:gd name="connsiteX56" fmla="*/ 1146810 w 1524000"/>
                <a:gd name="connsiteY56" fmla="*/ 456921 h 1016000"/>
                <a:gd name="connsiteX57" fmla="*/ 1265784 w 1524000"/>
                <a:gd name="connsiteY57" fmla="*/ 456870 h 1016000"/>
                <a:gd name="connsiteX58" fmla="*/ 1473200 w 1524000"/>
                <a:gd name="connsiteY58" fmla="*/ 710489 h 1016000"/>
                <a:gd name="connsiteX59" fmla="*/ 1218489 w 1524000"/>
                <a:gd name="connsiteY59" fmla="*/ 9652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24000" h="1016000">
                  <a:moveTo>
                    <a:pt x="1294791" y="411328"/>
                  </a:moveTo>
                  <a:cubicBezTo>
                    <a:pt x="1281354" y="182728"/>
                    <a:pt x="1092911" y="0"/>
                    <a:pt x="865759" y="0"/>
                  </a:cubicBezTo>
                  <a:cubicBezTo>
                    <a:pt x="727837" y="0"/>
                    <a:pt x="594284" y="67640"/>
                    <a:pt x="511531" y="178003"/>
                  </a:cubicBezTo>
                  <a:cubicBezTo>
                    <a:pt x="509626" y="177013"/>
                    <a:pt x="507619" y="176327"/>
                    <a:pt x="505689" y="175412"/>
                  </a:cubicBezTo>
                  <a:cubicBezTo>
                    <a:pt x="500659" y="172974"/>
                    <a:pt x="495554" y="170663"/>
                    <a:pt x="490347" y="168580"/>
                  </a:cubicBezTo>
                  <a:cubicBezTo>
                    <a:pt x="487451" y="167437"/>
                    <a:pt x="484556" y="166395"/>
                    <a:pt x="481635" y="165379"/>
                  </a:cubicBezTo>
                  <a:cubicBezTo>
                    <a:pt x="476479" y="163576"/>
                    <a:pt x="471246" y="161976"/>
                    <a:pt x="465912" y="160528"/>
                  </a:cubicBezTo>
                  <a:cubicBezTo>
                    <a:pt x="462991" y="159741"/>
                    <a:pt x="460096" y="158928"/>
                    <a:pt x="457149" y="158267"/>
                  </a:cubicBezTo>
                  <a:cubicBezTo>
                    <a:pt x="451434" y="156972"/>
                    <a:pt x="445592" y="155981"/>
                    <a:pt x="439699" y="155092"/>
                  </a:cubicBezTo>
                  <a:cubicBezTo>
                    <a:pt x="437134" y="154711"/>
                    <a:pt x="434619" y="154203"/>
                    <a:pt x="432029" y="153924"/>
                  </a:cubicBezTo>
                  <a:cubicBezTo>
                    <a:pt x="423596" y="152984"/>
                    <a:pt x="415061" y="152400"/>
                    <a:pt x="406400" y="152400"/>
                  </a:cubicBezTo>
                  <a:cubicBezTo>
                    <a:pt x="280340" y="152400"/>
                    <a:pt x="177800" y="254940"/>
                    <a:pt x="177800" y="381000"/>
                  </a:cubicBezTo>
                  <a:cubicBezTo>
                    <a:pt x="177800" y="384226"/>
                    <a:pt x="178003" y="387401"/>
                    <a:pt x="178206" y="390576"/>
                  </a:cubicBezTo>
                  <a:lnTo>
                    <a:pt x="178206" y="390677"/>
                  </a:lnTo>
                  <a:cubicBezTo>
                    <a:pt x="72568" y="448285"/>
                    <a:pt x="0" y="568935"/>
                    <a:pt x="0" y="689712"/>
                  </a:cubicBezTo>
                  <a:cubicBezTo>
                    <a:pt x="0" y="869620"/>
                    <a:pt x="146355" y="1016000"/>
                    <a:pt x="326263" y="1016000"/>
                  </a:cubicBezTo>
                  <a:lnTo>
                    <a:pt x="948766" y="1016000"/>
                  </a:lnTo>
                  <a:cubicBezTo>
                    <a:pt x="951408" y="1016000"/>
                    <a:pt x="954024" y="1015848"/>
                    <a:pt x="956666" y="1015644"/>
                  </a:cubicBezTo>
                  <a:lnTo>
                    <a:pt x="958240" y="1015441"/>
                  </a:lnTo>
                  <a:lnTo>
                    <a:pt x="961644" y="1015644"/>
                  </a:lnTo>
                  <a:cubicBezTo>
                    <a:pt x="964235" y="1015848"/>
                    <a:pt x="966826" y="1016000"/>
                    <a:pt x="969493" y="1016000"/>
                  </a:cubicBezTo>
                  <a:lnTo>
                    <a:pt x="1218489" y="1016000"/>
                  </a:lnTo>
                  <a:cubicBezTo>
                    <a:pt x="1386942" y="1016000"/>
                    <a:pt x="1524000" y="878942"/>
                    <a:pt x="1524000" y="710489"/>
                  </a:cubicBezTo>
                  <a:cubicBezTo>
                    <a:pt x="1524000" y="571068"/>
                    <a:pt x="1426794" y="446024"/>
                    <a:pt x="1294791" y="411328"/>
                  </a:cubicBezTo>
                  <a:close/>
                  <a:moveTo>
                    <a:pt x="1218489" y="965200"/>
                  </a:moveTo>
                  <a:lnTo>
                    <a:pt x="969493" y="965200"/>
                  </a:lnTo>
                  <a:cubicBezTo>
                    <a:pt x="967994" y="965200"/>
                    <a:pt x="966546" y="965073"/>
                    <a:pt x="965073" y="964971"/>
                  </a:cubicBezTo>
                  <a:lnTo>
                    <a:pt x="958190" y="964692"/>
                  </a:lnTo>
                  <a:lnTo>
                    <a:pt x="953160" y="964971"/>
                  </a:lnTo>
                  <a:cubicBezTo>
                    <a:pt x="951713" y="965073"/>
                    <a:pt x="950239" y="965200"/>
                    <a:pt x="948766" y="965200"/>
                  </a:cubicBezTo>
                  <a:lnTo>
                    <a:pt x="326263" y="965200"/>
                  </a:lnTo>
                  <a:cubicBezTo>
                    <a:pt x="174371" y="965200"/>
                    <a:pt x="50800" y="841629"/>
                    <a:pt x="50800" y="689712"/>
                  </a:cubicBezTo>
                  <a:cubicBezTo>
                    <a:pt x="50800" y="584200"/>
                    <a:pt x="119507" y="474675"/>
                    <a:pt x="214198" y="429285"/>
                  </a:cubicBezTo>
                  <a:lnTo>
                    <a:pt x="228600" y="422402"/>
                  </a:lnTo>
                  <a:lnTo>
                    <a:pt x="228600" y="406400"/>
                  </a:lnTo>
                  <a:cubicBezTo>
                    <a:pt x="228600" y="403174"/>
                    <a:pt x="228803" y="399898"/>
                    <a:pt x="228981" y="396596"/>
                  </a:cubicBezTo>
                  <a:lnTo>
                    <a:pt x="229210" y="392532"/>
                  </a:lnTo>
                  <a:lnTo>
                    <a:pt x="228905" y="387198"/>
                  </a:lnTo>
                  <a:cubicBezTo>
                    <a:pt x="228752" y="385140"/>
                    <a:pt x="228600" y="383083"/>
                    <a:pt x="228600" y="381000"/>
                  </a:cubicBezTo>
                  <a:cubicBezTo>
                    <a:pt x="228600" y="282981"/>
                    <a:pt x="308381" y="203200"/>
                    <a:pt x="406400" y="203200"/>
                  </a:cubicBezTo>
                  <a:cubicBezTo>
                    <a:pt x="414249" y="203200"/>
                    <a:pt x="421996" y="203886"/>
                    <a:pt x="429692" y="204902"/>
                  </a:cubicBezTo>
                  <a:cubicBezTo>
                    <a:pt x="431673" y="205156"/>
                    <a:pt x="433654" y="205486"/>
                    <a:pt x="435610" y="205816"/>
                  </a:cubicBezTo>
                  <a:cubicBezTo>
                    <a:pt x="442392" y="206934"/>
                    <a:pt x="449072" y="208407"/>
                    <a:pt x="455651" y="210312"/>
                  </a:cubicBezTo>
                  <a:cubicBezTo>
                    <a:pt x="456540" y="210566"/>
                    <a:pt x="457454" y="210744"/>
                    <a:pt x="458343" y="210998"/>
                  </a:cubicBezTo>
                  <a:cubicBezTo>
                    <a:pt x="465582" y="213208"/>
                    <a:pt x="472643" y="216002"/>
                    <a:pt x="479552" y="219151"/>
                  </a:cubicBezTo>
                  <a:cubicBezTo>
                    <a:pt x="481355" y="219964"/>
                    <a:pt x="483108" y="220853"/>
                    <a:pt x="484886" y="221717"/>
                  </a:cubicBezTo>
                  <a:cubicBezTo>
                    <a:pt x="490982" y="224739"/>
                    <a:pt x="496951" y="228041"/>
                    <a:pt x="502717" y="231775"/>
                  </a:cubicBezTo>
                  <a:cubicBezTo>
                    <a:pt x="551663" y="263474"/>
                    <a:pt x="584200" y="318465"/>
                    <a:pt x="584200" y="381000"/>
                  </a:cubicBezTo>
                  <a:cubicBezTo>
                    <a:pt x="584200" y="395046"/>
                    <a:pt x="595554" y="406400"/>
                    <a:pt x="609600" y="406400"/>
                  </a:cubicBezTo>
                  <a:cubicBezTo>
                    <a:pt x="623646" y="406400"/>
                    <a:pt x="635000" y="395046"/>
                    <a:pt x="635000" y="381000"/>
                  </a:cubicBezTo>
                  <a:cubicBezTo>
                    <a:pt x="635000" y="311048"/>
                    <a:pt x="603352" y="248437"/>
                    <a:pt x="553720" y="206477"/>
                  </a:cubicBezTo>
                  <a:cubicBezTo>
                    <a:pt x="626542" y="111227"/>
                    <a:pt x="746455" y="50800"/>
                    <a:pt x="865759" y="50800"/>
                  </a:cubicBezTo>
                  <a:cubicBezTo>
                    <a:pt x="1062482" y="50800"/>
                    <a:pt x="1225855" y="206629"/>
                    <a:pt x="1242898" y="403555"/>
                  </a:cubicBezTo>
                  <a:cubicBezTo>
                    <a:pt x="1216939" y="401726"/>
                    <a:pt x="1178077" y="400787"/>
                    <a:pt x="1139190" y="406705"/>
                  </a:cubicBezTo>
                  <a:cubicBezTo>
                    <a:pt x="1125322" y="408813"/>
                    <a:pt x="1115797" y="421767"/>
                    <a:pt x="1117905" y="435635"/>
                  </a:cubicBezTo>
                  <a:cubicBezTo>
                    <a:pt x="1119810" y="448208"/>
                    <a:pt x="1130630" y="457225"/>
                    <a:pt x="1142975" y="457225"/>
                  </a:cubicBezTo>
                  <a:cubicBezTo>
                    <a:pt x="1144245" y="457225"/>
                    <a:pt x="1145540" y="457124"/>
                    <a:pt x="1146810" y="456921"/>
                  </a:cubicBezTo>
                  <a:cubicBezTo>
                    <a:pt x="1203376" y="448361"/>
                    <a:pt x="1262329" y="456387"/>
                    <a:pt x="1265784" y="456870"/>
                  </a:cubicBezTo>
                  <a:cubicBezTo>
                    <a:pt x="1384046" y="479349"/>
                    <a:pt x="1473200" y="588289"/>
                    <a:pt x="1473200" y="710489"/>
                  </a:cubicBezTo>
                  <a:cubicBezTo>
                    <a:pt x="1473200" y="850925"/>
                    <a:pt x="1358925" y="965200"/>
                    <a:pt x="1218489" y="9652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9AA17EE-051F-431D-ABA0-A26D3DBB2351}"/>
              </a:ext>
            </a:extLst>
          </p:cNvPr>
          <p:cNvSpPr txBox="1"/>
          <p:nvPr/>
        </p:nvSpPr>
        <p:spPr>
          <a:xfrm>
            <a:off x="4931066" y="3760431"/>
            <a:ext cx="234711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편도이용 개선방안 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2BAA622-F1A4-4A67-8B5F-F0817ACF8B7F}"/>
              </a:ext>
            </a:extLst>
          </p:cNvPr>
          <p:cNvSpPr txBox="1"/>
          <p:nvPr/>
        </p:nvSpPr>
        <p:spPr>
          <a:xfrm>
            <a:off x="4791189" y="3760431"/>
            <a:ext cx="231154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106C69D-FDFA-496F-9CC3-BE688603CF26}"/>
              </a:ext>
            </a:extLst>
          </p:cNvPr>
          <p:cNvSpPr txBox="1"/>
          <p:nvPr/>
        </p:nvSpPr>
        <p:spPr>
          <a:xfrm>
            <a:off x="7118624" y="3760431"/>
            <a:ext cx="231154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9AA17EE-051F-431D-ABA0-A26D3DBB2351}"/>
              </a:ext>
            </a:extLst>
          </p:cNvPr>
          <p:cNvSpPr txBox="1"/>
          <p:nvPr/>
        </p:nvSpPr>
        <p:spPr>
          <a:xfrm>
            <a:off x="9440119" y="6141290"/>
            <a:ext cx="2416046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조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권용진 신현정 유지수 정재원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8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763219" y="2288628"/>
            <a:ext cx="7492250" cy="4073877"/>
            <a:chOff x="1647142" y="984011"/>
            <a:chExt cx="7100775" cy="44112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30706" y="2403971"/>
              <a:ext cx="2207692" cy="377481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32856" y="202258"/>
              <a:ext cx="2206357" cy="377253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57863" y="984012"/>
              <a:ext cx="2165840" cy="21658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06247" y="3177523"/>
              <a:ext cx="2245374" cy="218736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578" y="984011"/>
              <a:ext cx="1671339" cy="220944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337" y="3193452"/>
              <a:ext cx="1660578" cy="220177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195656" y="482485"/>
            <a:ext cx="823013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동일집단 여부를 통계적 검증한 결과 동일집단으로 볼 수 없다는 결론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이용 패턴에 따라 다른 분포와 범위를 보이는 것을 시각화 하여 확인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이상치의 범위가 매우 크므로 분석을 위해 박스에 들어오도록 데이터를 잘라낼 필요가 있음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703807" y="2042330"/>
            <a:ext cx="19233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왕복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편도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0414" y="928100"/>
            <a:ext cx="7903069" cy="2427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4648" y="1196355"/>
            <a:ext cx="5045309" cy="260674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737141" y="1319644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380713"/>
            <a:ext cx="1141659" cy="774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결과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탐색적 분석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9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737141" y="1319644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380713"/>
            <a:ext cx="1141659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결과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탐색적 분석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10036342" y="437391"/>
            <a:ext cx="151836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프로젝트 진행 결과</a:t>
            </a:r>
            <a:endParaRPr lang="en-US" altLang="ko-KR" sz="12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53" y="923512"/>
            <a:ext cx="3786829" cy="3592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5" b="1350"/>
          <a:stretch/>
        </p:blipFill>
        <p:spPr>
          <a:xfrm>
            <a:off x="6606182" y="923512"/>
            <a:ext cx="3886898" cy="3592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0580" y="449629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top20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9564" y="4527074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top10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01" y="2375906"/>
            <a:ext cx="1629002" cy="41630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19353" y="5094619"/>
            <a:ext cx="8365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200000"/>
              </a:lnSpc>
              <a:buFont typeface="굴림" panose="020B0600000101010101" pitchFamily="50" charset="-127"/>
              <a:buChar char="-"/>
              <a:tabLst>
                <a:tab pos="457200" algn="l"/>
              </a:tabLst>
            </a:pP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2019</a:t>
            </a: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년 </a:t>
            </a:r>
            <a:r>
              <a:rPr lang="en-US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5</a:t>
            </a: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월 가장 이용빈도가 많은 </a:t>
            </a:r>
            <a:r>
              <a:rPr lang="en-US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20</a:t>
            </a: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위</a:t>
            </a:r>
            <a:r>
              <a:rPr lang="en-US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, 10</a:t>
            </a: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위의 경로를 추출</a:t>
            </a:r>
          </a:p>
          <a:p>
            <a:pPr marL="342900" lvl="0" indent="-342900" latinLnBrk="1">
              <a:lnSpc>
                <a:spcPct val="200000"/>
              </a:lnSpc>
              <a:buFont typeface="굴림" panose="020B0600000101010101" pitchFamily="50" charset="-127"/>
              <a:buChar char="-"/>
              <a:tabLst>
                <a:tab pos="457200" algn="l"/>
              </a:tabLst>
            </a:pP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대여 정류소와 반납정류소를 하나의 변수로 생성하여 </a:t>
            </a:r>
            <a:r>
              <a:rPr lang="en-US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대여</a:t>
            </a:r>
            <a:r>
              <a:rPr lang="en-US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-</a:t>
            </a: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반납</a:t>
            </a:r>
            <a:r>
              <a:rPr lang="en-US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’ </a:t>
            </a: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경로의 빈도수를 추출</a:t>
            </a:r>
          </a:p>
          <a:p>
            <a:pPr marL="342900" lvl="0" indent="-342900" latinLnBrk="1">
              <a:lnSpc>
                <a:spcPct val="200000"/>
              </a:lnSpc>
              <a:buFont typeface="굴림" panose="020B0600000101010101" pitchFamily="50" charset="-127"/>
              <a:buChar char="-"/>
              <a:tabLst>
                <a:tab pos="457200" algn="l"/>
              </a:tabLst>
            </a:pP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동대문구</a:t>
            </a:r>
            <a:r>
              <a:rPr lang="en-US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마포구</a:t>
            </a:r>
            <a:r>
              <a:rPr lang="en-US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광진구 </a:t>
            </a:r>
            <a:r>
              <a:rPr lang="en-US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3</a:t>
            </a: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개의 구와 한강 주변이 </a:t>
            </a:r>
            <a:r>
              <a:rPr lang="en-US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5</a:t>
            </a:r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월에 가장 이용빈도가 많은 것을 확인 </a:t>
            </a:r>
            <a:r>
              <a:rPr lang="ko-KR" altLang="en-US" sz="1200" kern="100" dirty="0" smtClean="0"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rPr>
              <a:t>가능</a:t>
            </a:r>
            <a:endParaRPr lang="ko-KR" altLang="ko-KR" sz="1200" kern="100" dirty="0">
              <a:solidFill>
                <a:schemeClr val="bg2">
                  <a:lumMod val="25000"/>
                </a:schemeClr>
              </a:solidFill>
              <a:effectLst/>
              <a:latin typeface="돋움" panose="020B0600000101010101" pitchFamily="50" charset="-127"/>
              <a:ea typeface="돋움" panose="020B0600000101010101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2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737141" y="1319644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380713"/>
            <a:ext cx="1141659" cy="774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결과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 탐색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탐색적 분석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10036342" y="437391"/>
            <a:ext cx="151836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프로젝트 진행 결과</a:t>
            </a:r>
            <a:endParaRPr lang="en-US" altLang="ko-KR" sz="12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7015220" y="2482774"/>
            <a:ext cx="5053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2016, 2017, 2018, 2019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개년 비교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연도별 볼륨 차이가 크므로 년도 별로 나눠서 분석해볼 필요가 있음 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이용건수는 매년 대폭 증가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57" y="0"/>
            <a:ext cx="4839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737141" y="1319644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380713"/>
            <a:ext cx="1141659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결과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 탐색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탐색적 분석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10036342" y="437391"/>
            <a:ext cx="151836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프로젝트 진행 결과</a:t>
            </a:r>
            <a:endParaRPr lang="en-US" altLang="ko-KR" sz="12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8" y="739946"/>
            <a:ext cx="3276601" cy="58978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154355" y="739946"/>
            <a:ext cx="561804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2016 , 2017 , 2018 3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개년 비교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공공데이터에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2015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년은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9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월부터 올라와있고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2019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년은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11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월까지만 자료가 존재하기 때문에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개년은 제외한 후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3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개년 데이터만 비교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월별로 이용 행태가 차이가 있을 수 있음을 시사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154354" y="2538844"/>
            <a:ext cx="5618045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개년 모두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위는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2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위는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9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월임을 확인 할 수 있다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(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이용 비율은 가을이 제일 많이 차지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7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1757770" y="679441"/>
            <a:ext cx="83593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분석에 사용된 데이터 만으로 재배치에 기여할 수 있는 방안 모색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대여 시스템이 자체적으로 알 수 있는 정보만으로 해당 자전거가 정류소로 돌아올지 여부를 판단하는 것을 목표로 함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미래를 알 수 없는 것이 전제이므로 사후적 데이터는 배제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200150" lvl="2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이용거리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이용시간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반납 일시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반납 대여소 등은 사용 불가한 정보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시스템이 자체적으로 파악할 수 있는 정보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중 편도 왕복 여부를 결정하는데 영향을 미치는 변수를 탐색해야 함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이분법적 판단을 요하므로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로지스틱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회귀 모델을 이용하기로 함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편도 왕복여부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0,1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다른 변수를 통해 판단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07" y="3288064"/>
            <a:ext cx="9361893" cy="120930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737141" y="1319644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380713"/>
            <a:ext cx="962123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모델 설정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13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그룹 6"/>
          <p:cNvGrpSpPr/>
          <p:nvPr/>
        </p:nvGrpSpPr>
        <p:grpSpPr>
          <a:xfrm>
            <a:off x="2618996" y="833678"/>
            <a:ext cx="6601206" cy="5705234"/>
            <a:chOff x="147937" y="518695"/>
            <a:chExt cx="6601206" cy="570523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877" y="518695"/>
              <a:ext cx="6533266" cy="570523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284514" y="5693228"/>
              <a:ext cx="49203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월         화 </a:t>
              </a:r>
              <a:r>
                <a:rPr lang="ko-KR" altLang="en-US" dirty="0" smtClean="0"/>
                <a:t>        수          목          금          토         일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7937" y="2264229"/>
              <a:ext cx="461665" cy="1981200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 smtClean="0"/>
                <a:t>이용시간</a:t>
              </a:r>
              <a:endParaRPr lang="ko-KR" altLang="en-US" dirty="0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737141" y="1319644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380713"/>
            <a:ext cx="1141659" cy="774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결과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 탐색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탐색적 분석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4561113" y="414753"/>
            <a:ext cx="348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요일에 따른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이용량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93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737141" y="1047501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129514"/>
            <a:ext cx="2815194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 변수 탐색 탐색적 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10036342" y="437391"/>
            <a:ext cx="151836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프로젝트 진행 결과</a:t>
            </a:r>
            <a:endParaRPr lang="en-US" altLang="ko-KR" sz="12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8" y="1458834"/>
            <a:ext cx="4952983" cy="32837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2894" y="4971355"/>
            <a:ext cx="53299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2016, 2017, 2018, 2019 4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개년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비교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마찬가지로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이용건수는 매년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대폭적으로 증가하고 있음을 시각화를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통해 확인할 수 있다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또한 월별로 이용 형태가 다를 수 있음을 암시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863" y="832057"/>
            <a:ext cx="5275934" cy="46072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62735" y="2308470"/>
            <a:ext cx="400110" cy="1981200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1400" dirty="0" smtClean="0"/>
              <a:t>이용시간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532417" y="5100367"/>
            <a:ext cx="20247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30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737141" y="1319644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380713"/>
            <a:ext cx="2815194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 변수 탐색 탐색적 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10036342" y="437391"/>
            <a:ext cx="151836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프로젝트 진행 결과</a:t>
            </a:r>
            <a:endParaRPr lang="en-US" altLang="ko-KR" sz="12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" y="1710035"/>
            <a:ext cx="4694672" cy="3385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737141" y="5486003"/>
            <a:ext cx="5621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시간대 에 따라 이용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형태에 영향을 줄 수 있음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09" y="1123245"/>
            <a:ext cx="5445961" cy="47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latin typeface="돋움" panose="020B0600000101010101" pitchFamily="50" charset="-127"/>
                <a:ea typeface="돋움" panose="020B0600000101010101" pitchFamily="50" charset="-127"/>
              </a:rPr>
              <a:t>18</a:t>
            </a:fld>
            <a:endParaRPr 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61421" y="765831"/>
            <a:ext cx="90971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이용 패턴에 영향을 줄 것으로 예상되는 요인으로 정류장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위치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대여 시간대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요일 등이 있음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정류장의 경우 많은 수가 존재하고 정류장 자체를 변수로 사용하기에는 곤란한 점이 존재하므로 주요 정류장을 선정하여  해당 정류장에서 발생하는 사례를 분석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연도의 측면에서 보면 대여 건수의 볼륨이 점점 커지는 추세이므로 특정 년도 별로 분리해서 볼 필요가 있음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이를 고려하여 대여 건수가 가장 많은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207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대여소의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2016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년 데이터를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로지스틱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회귀분석에 투입 함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737141" y="1319644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380713"/>
            <a:ext cx="1680268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로지스틱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회귀분석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78857" y="3230755"/>
            <a:ext cx="2002971" cy="2299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종속변수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Y(0,1)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z="1400" dirty="0" smtClean="0"/>
              <a:t>자전거의 복귀여부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358899" y="2702528"/>
            <a:ext cx="34910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모델 설명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37317" y="3230755"/>
            <a:ext cx="6934200" cy="22991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 smtClean="0"/>
              <a:t>독립변수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X~</a:t>
            </a:r>
          </a:p>
          <a:p>
            <a:pPr algn="ctr"/>
            <a:endParaRPr lang="ko-KR" altLang="en-US" sz="14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93554"/>
              </p:ext>
            </p:extLst>
          </p:nvPr>
        </p:nvGraphicFramePr>
        <p:xfrm>
          <a:off x="4815118" y="4071258"/>
          <a:ext cx="6603999" cy="130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428"/>
                <a:gridCol w="1328057"/>
                <a:gridCol w="3951514"/>
              </a:tblGrid>
              <a:tr h="394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 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 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895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수준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1~12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팩터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수준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0~23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팩터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수준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화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(1~7)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팩터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latin typeface="돋움" panose="020B0600000101010101" pitchFamily="50" charset="-127"/>
                <a:ea typeface="돋움" panose="020B0600000101010101" pitchFamily="50" charset="-127"/>
              </a:rPr>
              <a:t>19</a:t>
            </a:fld>
            <a:endParaRPr 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82825" y="1210984"/>
            <a:ext cx="9093061" cy="5713188"/>
            <a:chOff x="58822" y="109374"/>
            <a:chExt cx="9765545" cy="642213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793" y="109374"/>
              <a:ext cx="5286375" cy="394335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428" y="508602"/>
              <a:ext cx="5210175" cy="39433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6331" y="1023117"/>
              <a:ext cx="5210175" cy="39243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29053" y="1441613"/>
              <a:ext cx="5191125" cy="39243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0930" y="1799533"/>
              <a:ext cx="5229225" cy="39147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09417" y="2264507"/>
              <a:ext cx="5314950" cy="39052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8822" y="3936748"/>
              <a:ext cx="8365190" cy="2594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>
                <a:lnSpc>
                  <a:spcPct val="200000"/>
                </a:lnSpc>
                <a:tabLst>
                  <a:tab pos="457200" algn="l"/>
                </a:tabLst>
              </a:pPr>
              <a:r>
                <a:rPr lang="en-US" altLang="ko-KR" sz="1200" kern="100" dirty="0" smtClean="0">
                  <a:solidFill>
                    <a:schemeClr val="bg2">
                      <a:lumMod val="25000"/>
                    </a:schemeClr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  <a:cs typeface="맑은 고딕" panose="020B0503020000020004" pitchFamily="50" charset="-127"/>
                </a:rPr>
                <a:t>2015</a:t>
              </a:r>
            </a:p>
            <a:p>
              <a:pPr lvl="0" latinLnBrk="1">
                <a:lnSpc>
                  <a:spcPct val="200000"/>
                </a:lnSpc>
                <a:tabLst>
                  <a:tab pos="457200" algn="l"/>
                </a:tabLst>
              </a:pPr>
              <a:r>
                <a:rPr lang="en-US" altLang="ko-KR" sz="1200" kern="100" dirty="0">
                  <a:solidFill>
                    <a:schemeClr val="bg2">
                      <a:lumMod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맑은 고딕" panose="020B0503020000020004" pitchFamily="50" charset="-127"/>
                </a:rPr>
                <a:t>	</a:t>
              </a:r>
              <a:r>
                <a:rPr lang="en-US" altLang="ko-KR" sz="1200" kern="100" dirty="0" smtClean="0">
                  <a:solidFill>
                    <a:schemeClr val="bg2">
                      <a:lumMod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맑은 고딕" panose="020B0503020000020004" pitchFamily="50" charset="-127"/>
                </a:rPr>
                <a:t>	2016</a:t>
              </a:r>
            </a:p>
            <a:p>
              <a:pPr lvl="0" latinLnBrk="1">
                <a:lnSpc>
                  <a:spcPct val="200000"/>
                </a:lnSpc>
                <a:tabLst>
                  <a:tab pos="457200" algn="l"/>
                </a:tabLst>
              </a:pPr>
              <a:r>
                <a:rPr lang="en-US" altLang="ko-KR" sz="1200" kern="100" dirty="0">
                  <a:solidFill>
                    <a:schemeClr val="bg2">
                      <a:lumMod val="25000"/>
                    </a:schemeClr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  <a:cs typeface="맑은 고딕" panose="020B0503020000020004" pitchFamily="50" charset="-127"/>
                </a:rPr>
                <a:t>	</a:t>
              </a:r>
              <a:r>
                <a:rPr lang="en-US" altLang="ko-KR" sz="1200" kern="100" dirty="0" smtClean="0">
                  <a:solidFill>
                    <a:schemeClr val="bg2">
                      <a:lumMod val="25000"/>
                    </a:schemeClr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  <a:cs typeface="맑은 고딕" panose="020B0503020000020004" pitchFamily="50" charset="-127"/>
                </a:rPr>
                <a:t>		2017</a:t>
              </a:r>
            </a:p>
            <a:p>
              <a:pPr lvl="0" latinLnBrk="1">
                <a:lnSpc>
                  <a:spcPct val="200000"/>
                </a:lnSpc>
                <a:tabLst>
                  <a:tab pos="457200" algn="l"/>
                </a:tabLst>
              </a:pPr>
              <a:r>
                <a:rPr lang="en-US" altLang="ko-KR" sz="1200" kern="100" dirty="0">
                  <a:solidFill>
                    <a:schemeClr val="bg2">
                      <a:lumMod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맑은 고딕" panose="020B0503020000020004" pitchFamily="50" charset="-127"/>
                </a:rPr>
                <a:t>	</a:t>
              </a:r>
              <a:r>
                <a:rPr lang="en-US" altLang="ko-KR" sz="1200" kern="100" dirty="0" smtClean="0">
                  <a:solidFill>
                    <a:schemeClr val="bg2">
                      <a:lumMod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맑은 고딕" panose="020B0503020000020004" pitchFamily="50" charset="-127"/>
                </a:rPr>
                <a:t>			2018</a:t>
              </a:r>
            </a:p>
            <a:p>
              <a:pPr lvl="0" latinLnBrk="1">
                <a:lnSpc>
                  <a:spcPct val="200000"/>
                </a:lnSpc>
                <a:tabLst>
                  <a:tab pos="457200" algn="l"/>
                </a:tabLst>
              </a:pPr>
              <a:r>
                <a:rPr lang="en-US" altLang="ko-KR" sz="1200" kern="100" dirty="0">
                  <a:solidFill>
                    <a:schemeClr val="bg2">
                      <a:lumMod val="25000"/>
                    </a:schemeClr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  <a:cs typeface="맑은 고딕" panose="020B0503020000020004" pitchFamily="50" charset="-127"/>
                </a:rPr>
                <a:t>	</a:t>
              </a:r>
              <a:r>
                <a:rPr lang="en-US" altLang="ko-KR" sz="1200" kern="100" dirty="0" smtClean="0">
                  <a:solidFill>
                    <a:schemeClr val="bg2">
                      <a:lumMod val="25000"/>
                    </a:schemeClr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  <a:cs typeface="맑은 고딕" panose="020B0503020000020004" pitchFamily="50" charset="-127"/>
                </a:rPr>
                <a:t>				2019</a:t>
              </a:r>
            </a:p>
            <a:p>
              <a:pPr lvl="0" latinLnBrk="1">
                <a:lnSpc>
                  <a:spcPct val="200000"/>
                </a:lnSpc>
                <a:tabLst>
                  <a:tab pos="457200" algn="l"/>
                </a:tabLst>
              </a:pPr>
              <a:r>
                <a:rPr lang="en-US" altLang="ko-KR" sz="1200" kern="100" dirty="0" smtClean="0">
                  <a:solidFill>
                    <a:schemeClr val="bg2">
                      <a:lumMod val="25000"/>
                    </a:schemeClr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  <a:cs typeface="맑은 고딕" panose="020B0503020000020004" pitchFamily="50" charset="-127"/>
                </a:rPr>
                <a:t>					</a:t>
              </a:r>
              <a:r>
                <a:rPr lang="en-US" altLang="ko-KR" sz="1200" kern="100" dirty="0">
                  <a:solidFill>
                    <a:schemeClr val="bg2">
                      <a:lumMod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맑은 고딕" panose="020B0503020000020004" pitchFamily="50" charset="-127"/>
                </a:rPr>
                <a:t>	</a:t>
              </a:r>
              <a:r>
                <a:rPr lang="en-US" altLang="ko-KR" sz="1200" kern="100" dirty="0" smtClean="0">
                  <a:solidFill>
                    <a:schemeClr val="bg2">
                      <a:lumMod val="2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맑은 고딕" panose="020B0503020000020004" pitchFamily="50" charset="-127"/>
                </a:rPr>
                <a:t>2015~2019</a:t>
              </a:r>
              <a:endParaRPr lang="ko-KR" altLang="ko-KR" sz="1200" kern="100" dirty="0">
                <a:solidFill>
                  <a:schemeClr val="bg2">
                    <a:lumMod val="25000"/>
                  </a:scheme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cs typeface="맑은 고딕" panose="020B0503020000020004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7948581" y="118092"/>
            <a:ext cx="3656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년도에 따라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예측률이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달라지는 것을 알 수 있으며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2015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년의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예측률은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데이터의 건수가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266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건으로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2016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년의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28946, 2017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년의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40371, 2018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년의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47333, 2019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년의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65143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건 대비 매우 적은 건수로 예측이 힘들었던 것으로 보인다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737141" y="1319644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380713"/>
            <a:ext cx="962123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결과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로지스틱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회귀분석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17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fld id="{9E1EDA5D-2385-44CE-B103-AA95F309AC39}" type="slidenum">
              <a:rPr lang="en-US" altLang="ko-KR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</a:t>
            </a:fld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4" y="408598"/>
            <a:ext cx="36099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목차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6857" y="1075376"/>
            <a:ext cx="691242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67D68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001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팀 구성원 및 소개</a:t>
            </a:r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67D68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002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기획 배경 및 목표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67D68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003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추진 계획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일정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	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팀 전체 일정 및 개인별 업무 진행 일정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 smtClean="0">
                <a:solidFill>
                  <a:srgbClr val="067D68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004</a:t>
            </a:r>
            <a:r>
              <a:rPr lang="en-US" altLang="ko-KR" dirty="0" smtClean="0">
                <a:solidFill>
                  <a:srgbClr val="067D68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					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 수집 및 분석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분석 결과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기대 효과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4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737141" y="1319644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380713"/>
            <a:ext cx="1321196" cy="269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향후 개선사항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기대 효과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346169" y="3723544"/>
            <a:ext cx="58849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대여시점의 정보만으로 이후에 대여소로 돌아올 것인지 판별</a:t>
            </a:r>
            <a:endParaRPr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재배치 소요량을 적은 정보량으로 판단</a:t>
            </a:r>
            <a:endParaRPr lang="ko-KR" altLang="en-US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부가적인 정보를 조합하여 예측 </a:t>
            </a:r>
            <a:r>
              <a:rPr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률을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높일 수 있을 것으로 기대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10036342" y="437391"/>
            <a:ext cx="151836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프로젝트 진행 결과</a:t>
            </a:r>
            <a:endParaRPr lang="en-US" altLang="ko-KR" sz="12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346169" y="1307102"/>
            <a:ext cx="95910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모든 대여소를 검토하지 못한 결과로 향후 다양한 대여소를 대상으로 검토해볼 필요 있음</a:t>
            </a:r>
            <a:endParaRPr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자체 데이터 외에 공개적이고 사전적으로 얻을 수 있는 정보를 추가하여 예측력을 향상시켜야 함</a:t>
            </a:r>
            <a:endParaRPr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시스템은 대여자를 판별할 수 있으므로 </a:t>
            </a:r>
            <a:r>
              <a:rPr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시스템에서는 대여자의 정보여부가 예측에 도움이 될 수 있음</a:t>
            </a:r>
            <a:endParaRPr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8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C4860B1-ED39-43BC-A980-F31F066BE54A}"/>
              </a:ext>
            </a:extLst>
          </p:cNvPr>
          <p:cNvSpPr txBox="1"/>
          <p:nvPr/>
        </p:nvSpPr>
        <p:spPr>
          <a:xfrm>
            <a:off x="4955308" y="2958897"/>
            <a:ext cx="2281394" cy="50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90000">
                      <a:srgbClr val="067D68"/>
                    </a:gs>
                  </a:gsLst>
                  <a:lin ang="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Thank</a:t>
            </a:r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676D74"/>
                    </a:gs>
                    <a:gs pos="100000">
                      <a:srgbClr val="29323C"/>
                    </a:gs>
                  </a:gsLst>
                  <a:lin ang="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You :)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3E5B7AC0-0B9A-4B83-83B8-15CC7C70F282}"/>
              </a:ext>
            </a:extLst>
          </p:cNvPr>
          <p:cNvCxnSpPr>
            <a:cxnSpLocks/>
          </p:cNvCxnSpPr>
          <p:nvPr/>
        </p:nvCxnSpPr>
        <p:spPr>
          <a:xfrm>
            <a:off x="5117259" y="2833687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AF2D75E2-1EDD-47AF-A343-7F6F9E30F915}"/>
              </a:ext>
            </a:extLst>
          </p:cNvPr>
          <p:cNvCxnSpPr>
            <a:cxnSpLocks/>
          </p:cNvCxnSpPr>
          <p:nvPr/>
        </p:nvCxnSpPr>
        <p:spPr>
          <a:xfrm>
            <a:off x="5117259" y="4024312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682832" y="1158037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577079" y="1219106"/>
            <a:ext cx="1619354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업무 분담 및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진행상황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01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80049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팀 구성원 및 소개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9876040" y="437391"/>
            <a:ext cx="16786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업무분담 및 진행상황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fld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509250" y="1044274"/>
            <a:ext cx="6101350" cy="5720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권용진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시각화 연구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경로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표시를 프로젝트 목적에 맞는 형태로 이용하는 방법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연구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목적에 맞는 적절한 시각화 방안을 연구하여 정보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공유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시각화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유지수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최초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전처리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 정리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&gt;&gt;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한글로 표시된 정보와 매칭되는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ID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번호가 있으므로 한글 제거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파일형식 통일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처리속도 향상을 위한 최초 전처리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시각화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신현정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기초 통계량 작업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왕복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편도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구분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시간에 따른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이용량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년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센터로 이동되는 불필요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전처리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문서 작업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정재원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분배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및 기술적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지원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수행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업무 분담 및 프로젝트 총괄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통합 및 전체적인 데이터 전처리 확인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기존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 조사 시사점 있을 경우 공유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5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1741282" y="2403150"/>
            <a:ext cx="8709436" cy="2577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서울자전거는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누구나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언제나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어디서나 쉽고 편리하게 이용할 수 있는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무인대여 시스템입니다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ctr">
              <a:lnSpc>
                <a:spcPct val="110000"/>
              </a:lnSpc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서울시의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교통체증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대기오염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고유가 문제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해결하고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건강한 사회 및 시민들의 삶의 질을 높이고자 마련되었습니다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ctr">
              <a:lnSpc>
                <a:spcPct val="110000"/>
              </a:lnSpc>
            </a:pP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서울자전거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홈페이지 메인 문구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4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02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733167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기획배경 및 목표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10183817" y="437391"/>
            <a:ext cx="137088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도입 취지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fld>
            <a:endParaRPr 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4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5654112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도입 취지에 부합하기 위해서는</a:t>
            </a:r>
          </a:p>
          <a:p>
            <a:pPr>
              <a:lnSpc>
                <a:spcPct val="110000"/>
              </a:lnSpc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대중교통으로서의 역할이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필요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하지만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여러 사유로 이용에 불편함이 있음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415612" y="2516235"/>
            <a:ext cx="76562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대중교통과의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환승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 지원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환승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마일리지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’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라는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형태로 정기요금에서 깎아주는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방식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미리 등록한 정기권 이용자가 아니면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환승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관련 혜택을 받지 못함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정류소에 존재하는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자전거의 수량이 부족하여 이용하지 못하는 경우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있음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(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특히 도심에서 외곽으로 이동하는 수요에 자주 발생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재배치 요원이 활동하고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있으나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특정한 정류소가 텅텅 비는 현상은 빈번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하게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발생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(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149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명의 인원이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교대로 활동하고 있다고 함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4" y="408598"/>
            <a:ext cx="36099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02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733167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기획배경 및 목표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883141" y="2527958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777388" y="2589027"/>
            <a:ext cx="723275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문제점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10029930" y="437391"/>
            <a:ext cx="152477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문제점 및 기대효과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fld>
            <a:endParaRPr 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7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5564344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 편도이용 패턴을 분석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하여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서울시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교통정책에 건의할 수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있는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근거 획득 및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0000">
                      <a:srgbClr val="067D68"/>
                    </a:gs>
                  </a:gsLst>
                  <a:lin ang="1200000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이용성 개선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목표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883141" y="2527958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777388" y="2589027"/>
            <a:ext cx="962123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기획 목표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02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80049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기획배경 및 목표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10036347" y="437391"/>
            <a:ext cx="151836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프로젝트 기획 목표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latin typeface="돋움" panose="020B0600000101010101" pitchFamily="50" charset="-127"/>
                <a:ea typeface="돋움" panose="020B0600000101010101" pitchFamily="50" charset="-127"/>
              </a:rPr>
              <a:t>6</a:t>
            </a:fld>
            <a:endParaRPr 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415612" y="2516235"/>
            <a:ext cx="728917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버스 전철 등이 수송하지 못하는 수요를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따릉이가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분담하고 있는 규모에 대하여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확인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따릉이가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수요를 커버할 수 있는지 가능성 파악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특히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막차시간 이후 효과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편도이용이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대중교통의 기능을 분담하는 정도를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&gt;&gt;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환승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시스템에 편입 건의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대중교통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정기노선처럼 이용되고 있는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정류장 파악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&gt;&gt;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거치대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증설 건의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정류소별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정차량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불균형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해소 및 효율적 재분배에 대한 방안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탐색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(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재분배 문제는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운영에서 가장 해결이 필요한 문제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4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4419800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프로젝트 진행 계획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6000">
                      <a:srgbClr val="067D68"/>
                    </a:gs>
                    <a:gs pos="100000">
                      <a:srgbClr val="50D5B7"/>
                    </a:gs>
                  </a:gsLst>
                  <a:lin ang="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6000">
                      <a:srgbClr val="067D68"/>
                    </a:gs>
                    <a:gs pos="100000">
                      <a:srgbClr val="50D5B7"/>
                    </a:gs>
                  </a:gsLst>
                  <a:lin ang="0" scaled="0"/>
                </a:gradFill>
                <a:latin typeface="돋움" panose="020B0600000101010101" pitchFamily="50" charset="-127"/>
                <a:ea typeface="돋움" panose="020B0600000101010101" pitchFamily="50" charset="-127"/>
              </a:rPr>
              <a:t> 편도 이용 빈도 시각화 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16000">
                    <a:srgbClr val="067D68"/>
                  </a:gs>
                  <a:gs pos="100000">
                    <a:srgbClr val="50D5B7"/>
                  </a:gs>
                </a:gsLst>
                <a:lin ang="0" scaled="0"/>
              </a:gra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="" xmlns:a16="http://schemas.microsoft.com/office/drawing/2014/main" id="{16213792-A26D-4049-94AC-F2186D592CA6}"/>
              </a:ext>
            </a:extLst>
          </p:cNvPr>
          <p:cNvSpPr/>
          <p:nvPr/>
        </p:nvSpPr>
        <p:spPr>
          <a:xfrm>
            <a:off x="878607" y="3872795"/>
            <a:ext cx="2144545" cy="2059432"/>
          </a:xfrm>
          <a:prstGeom prst="homePlate">
            <a:avLst>
              <a:gd name="adj" fmla="val 19101"/>
            </a:avLst>
          </a:prstGeom>
          <a:solidFill>
            <a:srgbClr val="7C8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9FFC995C-AFD9-415E-92B8-9D984F210DCB}"/>
              </a:ext>
            </a:extLst>
          </p:cNvPr>
          <p:cNvSpPr/>
          <p:nvPr/>
        </p:nvSpPr>
        <p:spPr>
          <a:xfrm>
            <a:off x="2587475" y="3872796"/>
            <a:ext cx="2497271" cy="2059431"/>
          </a:xfrm>
          <a:prstGeom prst="chevron">
            <a:avLst>
              <a:gd name="adj" fmla="val 19243"/>
            </a:avLst>
          </a:prstGeom>
          <a:solidFill>
            <a:srgbClr val="67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화살표: 갈매기형 수장 42">
            <a:extLst>
              <a:ext uri="{FF2B5EF4-FFF2-40B4-BE49-F238E27FC236}">
                <a16:creationId xmlns="" xmlns:a16="http://schemas.microsoft.com/office/drawing/2014/main" id="{76A67F6B-7652-4834-8EBC-5EA9667BEA79}"/>
              </a:ext>
            </a:extLst>
          </p:cNvPr>
          <p:cNvSpPr/>
          <p:nvPr/>
        </p:nvSpPr>
        <p:spPr>
          <a:xfrm>
            <a:off x="4655310" y="3872796"/>
            <a:ext cx="2497271" cy="2059431"/>
          </a:xfrm>
          <a:prstGeom prst="chevron">
            <a:avLst>
              <a:gd name="adj" fmla="val 19243"/>
            </a:avLst>
          </a:prstGeom>
          <a:solidFill>
            <a:srgbClr val="535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화살표: 갈매기형 수장 43">
            <a:extLst>
              <a:ext uri="{FF2B5EF4-FFF2-40B4-BE49-F238E27FC236}">
                <a16:creationId xmlns="" xmlns:a16="http://schemas.microsoft.com/office/drawing/2014/main" id="{3132B5D2-DB18-475B-ACDC-3E1D124A4D92}"/>
              </a:ext>
            </a:extLst>
          </p:cNvPr>
          <p:cNvSpPr/>
          <p:nvPr/>
        </p:nvSpPr>
        <p:spPr>
          <a:xfrm>
            <a:off x="6722149" y="3872796"/>
            <a:ext cx="2609593" cy="2059431"/>
          </a:xfrm>
          <a:prstGeom prst="chevron">
            <a:avLst>
              <a:gd name="adj" fmla="val 16653"/>
            </a:avLst>
          </a:prstGeom>
          <a:solidFill>
            <a:srgbClr val="3D4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="" xmlns:a16="http://schemas.microsoft.com/office/drawing/2014/main" id="{C442D28F-7123-4889-A6C7-0ED4584D8833}"/>
              </a:ext>
            </a:extLst>
          </p:cNvPr>
          <p:cNvSpPr/>
          <p:nvPr/>
        </p:nvSpPr>
        <p:spPr>
          <a:xfrm>
            <a:off x="8957458" y="3872796"/>
            <a:ext cx="2370451" cy="2059431"/>
          </a:xfrm>
          <a:custGeom>
            <a:avLst/>
            <a:gdLst>
              <a:gd name="connsiteX0" fmla="*/ 0 w 2528533"/>
              <a:gd name="connsiteY0" fmla="*/ 0 h 2059431"/>
              <a:gd name="connsiteX1" fmla="*/ 2057310 w 2528533"/>
              <a:gd name="connsiteY1" fmla="*/ 0 h 2059431"/>
              <a:gd name="connsiteX2" fmla="*/ 2100975 w 2528533"/>
              <a:gd name="connsiteY2" fmla="*/ 0 h 2059431"/>
              <a:gd name="connsiteX3" fmla="*/ 2528533 w 2528533"/>
              <a:gd name="connsiteY3" fmla="*/ 0 h 2059431"/>
              <a:gd name="connsiteX4" fmla="*/ 2528533 w 2528533"/>
              <a:gd name="connsiteY4" fmla="*/ 2059431 h 2059431"/>
              <a:gd name="connsiteX5" fmla="*/ 2100975 w 2528533"/>
              <a:gd name="connsiteY5" fmla="*/ 2059431 h 2059431"/>
              <a:gd name="connsiteX6" fmla="*/ 2057310 w 2528533"/>
              <a:gd name="connsiteY6" fmla="*/ 2059431 h 2059431"/>
              <a:gd name="connsiteX7" fmla="*/ 0 w 2528533"/>
              <a:gd name="connsiteY7" fmla="*/ 2059431 h 2059431"/>
              <a:gd name="connsiteX8" fmla="*/ 396296 w 2528533"/>
              <a:gd name="connsiteY8" fmla="*/ 1029716 h 205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533" h="2059431">
                <a:moveTo>
                  <a:pt x="0" y="0"/>
                </a:moveTo>
                <a:lnTo>
                  <a:pt x="2057310" y="0"/>
                </a:lnTo>
                <a:lnTo>
                  <a:pt x="2100975" y="0"/>
                </a:lnTo>
                <a:lnTo>
                  <a:pt x="2528533" y="0"/>
                </a:lnTo>
                <a:lnTo>
                  <a:pt x="2528533" y="2059431"/>
                </a:lnTo>
                <a:lnTo>
                  <a:pt x="2100975" y="2059431"/>
                </a:lnTo>
                <a:lnTo>
                  <a:pt x="2057310" y="2059431"/>
                </a:lnTo>
                <a:lnTo>
                  <a:pt x="0" y="2059431"/>
                </a:lnTo>
                <a:lnTo>
                  <a:pt x="396296" y="1029716"/>
                </a:lnTo>
                <a:close/>
              </a:path>
            </a:pathLst>
          </a:cu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3B75E251-1ACA-4E99-862B-3053B49BD088}"/>
              </a:ext>
            </a:extLst>
          </p:cNvPr>
          <p:cNvCxnSpPr>
            <a:cxnSpLocks/>
          </p:cNvCxnSpPr>
          <p:nvPr/>
        </p:nvCxnSpPr>
        <p:spPr>
          <a:xfrm>
            <a:off x="880960" y="2329659"/>
            <a:ext cx="1603622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9CB6435-67C1-43CB-B3F5-8A7E59662167}"/>
              </a:ext>
            </a:extLst>
          </p:cNvPr>
          <p:cNvSpPr txBox="1"/>
          <p:nvPr/>
        </p:nvSpPr>
        <p:spPr>
          <a:xfrm>
            <a:off x="777388" y="2392635"/>
            <a:ext cx="36420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02AA70D-A304-4ECB-AA3B-ADC6AC590303}"/>
              </a:ext>
            </a:extLst>
          </p:cNvPr>
          <p:cNvSpPr txBox="1"/>
          <p:nvPr/>
        </p:nvSpPr>
        <p:spPr>
          <a:xfrm>
            <a:off x="784049" y="2875305"/>
            <a:ext cx="100860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이해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A817C364-6BBF-4F2D-ADED-4DEC2FE6D951}"/>
              </a:ext>
            </a:extLst>
          </p:cNvPr>
          <p:cNvSpPr txBox="1"/>
          <p:nvPr/>
        </p:nvSpPr>
        <p:spPr>
          <a:xfrm>
            <a:off x="772761" y="3148989"/>
            <a:ext cx="917239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~12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 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1EB570D5-AEC8-49D7-9EE2-85A419F951BE}"/>
              </a:ext>
            </a:extLst>
          </p:cNvPr>
          <p:cNvCxnSpPr>
            <a:cxnSpLocks/>
          </p:cNvCxnSpPr>
          <p:nvPr/>
        </p:nvCxnSpPr>
        <p:spPr>
          <a:xfrm>
            <a:off x="3087575" y="2329659"/>
            <a:ext cx="1603622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7BB02E9B-83C7-45E1-BD8F-9D492A4510A7}"/>
              </a:ext>
            </a:extLst>
          </p:cNvPr>
          <p:cNvSpPr txBox="1"/>
          <p:nvPr/>
        </p:nvSpPr>
        <p:spPr>
          <a:xfrm>
            <a:off x="2984003" y="2392635"/>
            <a:ext cx="36420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3BBBF260-0E23-419D-92E7-74B58829A02A}"/>
              </a:ext>
            </a:extLst>
          </p:cNvPr>
          <p:cNvSpPr txBox="1"/>
          <p:nvPr/>
        </p:nvSpPr>
        <p:spPr>
          <a:xfrm>
            <a:off x="2990664" y="2875305"/>
            <a:ext cx="116249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전처리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13481F99-B1DB-475B-90FA-681AEC2911BF}"/>
              </a:ext>
            </a:extLst>
          </p:cNvPr>
          <p:cNvSpPr txBox="1"/>
          <p:nvPr/>
        </p:nvSpPr>
        <p:spPr>
          <a:xfrm>
            <a:off x="2979376" y="3148989"/>
            <a:ext cx="2007281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 전처리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12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~ 5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</a:t>
            </a:r>
            <a:endParaRPr lang="en-US" altLang="ko-KR" sz="1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 전처리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12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~ 20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32D3017E-8434-403E-BF40-6B6C69A3B210}"/>
              </a:ext>
            </a:extLst>
          </p:cNvPr>
          <p:cNvCxnSpPr>
            <a:cxnSpLocks/>
          </p:cNvCxnSpPr>
          <p:nvPr/>
        </p:nvCxnSpPr>
        <p:spPr>
          <a:xfrm>
            <a:off x="5294190" y="2329659"/>
            <a:ext cx="1603622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372637E-95D4-44C4-A9C6-ED1BA99A8704}"/>
              </a:ext>
            </a:extLst>
          </p:cNvPr>
          <p:cNvSpPr txBox="1"/>
          <p:nvPr/>
        </p:nvSpPr>
        <p:spPr>
          <a:xfrm>
            <a:off x="5190618" y="2392635"/>
            <a:ext cx="36420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73609D3-B11F-41F9-A756-3E8BCADBEC5A}"/>
              </a:ext>
            </a:extLst>
          </p:cNvPr>
          <p:cNvSpPr txBox="1"/>
          <p:nvPr/>
        </p:nvSpPr>
        <p:spPr>
          <a:xfrm>
            <a:off x="5197279" y="2875305"/>
            <a:ext cx="100860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탐색적 분석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476256F0-C438-4419-84EB-94CB24E3FB39}"/>
              </a:ext>
            </a:extLst>
          </p:cNvPr>
          <p:cNvSpPr txBox="1"/>
          <p:nvPr/>
        </p:nvSpPr>
        <p:spPr>
          <a:xfrm>
            <a:off x="5185991" y="3148989"/>
            <a:ext cx="1701107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기초 통계량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12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월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 </a:t>
            </a:r>
            <a:r>
              <a:rPr lang="en-US" altLang="ko-KR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~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6EA15904-89B6-4DDF-8801-3C56434D7F63}"/>
              </a:ext>
            </a:extLst>
          </p:cNvPr>
          <p:cNvCxnSpPr>
            <a:cxnSpLocks/>
          </p:cNvCxnSpPr>
          <p:nvPr/>
        </p:nvCxnSpPr>
        <p:spPr>
          <a:xfrm>
            <a:off x="7500805" y="2329659"/>
            <a:ext cx="1603622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D15AB99-9693-46D0-9CFE-08D6A457D0F4}"/>
              </a:ext>
            </a:extLst>
          </p:cNvPr>
          <p:cNvSpPr txBox="1"/>
          <p:nvPr/>
        </p:nvSpPr>
        <p:spPr>
          <a:xfrm>
            <a:off x="7397233" y="2392635"/>
            <a:ext cx="36420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185893D3-5B80-4147-8533-B4E3763BDEC8}"/>
              </a:ext>
            </a:extLst>
          </p:cNvPr>
          <p:cNvSpPr txBox="1"/>
          <p:nvPr/>
        </p:nvSpPr>
        <p:spPr>
          <a:xfrm>
            <a:off x="7403894" y="2875305"/>
            <a:ext cx="134203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분석모형 생성 및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처리 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66980806-912A-40ED-8C9F-9365C84E9B71}"/>
              </a:ext>
            </a:extLst>
          </p:cNvPr>
          <p:cNvCxnSpPr>
            <a:cxnSpLocks/>
          </p:cNvCxnSpPr>
          <p:nvPr/>
        </p:nvCxnSpPr>
        <p:spPr>
          <a:xfrm>
            <a:off x="9707418" y="2329659"/>
            <a:ext cx="1603622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6E228053-FE51-479C-BA8A-A1F26F1F2112}"/>
              </a:ext>
            </a:extLst>
          </p:cNvPr>
          <p:cNvSpPr txBox="1"/>
          <p:nvPr/>
        </p:nvSpPr>
        <p:spPr>
          <a:xfrm>
            <a:off x="9603846" y="2392635"/>
            <a:ext cx="36420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05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812737C8-3A20-4828-A8E1-5F8F35FF2A32}"/>
              </a:ext>
            </a:extLst>
          </p:cNvPr>
          <p:cNvSpPr txBox="1"/>
          <p:nvPr/>
        </p:nvSpPr>
        <p:spPr>
          <a:xfrm>
            <a:off x="9610507" y="2875305"/>
            <a:ext cx="157927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 분석 및 시각화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8C4DF36F-A868-4DB7-9CC8-B5A986CD818A}"/>
              </a:ext>
            </a:extLst>
          </p:cNvPr>
          <p:cNvSpPr txBox="1"/>
          <p:nvPr/>
        </p:nvSpPr>
        <p:spPr>
          <a:xfrm>
            <a:off x="9599219" y="3148989"/>
            <a:ext cx="1875835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모델링 결과에 대한 분석과</a:t>
            </a:r>
            <a:endParaRPr lang="en-US" altLang="ko-KR" sz="1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시각화 작업</a:t>
            </a:r>
            <a:endParaRPr lang="en-US" altLang="ko-KR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F3B079FA-8483-4F4D-8255-763A68833933}"/>
              </a:ext>
            </a:extLst>
          </p:cNvPr>
          <p:cNvSpPr txBox="1"/>
          <p:nvPr/>
        </p:nvSpPr>
        <p:spPr>
          <a:xfrm>
            <a:off x="1000652" y="4468546"/>
            <a:ext cx="1729961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0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정류장 </a:t>
            </a: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별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좌표 </a:t>
            </a: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</a:t>
            </a: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확인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0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따릉이</a:t>
            </a: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대여 </a:t>
            </a: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데이터에서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기본 </a:t>
            </a: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정보 파악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4114F6E2-AB23-4CB7-89C3-12AD50394F7A}"/>
              </a:ext>
            </a:extLst>
          </p:cNvPr>
          <p:cNvSpPr txBox="1"/>
          <p:nvPr/>
        </p:nvSpPr>
        <p:spPr>
          <a:xfrm>
            <a:off x="3114668" y="4371597"/>
            <a:ext cx="18101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 전처리</a:t>
            </a:r>
            <a:r>
              <a: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형태 통일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불필요한 요소 제거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 전처리</a:t>
            </a:r>
            <a:r>
              <a: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분석에 필요한 형태로 가공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5FFE7A62-5764-4F17-91D2-B46A2B985EC6}"/>
              </a:ext>
            </a:extLst>
          </p:cNvPr>
          <p:cNvSpPr txBox="1"/>
          <p:nvPr/>
        </p:nvSpPr>
        <p:spPr>
          <a:xfrm>
            <a:off x="5104524" y="4468546"/>
            <a:ext cx="1858201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기초적인 </a:t>
            </a:r>
            <a:r>
              <a: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통계분석을 </a:t>
            </a: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통해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특징 파악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기초 통계를 통한 정보 정리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데이터를 범주 별로 분류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E3552EC4-246C-4654-B60F-A0CCC207A202}"/>
              </a:ext>
            </a:extLst>
          </p:cNvPr>
          <p:cNvSpPr txBox="1"/>
          <p:nvPr/>
        </p:nvSpPr>
        <p:spPr>
          <a:xfrm>
            <a:off x="7193972" y="4468546"/>
            <a:ext cx="166584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변수선택 파생변수 생성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논거를 </a:t>
            </a: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뒷받침할 데이터 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처리 및 정리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0960CB3-231B-4A07-86A7-347C5EE21D2F}"/>
              </a:ext>
            </a:extLst>
          </p:cNvPr>
          <p:cNvSpPr txBox="1"/>
          <p:nvPr/>
        </p:nvSpPr>
        <p:spPr>
          <a:xfrm>
            <a:off x="9458742" y="4662446"/>
            <a:ext cx="181011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추출한 노선을 수치정보를 </a:t>
            </a:r>
            <a:endParaRPr lang="en-US" altLang="ko-KR" sz="10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포함하여 지도에 시각화</a:t>
            </a: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0121" y="408598"/>
            <a:ext cx="36420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03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614545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추진 계획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일정</a:t>
            </a:r>
            <a:r>
              <a:rPr lang="en-US" altLang="ko-KR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10036342" y="437391"/>
            <a:ext cx="1518364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프로젝트 진행 계획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latin typeface="돋움" panose="020B0600000101010101" pitchFamily="50" charset="-127"/>
                <a:ea typeface="돋움" panose="020B0600000101010101" pitchFamily="50" charset="-127"/>
              </a:rPr>
              <a:t>7</a:t>
            </a:fld>
            <a:endParaRPr 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8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737141" y="1319644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380713"/>
            <a:ext cx="1200970" cy="537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수집 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전처리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328526" y="1319644"/>
            <a:ext cx="88200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용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데이터 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 열린 데이터 광장 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-&gt;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서울 공공 자전거 대여 이력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2015.09 ~ 2019.11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간의 데이터가 축적 되어 있음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자전거 번호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대여 시간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대여정류장 번호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대여정류장 명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반납시간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반납 정류장 명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거치대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번호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이용시간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이용거리 등으로 분류 되어 있음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47 </a:t>
            </a:r>
            <a:r>
              <a:rPr lang="ko-KR" altLang="en-US" sz="14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여개의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파일이 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CSV, XLS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등으로 제공 중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 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파일 당 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100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만 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~200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만 건 정도의 레코드가 기록되어 있음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전체 약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33,000,000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건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10036342" y="437391"/>
            <a:ext cx="151836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프로젝트 진행 결과</a:t>
            </a:r>
            <a:endParaRPr lang="en-US" altLang="ko-KR" sz="12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328526" y="4563965"/>
            <a:ext cx="7308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필요한 데이터만 추출하여 분석에 이용하기 편하도록 전처리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정류소 일치 변수 생성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대여 정류소와 반납 정류소 일치할 경우 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1,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다를 경우 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 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기존에 기록 되어 있던 이용시간이 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또는 수치 오류로 기입된 경우가 많아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b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반납과 대여 시간 차이를 계산하여 이용시간 계산 변수를 생성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요일 정보를 추가하여 저장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처리속도 향상을 위해 사용하지 않을 정보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한글 등 제거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26" y="3328329"/>
            <a:ext cx="9361893" cy="12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72" y="835946"/>
            <a:ext cx="9068273" cy="14938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72" y="2624689"/>
            <a:ext cx="9068273" cy="21368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072" y="5136213"/>
            <a:ext cx="3889300" cy="1292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381158" y="5156614"/>
            <a:ext cx="4534137" cy="101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편도 이용자와 왕복이용자를 구분하여 이용시간 평균을 살펴본 결과 편도이용자와 왕복이용자의 평균 차이가 있을 것으로 예상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됨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204072" y="413125"/>
            <a:ext cx="26260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전처리 이후의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형태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204072" y="2281573"/>
            <a:ext cx="18485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탐색적 분석 시작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1723" y="408598"/>
            <a:ext cx="360997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04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588623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85563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85563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C10C0412-1359-403A-A765-A667FE76F45F}"/>
              </a:ext>
            </a:extLst>
          </p:cNvPr>
          <p:cNvCxnSpPr>
            <a:cxnSpLocks/>
          </p:cNvCxnSpPr>
          <p:nvPr/>
        </p:nvCxnSpPr>
        <p:spPr>
          <a:xfrm>
            <a:off x="737141" y="1319644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380713"/>
            <a:ext cx="138050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수집 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및 전처리 과정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D9AE28A-CC9B-4CB8-8305-C72C23EFF853}"/>
              </a:ext>
            </a:extLst>
          </p:cNvPr>
          <p:cNvSpPr txBox="1"/>
          <p:nvPr/>
        </p:nvSpPr>
        <p:spPr>
          <a:xfrm>
            <a:off x="2491858" y="4741116"/>
            <a:ext cx="33137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왕복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   		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편도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06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1214</Words>
  <Application>Microsoft Office PowerPoint</Application>
  <PresentationFormat>와이드스크린</PresentationFormat>
  <Paragraphs>310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Arial</vt:lpstr>
      <vt:lpstr>맑은 고딕</vt:lpstr>
      <vt:lpstr>굴림</vt:lpstr>
      <vt:lpstr>Calibri</vt:lpstr>
      <vt:lpstr>HY견고딕</vt:lpstr>
      <vt:lpstr>돋움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정 재원</cp:lastModifiedBy>
  <cp:revision>172</cp:revision>
  <dcterms:created xsi:type="dcterms:W3CDTF">2019-11-16T09:55:32Z</dcterms:created>
  <dcterms:modified xsi:type="dcterms:W3CDTF">2019-12-20T09:10:21Z</dcterms:modified>
</cp:coreProperties>
</file>