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56" r:id="rId3"/>
    <p:sldId id="360" r:id="rId4"/>
    <p:sldId id="357" r:id="rId5"/>
    <p:sldId id="358" r:id="rId6"/>
    <p:sldId id="359" r:id="rId7"/>
    <p:sldId id="362" r:id="rId8"/>
    <p:sldId id="361" r:id="rId9"/>
    <p:sldId id="367" r:id="rId10"/>
    <p:sldId id="363" r:id="rId11"/>
    <p:sldId id="364" r:id="rId12"/>
    <p:sldId id="366" r:id="rId13"/>
    <p:sldId id="365" r:id="rId14"/>
    <p:sldId id="368" r:id="rId15"/>
    <p:sldId id="370" r:id="rId16"/>
    <p:sldId id="371" r:id="rId17"/>
    <p:sldId id="369" r:id="rId18"/>
    <p:sldId id="372" r:id="rId19"/>
    <p:sldId id="373" r:id="rId20"/>
    <p:sldId id="375" r:id="rId21"/>
    <p:sldId id="374" r:id="rId22"/>
    <p:sldId id="376" r:id="rId23"/>
    <p:sldId id="377" r:id="rId24"/>
    <p:sldId id="378" r:id="rId25"/>
    <p:sldId id="379" r:id="rId26"/>
    <p:sldId id="380" r:id="rId27"/>
    <p:sldId id="381" r:id="rId28"/>
    <p:sldId id="33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8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3ABC6-14DF-4149-8C5F-AE1D8EB7856D}"/>
              </a:ext>
            </a:extLst>
          </p:cNvPr>
          <p:cNvSpPr txBox="1"/>
          <p:nvPr/>
        </p:nvSpPr>
        <p:spPr>
          <a:xfrm>
            <a:off x="2289252" y="70070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</a:t>
            </a:r>
          </a:p>
        </p:txBody>
      </p:sp>
      <p:pic>
        <p:nvPicPr>
          <p:cNvPr id="13" name="그림 12" descr="스크린샷, 노트북, 컴퓨터, 테이블이(가) 표시된 사진&#10;&#10;자동 생성된 설명">
            <a:extLst>
              <a:ext uri="{FF2B5EF4-FFF2-40B4-BE49-F238E27FC236}">
                <a16:creationId xmlns:a16="http://schemas.microsoft.com/office/drawing/2014/main" id="{F3D69E97-FAAA-49F9-903A-62DB7288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3" y="1245437"/>
            <a:ext cx="7458570" cy="481470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42D514E-7290-4C3E-895B-01A2F8E44A08}"/>
              </a:ext>
            </a:extLst>
          </p:cNvPr>
          <p:cNvCxnSpPr>
            <a:cxnSpLocks/>
          </p:cNvCxnSpPr>
          <p:nvPr/>
        </p:nvCxnSpPr>
        <p:spPr>
          <a:xfrm>
            <a:off x="7808338" y="1299655"/>
            <a:ext cx="0" cy="79409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A101FB-3BC8-41FF-8766-8EB35CE86A48}"/>
              </a:ext>
            </a:extLst>
          </p:cNvPr>
          <p:cNvSpPr txBox="1"/>
          <p:nvPr/>
        </p:nvSpPr>
        <p:spPr>
          <a:xfrm>
            <a:off x="7853162" y="1299655"/>
            <a:ext cx="4383662" cy="383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2020.04.15 ~ 2020.04.29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역 할 </a:t>
            </a:r>
            <a:r>
              <a:rPr lang="en-US" altLang="ko-KR" sz="1400" dirty="0">
                <a:solidFill>
                  <a:schemeClr val="accent4"/>
                </a:solidFill>
              </a:rPr>
              <a:t>: </a:t>
            </a:r>
            <a:r>
              <a:rPr lang="ko-KR" altLang="en-US" sz="1400" dirty="0">
                <a:solidFill>
                  <a:schemeClr val="accent4"/>
                </a:solidFill>
              </a:rPr>
              <a:t>디자인 </a:t>
            </a:r>
            <a:r>
              <a:rPr lang="en-US" altLang="ko-KR" sz="1400" dirty="0">
                <a:solidFill>
                  <a:schemeClr val="accent4"/>
                </a:solidFill>
              </a:rPr>
              <a:t>/ </a:t>
            </a:r>
            <a:r>
              <a:rPr lang="ko-KR" altLang="en-US" sz="1400" dirty="0">
                <a:solidFill>
                  <a:schemeClr val="accent4"/>
                </a:solidFill>
              </a:rPr>
              <a:t>기획 및 구현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도 구 및 언어 </a:t>
            </a:r>
            <a:r>
              <a:rPr lang="en-US" altLang="ko-KR" sz="1400" dirty="0">
                <a:solidFill>
                  <a:schemeClr val="accent4"/>
                </a:solidFill>
              </a:rPr>
              <a:t>: Eclipse(Java 1.8 / Spring </a:t>
            </a:r>
            <a:r>
              <a:rPr lang="en-US" altLang="ko-KR" sz="1400" dirty="0" err="1">
                <a:solidFill>
                  <a:schemeClr val="accent4"/>
                </a:solidFill>
              </a:rPr>
              <a:t>mvc</a:t>
            </a:r>
            <a:r>
              <a:rPr lang="en-US" altLang="ko-KR" sz="1400" dirty="0">
                <a:solidFill>
                  <a:schemeClr val="accent4"/>
                </a:solidFill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                        Oracle SQL Developer / </a:t>
            </a:r>
            <a:r>
              <a:rPr lang="en-US" altLang="ko-KR" sz="1400" dirty="0" err="1">
                <a:solidFill>
                  <a:schemeClr val="accent4"/>
                </a:solidFill>
              </a:rPr>
              <a:t>BootStrap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                        </a:t>
            </a:r>
            <a:r>
              <a:rPr lang="en-US" altLang="ko-KR" sz="1400">
                <a:solidFill>
                  <a:schemeClr val="accent4"/>
                </a:solidFill>
              </a:rPr>
              <a:t>Apache Tomcat 8.5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                                                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accent4"/>
                </a:solidFill>
              </a:rPr>
              <a:t>스프링 프로젝트에 대한 지식이 부족하여 구멍가게 </a:t>
            </a:r>
            <a:r>
              <a:rPr lang="ko-KR" altLang="en-US" sz="1400" dirty="0" err="1">
                <a:solidFill>
                  <a:schemeClr val="accent4"/>
                </a:solidFill>
              </a:rPr>
              <a:t>코딩단</a:t>
            </a:r>
            <a:r>
              <a:rPr lang="ko-KR" altLang="en-US" sz="1400" dirty="0">
                <a:solidFill>
                  <a:schemeClr val="accent4"/>
                </a:solidFill>
              </a:rPr>
              <a:t> 책을 통해 지속적인 공부로 처음 만들어본 게시판 입니다</a:t>
            </a:r>
            <a:r>
              <a:rPr lang="en-US" altLang="ko-KR" sz="1400" dirty="0">
                <a:solidFill>
                  <a:schemeClr val="accent4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accent4"/>
                </a:solidFill>
              </a:rPr>
              <a:t>기능은 게시글 및 댓글 </a:t>
            </a:r>
            <a:r>
              <a:rPr lang="ko-KR" altLang="en-US" sz="1400" dirty="0" err="1">
                <a:solidFill>
                  <a:schemeClr val="accent4"/>
                </a:solidFill>
              </a:rPr>
              <a:t>페이징</a:t>
            </a:r>
            <a:r>
              <a:rPr lang="en-US" altLang="ko-KR" sz="1400" dirty="0">
                <a:solidFill>
                  <a:schemeClr val="accent4"/>
                </a:solidFill>
              </a:rPr>
              <a:t>,</a:t>
            </a:r>
            <a:r>
              <a:rPr lang="ko-KR" altLang="en-US" sz="1400" dirty="0">
                <a:solidFill>
                  <a:schemeClr val="accent4"/>
                </a:solidFill>
              </a:rPr>
              <a:t> 조회수</a:t>
            </a:r>
            <a:r>
              <a:rPr lang="en-US" altLang="ko-KR" sz="1400" dirty="0">
                <a:solidFill>
                  <a:schemeClr val="accent4"/>
                </a:solidFill>
              </a:rPr>
              <a:t>, </a:t>
            </a:r>
            <a:r>
              <a:rPr lang="ko-KR" altLang="en-US" sz="1400" dirty="0">
                <a:solidFill>
                  <a:schemeClr val="accent4"/>
                </a:solidFill>
              </a:rPr>
              <a:t>검색</a:t>
            </a:r>
            <a:r>
              <a:rPr lang="en-US" altLang="ko-KR" sz="1400" dirty="0">
                <a:solidFill>
                  <a:schemeClr val="accent4"/>
                </a:solidFill>
              </a:rPr>
              <a:t>, </a:t>
            </a:r>
            <a:r>
              <a:rPr lang="ko-KR" altLang="en-US" sz="1400" dirty="0">
                <a:solidFill>
                  <a:schemeClr val="accent4"/>
                </a:solidFill>
              </a:rPr>
              <a:t>수정</a:t>
            </a:r>
            <a:r>
              <a:rPr lang="en-US" altLang="ko-KR" sz="1400" dirty="0">
                <a:solidFill>
                  <a:schemeClr val="accent4"/>
                </a:solidFill>
              </a:rPr>
              <a:t>, </a:t>
            </a:r>
            <a:r>
              <a:rPr lang="ko-KR" altLang="en-US" sz="1400" dirty="0">
                <a:solidFill>
                  <a:schemeClr val="accent4"/>
                </a:solidFill>
              </a:rPr>
              <a:t>삭제 등 기본적인 게시판 기능에 충실했습니다</a:t>
            </a:r>
            <a:r>
              <a:rPr lang="en-US" altLang="ko-KR" sz="1400" dirty="0">
                <a:solidFill>
                  <a:schemeClr val="accent4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2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26FED-2E4E-4DCE-916B-376B8B760BB8}"/>
              </a:ext>
            </a:extLst>
          </p:cNvPr>
          <p:cNvSpPr txBox="1"/>
          <p:nvPr/>
        </p:nvSpPr>
        <p:spPr>
          <a:xfrm>
            <a:off x="2289252" y="700702"/>
            <a:ext cx="242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>
                <a:solidFill>
                  <a:srgbClr val="0070C0"/>
                </a:solidFill>
              </a:rPr>
              <a:t>총 게시글과 검색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9CE50-E1F2-42C4-AA5F-74426986AF0F}"/>
              </a:ext>
            </a:extLst>
          </p:cNvPr>
          <p:cNvSpPr txBox="1"/>
          <p:nvPr/>
        </p:nvSpPr>
        <p:spPr>
          <a:xfrm>
            <a:off x="4394345" y="1985465"/>
            <a:ext cx="65387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PagingDTO</a:t>
            </a:r>
            <a:r>
              <a:rPr lang="ko-KR" altLang="en-US" sz="1200" dirty="0"/>
              <a:t>의 </a:t>
            </a:r>
            <a:r>
              <a:rPr lang="en-US" altLang="ko-KR" sz="1200" dirty="0"/>
              <a:t>total</a:t>
            </a:r>
            <a:r>
              <a:rPr lang="ko-KR" altLang="en-US" sz="1200" dirty="0"/>
              <a:t>객체를 </a:t>
            </a:r>
            <a:r>
              <a:rPr lang="en-US" altLang="ko-KR" sz="1200" dirty="0"/>
              <a:t>C</a:t>
            </a:r>
            <a:r>
              <a:rPr lang="ko-KR" altLang="en-US" sz="1200" dirty="0"/>
              <a:t>태그를 통해 게시글의 총합을 나타냈습니다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C573F8-ECCD-46B2-A4AF-B8763714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0655"/>
            <a:ext cx="4040526" cy="16533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DA9A4E-75E9-4C7E-B82B-A0E999FD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139" y="1226180"/>
            <a:ext cx="7724775" cy="4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6D32C3-4798-44E5-9FE7-686878044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463" y="2733964"/>
            <a:ext cx="6480156" cy="2662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AFBCDC-A934-4D68-BF09-30A0F1DEC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89" y="2749196"/>
            <a:ext cx="4032858" cy="3052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7663715" y="5022523"/>
            <a:ext cx="21900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List.jsp</a:t>
            </a:r>
            <a:r>
              <a:rPr lang="ko-KR" altLang="en-US" sz="1200" dirty="0"/>
              <a:t>에서 검색이벤트 처리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F6CCF8-7CD3-4D61-909E-E2A88D79D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108" y="5813014"/>
            <a:ext cx="6321116" cy="4672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49A80BC-B455-4D4A-A6AE-0BDF90BA0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902" y="5714001"/>
            <a:ext cx="2845206" cy="5433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D98381-FFA1-4896-B4ED-5CB7A61FF0F1}"/>
              </a:ext>
            </a:extLst>
          </p:cNvPr>
          <p:cNvSpPr txBox="1"/>
          <p:nvPr/>
        </p:nvSpPr>
        <p:spPr>
          <a:xfrm>
            <a:off x="3884028" y="6403497"/>
            <a:ext cx="458151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  <a:r>
              <a:rPr lang="en-US" altLang="ko-KR" sz="1200" dirty="0"/>
              <a:t>(T) +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(W)</a:t>
            </a:r>
            <a:r>
              <a:rPr lang="ko-KR" altLang="en-US" sz="1200" dirty="0"/>
              <a:t>로 설정하고 테스트를 검색한 후 </a:t>
            </a:r>
            <a:r>
              <a:rPr lang="en-US" altLang="ko-KR" sz="1200" dirty="0"/>
              <a:t>URL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806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1585668" y="5928811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Paging.java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7F7FC-0026-4350-B4FF-0CBF51BBC837}"/>
              </a:ext>
            </a:extLst>
          </p:cNvPr>
          <p:cNvSpPr txBox="1"/>
          <p:nvPr/>
        </p:nvSpPr>
        <p:spPr>
          <a:xfrm>
            <a:off x="2289252" y="700702"/>
            <a:ext cx="242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>
                <a:solidFill>
                  <a:srgbClr val="0070C0"/>
                </a:solidFill>
              </a:rPr>
              <a:t>총 게시글과 검색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B6E37C-1528-4860-9DE6-FA1EB9EE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" y="1252760"/>
            <a:ext cx="5210175" cy="3657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C974E9-387C-46A0-9446-BE4A8416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3" y="5094610"/>
            <a:ext cx="5257800" cy="657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1E4178-9DC1-485C-A40A-3BA38932A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80" y="1362786"/>
            <a:ext cx="4040526" cy="165330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1C489D-213D-4B17-A18B-78A2E8B0F7B8}"/>
              </a:ext>
            </a:extLst>
          </p:cNvPr>
          <p:cNvCxnSpPr>
            <a:cxnSpLocks/>
          </p:cNvCxnSpPr>
          <p:nvPr/>
        </p:nvCxnSpPr>
        <p:spPr>
          <a:xfrm flipH="1" flipV="1">
            <a:off x="3125540" y="1648335"/>
            <a:ext cx="6480278" cy="975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2458847" y="4288027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List.jsp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제이쿼리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2D703D-5829-4257-A81F-8DF5F45A40BC}"/>
              </a:ext>
            </a:extLst>
          </p:cNvPr>
          <p:cNvSpPr txBox="1"/>
          <p:nvPr/>
        </p:nvSpPr>
        <p:spPr>
          <a:xfrm>
            <a:off x="6132980" y="3180889"/>
            <a:ext cx="46371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Search</a:t>
            </a:r>
            <a:r>
              <a:rPr lang="ko-KR" altLang="en-US" sz="1200" dirty="0"/>
              <a:t>를 누르면 </a:t>
            </a:r>
            <a:r>
              <a:rPr lang="en-US" altLang="ko-KR" sz="1200" dirty="0"/>
              <a:t> </a:t>
            </a:r>
            <a:r>
              <a:rPr lang="ko-KR" altLang="en-US" sz="1200" dirty="0"/>
              <a:t>검색 버튼 이벤트가 실행 되며 페이지 번호는 </a:t>
            </a:r>
            <a:r>
              <a:rPr lang="en-US" altLang="ko-KR" sz="1200" dirty="0"/>
              <a:t>1</a:t>
            </a:r>
            <a:r>
              <a:rPr lang="ko-KR" altLang="en-US" sz="1200" dirty="0"/>
              <a:t>페이지로 설정한 후 </a:t>
            </a:r>
            <a:r>
              <a:rPr lang="en-US" altLang="ko-KR" sz="1200" dirty="0"/>
              <a:t>get</a:t>
            </a:r>
            <a:r>
              <a:rPr lang="ko-KR" altLang="en-US" sz="1200" dirty="0"/>
              <a:t>방식으로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224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3113796" y="5098804"/>
            <a:ext cx="66069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한페이지에 </a:t>
            </a:r>
            <a:r>
              <a:rPr lang="en-US" altLang="ko-KR" sz="1200" dirty="0"/>
              <a:t>10</a:t>
            </a:r>
            <a:r>
              <a:rPr lang="ko-KR" altLang="en-US" sz="1200" dirty="0"/>
              <a:t>개씩 게시글이 있으면 </a:t>
            </a:r>
            <a:r>
              <a:rPr lang="en-US" altLang="ko-KR" sz="1200" dirty="0"/>
              <a:t>1</a:t>
            </a:r>
            <a:r>
              <a:rPr lang="ko-KR" altLang="en-US" sz="1200" dirty="0"/>
              <a:t>페이지 완성입니다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그리고 페이지가 </a:t>
            </a:r>
            <a:r>
              <a:rPr lang="en-US" altLang="ko-KR" sz="1200" dirty="0"/>
              <a:t>10</a:t>
            </a:r>
            <a:r>
              <a:rPr lang="ko-KR" altLang="en-US" sz="1200" dirty="0"/>
              <a:t>페이지이상 넘어가면 다음버튼과 이전버튼이 생성됩니다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>
                <a:solidFill>
                  <a:srgbClr val="0070C0"/>
                </a:solidFill>
              </a:rPr>
              <a:t>게시글 목록 </a:t>
            </a:r>
            <a:r>
              <a:rPr lang="ko-KR" altLang="en-US" sz="1400" spc="-150" dirty="0" err="1">
                <a:solidFill>
                  <a:srgbClr val="0070C0"/>
                </a:solidFill>
              </a:rPr>
              <a:t>페이징</a:t>
            </a:r>
            <a:endParaRPr lang="ko-KR" altLang="en-US" sz="1400" spc="-15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8F6E93-1069-4E82-B65A-1A31B079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0" y="1184441"/>
            <a:ext cx="2156212" cy="36613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5835D4-18C7-4113-8571-B12E3EBB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82" y="1487349"/>
            <a:ext cx="4564715" cy="3230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BF25C4-5395-4704-BE1C-5FC46C967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027" y="1386939"/>
            <a:ext cx="5122973" cy="32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4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7453954" y="4944264"/>
            <a:ext cx="23825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페이지를 누른 후 </a:t>
            </a:r>
            <a:r>
              <a:rPr lang="en-US" altLang="ko-KR" sz="1200" dirty="0"/>
              <a:t>URL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7BC4F0-074D-45AE-B870-B43E9D81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717"/>
            <a:ext cx="7162608" cy="3260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6BAA21-5F38-4DCA-A441-C1CB626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8" y="4455151"/>
            <a:ext cx="6539877" cy="2402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007FFA-8539-4107-A8E9-7EB8CBFE5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715" y="3929098"/>
            <a:ext cx="5724525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4E1587-632E-4FA9-A599-2D4005E1F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699" y="4364154"/>
            <a:ext cx="3267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8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98613" y="5794296"/>
            <a:ext cx="60742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자유 게시판이며 게시글을 등록할 때 닉네임과 비밀번호를 입력해야 글쓰기가 가능해집니다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  </a:t>
            </a:r>
            <a:r>
              <a:rPr lang="ko-KR" altLang="en-US" sz="1200" dirty="0"/>
              <a:t>글쓰기가 완료되면 바로 </a:t>
            </a:r>
            <a:r>
              <a:rPr lang="en-US" altLang="ko-KR" sz="1200" dirty="0"/>
              <a:t>board/list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게시글 목록으로 이동합니다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200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>
                <a:solidFill>
                  <a:srgbClr val="0070C0"/>
                </a:solidFill>
              </a:rPr>
              <a:t>게시글 등록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17767B-02AC-49E2-9F80-694C4789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4" y="1203732"/>
            <a:ext cx="5817034" cy="38392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B8D1CC-53F3-4519-AAD5-170B537B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67" y="1275621"/>
            <a:ext cx="5762625" cy="1952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1880AA-F48B-4119-85A9-5B522A4A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463" y="3411452"/>
            <a:ext cx="6314537" cy="23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5860892" y="4206691"/>
            <a:ext cx="32369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Ex)</a:t>
            </a:r>
            <a:r>
              <a:rPr lang="ko-KR" altLang="en-US" sz="1200" dirty="0"/>
              <a:t> 비밀번호를 입력하지 않고 전송할 경우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BB8778-4381-431C-8786-C54A5DCA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54"/>
            <a:ext cx="3094182" cy="52185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D72B28-1344-4CD1-B860-ED98FB51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13" y="1101115"/>
            <a:ext cx="8284413" cy="30685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B7A68F-3CD0-439B-9AF4-DE593F668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182" y="5340669"/>
            <a:ext cx="9097818" cy="87335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0B0BE4-B942-43CF-BE73-E2D572F915B4}"/>
              </a:ext>
            </a:extLst>
          </p:cNvPr>
          <p:cNvCxnSpPr/>
          <p:nvPr/>
        </p:nvCxnSpPr>
        <p:spPr>
          <a:xfrm>
            <a:off x="7479356" y="4765964"/>
            <a:ext cx="0" cy="48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BA6ECA-9C86-4201-8A8C-2EC8FE26FAED}"/>
              </a:ext>
            </a:extLst>
          </p:cNvPr>
          <p:cNvSpPr txBox="1"/>
          <p:nvPr/>
        </p:nvSpPr>
        <p:spPr>
          <a:xfrm>
            <a:off x="2289252" y="700702"/>
            <a:ext cx="200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>
                <a:solidFill>
                  <a:srgbClr val="0070C0"/>
                </a:solidFill>
              </a:rPr>
              <a:t>게시글 등록 </a:t>
            </a:r>
          </a:p>
        </p:txBody>
      </p:sp>
    </p:spTree>
    <p:extLst>
      <p:ext uri="{BB962C8B-B14F-4D97-AF65-F5344CB8AC3E}">
        <p14:creationId xmlns:p14="http://schemas.microsoft.com/office/powerpoint/2010/main" val="68616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495776" y="5448474"/>
            <a:ext cx="80079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삭제와 수정은 비밀번호 유효성 검사를 통해 진행됩니다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댓글은 </a:t>
            </a:r>
            <a:r>
              <a:rPr lang="en-US" altLang="ko-KR" sz="1200" dirty="0"/>
              <a:t>html</a:t>
            </a:r>
            <a:r>
              <a:rPr lang="ko-KR" altLang="en-US" sz="1200" dirty="0"/>
              <a:t>웹페이지를 갱신하지 않고 바로 반응 할 수 있도록 </a:t>
            </a:r>
            <a:r>
              <a:rPr lang="en-US" altLang="ko-KR" sz="1200" dirty="0"/>
              <a:t>ajax</a:t>
            </a:r>
            <a:r>
              <a:rPr lang="ko-KR" altLang="en-US" sz="1200" dirty="0"/>
              <a:t>를 이용했습니다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댓글을 삭제할 때도 마찬가지로 유효성 검사를 통해 진행됩니다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댓글에 </a:t>
            </a:r>
            <a:r>
              <a:rPr lang="ko-KR" altLang="en-US" sz="1200" dirty="0" err="1"/>
              <a:t>페이징</a:t>
            </a:r>
            <a:r>
              <a:rPr lang="ko-KR" altLang="en-US" sz="1200" dirty="0"/>
              <a:t> 기능을 추가했습니다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</a:t>
            </a:r>
            <a:r>
              <a:rPr lang="en-US" altLang="ko-KR" sz="1400" spc="-150" dirty="0">
                <a:solidFill>
                  <a:srgbClr val="0070C0"/>
                </a:solidFill>
              </a:rPr>
              <a:t> – </a:t>
            </a:r>
            <a:r>
              <a:rPr lang="ko-KR" altLang="en-US" sz="1400" spc="-150" dirty="0">
                <a:solidFill>
                  <a:srgbClr val="0070C0"/>
                </a:solidFill>
              </a:rPr>
              <a:t>게시글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6DFEC6-E98C-453F-A589-E7D5CE43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" y="1161811"/>
            <a:ext cx="11770114" cy="39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020EEC4-AB06-4F81-AF68-371B6CAD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52" y="1084921"/>
            <a:ext cx="7663111" cy="2943287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>
                <a:solidFill>
                  <a:srgbClr val="0070C0"/>
                </a:solidFill>
              </a:rPr>
              <a:t>수정 </a:t>
            </a:r>
            <a:r>
              <a:rPr lang="en-US" altLang="ko-KR" sz="1400" spc="-150" dirty="0">
                <a:solidFill>
                  <a:srgbClr val="0070C0"/>
                </a:solidFill>
              </a:rPr>
              <a:t>/ </a:t>
            </a:r>
            <a:r>
              <a:rPr lang="ko-KR" altLang="en-US" sz="1400" spc="-150" dirty="0">
                <a:solidFill>
                  <a:srgbClr val="0070C0"/>
                </a:solidFill>
              </a:rPr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5D4232-7B66-4488-8FAB-BE731A15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3" y="1234740"/>
            <a:ext cx="4307132" cy="28662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E02A74-41E3-46F3-94BE-24ED3BF68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25" y="4293506"/>
            <a:ext cx="4251359" cy="254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AB5DC2-CB1D-4DFD-952D-7D1DE24A0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527" y="4100946"/>
            <a:ext cx="7470148" cy="2739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7869382" y="3466425"/>
            <a:ext cx="41244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real_password</a:t>
            </a:r>
            <a:r>
              <a:rPr lang="ko-KR" altLang="en-US" sz="1200" dirty="0"/>
              <a:t>는 해당 게시글의 비밀번호 이며 </a:t>
            </a:r>
            <a:r>
              <a:rPr lang="en-US" altLang="ko-KR" sz="1200" dirty="0"/>
              <a:t>prompt</a:t>
            </a:r>
            <a:r>
              <a:rPr lang="ko-KR" altLang="en-US" sz="1200" dirty="0"/>
              <a:t>를 통해 입력한 값과 비교합니다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삭제는 바로 조회페이지에서 삭제되며 수정은 수정페이지로 이동합니다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47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F3DC59-ED46-4EA0-803C-30517094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" y="4171298"/>
            <a:ext cx="5018809" cy="1631113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12746866" y="3152001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Free_Board</a:t>
            </a:r>
            <a:r>
              <a:rPr lang="en-US" altLang="ko-KR" sz="1200" dirty="0"/>
              <a:t>(</a:t>
            </a:r>
            <a:r>
              <a:rPr lang="ko-KR" altLang="en-US" sz="1200" dirty="0"/>
              <a:t>자유게시판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6317673" y="5095821"/>
            <a:ext cx="5553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하면 바로 </a:t>
            </a:r>
            <a:r>
              <a:rPr lang="en-US" altLang="ko-KR" sz="1200" dirty="0"/>
              <a:t>/board/list</a:t>
            </a:r>
            <a:r>
              <a:rPr lang="ko-KR" altLang="en-US" sz="1200" dirty="0"/>
              <a:t>  즉</a:t>
            </a:r>
            <a:r>
              <a:rPr lang="en-US" altLang="ko-KR" sz="1200" dirty="0"/>
              <a:t>, </a:t>
            </a:r>
            <a:r>
              <a:rPr lang="ko-KR" altLang="en-US" sz="1200" dirty="0"/>
              <a:t>게시글 목록으로 이동합니다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>
                <a:solidFill>
                  <a:srgbClr val="0070C0"/>
                </a:solidFill>
              </a:rPr>
              <a:t>수정 페이지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41869-CD69-4942-81F0-6F101EAC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3" y="1115683"/>
            <a:ext cx="4930655" cy="31591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AF550D-9743-477C-BD9E-83535570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0" y="5951513"/>
            <a:ext cx="5110696" cy="7343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E691BB-B2B2-460F-A313-A557FD12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508" y="1069653"/>
            <a:ext cx="5763491" cy="29578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B2F8BA-87BA-4938-AE0F-110D4C57B578}"/>
              </a:ext>
            </a:extLst>
          </p:cNvPr>
          <p:cNvCxnSpPr/>
          <p:nvPr/>
        </p:nvCxnSpPr>
        <p:spPr>
          <a:xfrm>
            <a:off x="5029268" y="2548582"/>
            <a:ext cx="1288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7303D12-BA52-4B1F-8906-AB4EBF813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277" y="4518845"/>
            <a:ext cx="6147893" cy="3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6448425" y="5065636"/>
            <a:ext cx="5641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삭제는 </a:t>
            </a:r>
            <a:r>
              <a:rPr lang="en-US" altLang="ko-KR" sz="1200" dirty="0" err="1"/>
              <a:t>read.jsp</a:t>
            </a:r>
            <a:r>
              <a:rPr lang="ko-KR" altLang="en-US" sz="1200" dirty="0"/>
              <a:t>에서 바로 삭제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 삭제 후 바로 게시글 목록으로 이동합니다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 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>
                <a:solidFill>
                  <a:srgbClr val="0070C0"/>
                </a:solidFill>
              </a:rPr>
              <a:t>삭제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F1D4D4-AFD2-4CC8-A43B-844E02C0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1" y="1080655"/>
            <a:ext cx="5818909" cy="24150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1A34B8-C145-426E-A4FE-7D0B17B80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5" y="3429000"/>
            <a:ext cx="3667125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8D8377-D56B-4733-A2A4-57E9244B7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5" y="4543869"/>
            <a:ext cx="5743575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CE39FF-8355-450A-9678-61E829EB5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" y="1200150"/>
            <a:ext cx="6233102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8E5F7C-3139-4DBF-8104-925E27E2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0" y="1889563"/>
            <a:ext cx="6838950" cy="1800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921457-6CA5-4AE7-9777-D4192B72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3910677"/>
            <a:ext cx="6848475" cy="1419225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BA58B3D-3A55-42A4-8195-396E72A4F55E}"/>
              </a:ext>
            </a:extLst>
          </p:cNvPr>
          <p:cNvCxnSpPr>
            <a:cxnSpLocks/>
          </p:cNvCxnSpPr>
          <p:nvPr/>
        </p:nvCxnSpPr>
        <p:spPr>
          <a:xfrm>
            <a:off x="766618" y="2246828"/>
            <a:ext cx="4867564" cy="2176495"/>
          </a:xfrm>
          <a:prstGeom prst="bentConnector3">
            <a:avLst>
              <a:gd name="adj1" fmla="val -7306"/>
            </a:avLst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DE8521-D1F4-4F61-BFBF-D75F58C96D71}"/>
              </a:ext>
            </a:extLst>
          </p:cNvPr>
          <p:cNvSpPr txBox="1"/>
          <p:nvPr/>
        </p:nvSpPr>
        <p:spPr>
          <a:xfrm>
            <a:off x="2549980" y="4505713"/>
            <a:ext cx="6504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외래키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A4BF30-E4D6-452D-80CF-5FFD59CBD8A3}"/>
              </a:ext>
            </a:extLst>
          </p:cNvPr>
          <p:cNvSpPr txBox="1"/>
          <p:nvPr/>
        </p:nvSpPr>
        <p:spPr>
          <a:xfrm>
            <a:off x="2799035" y="3772178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Free_Board</a:t>
            </a:r>
            <a:r>
              <a:rPr lang="en-US" altLang="ko-KR" sz="1200" dirty="0"/>
              <a:t>(</a:t>
            </a:r>
            <a:r>
              <a:rPr lang="ko-KR" altLang="en-US" sz="1200" dirty="0"/>
              <a:t>자유게시판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A6530-8632-4918-A47B-A63419139B33}"/>
              </a:ext>
            </a:extLst>
          </p:cNvPr>
          <p:cNvSpPr txBox="1"/>
          <p:nvPr/>
        </p:nvSpPr>
        <p:spPr>
          <a:xfrm>
            <a:off x="8153243" y="5433657"/>
            <a:ext cx="14173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Free_Reply</a:t>
            </a:r>
            <a:r>
              <a:rPr lang="en-US" altLang="ko-KR" sz="1200" dirty="0"/>
              <a:t>(</a:t>
            </a:r>
            <a:r>
              <a:rPr lang="ko-KR" altLang="en-US" sz="1200" dirty="0"/>
              <a:t>댓글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6533D90-D7C8-40E3-B1EB-1606F214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3" y="5814411"/>
            <a:ext cx="824865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0D3434-F07D-4555-82B8-F6DCDB372591}"/>
              </a:ext>
            </a:extLst>
          </p:cNvPr>
          <p:cNvSpPr txBox="1"/>
          <p:nvPr/>
        </p:nvSpPr>
        <p:spPr>
          <a:xfrm>
            <a:off x="2205347" y="6527766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IDX_Reply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댓글인덱스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171FE2-A502-4EF5-8D0C-3FCB152E693D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225B82-AA71-4431-857A-048F21622057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594A60-993C-441E-A44C-1A617BA0DADE}"/>
              </a:ext>
            </a:extLst>
          </p:cNvPr>
          <p:cNvSpPr txBox="1"/>
          <p:nvPr/>
        </p:nvSpPr>
        <p:spPr>
          <a:xfrm>
            <a:off x="2289252" y="700702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데이터베이스 </a:t>
            </a:r>
            <a:r>
              <a:rPr lang="en-US" altLang="ko-KR" sz="1400" spc="-150" dirty="0">
                <a:solidFill>
                  <a:srgbClr val="0070C0"/>
                </a:solidFill>
              </a:rPr>
              <a:t>–  </a:t>
            </a:r>
            <a:r>
              <a:rPr lang="ko-KR" altLang="en-US" sz="1400" spc="-150" dirty="0">
                <a:solidFill>
                  <a:srgbClr val="0070C0"/>
                </a:solidFill>
              </a:rPr>
              <a:t>테이블 </a:t>
            </a:r>
          </a:p>
        </p:txBody>
      </p:sp>
    </p:spTree>
    <p:extLst>
      <p:ext uri="{BB962C8B-B14F-4D97-AF65-F5344CB8AC3E}">
        <p14:creationId xmlns:p14="http://schemas.microsoft.com/office/powerpoint/2010/main" val="24722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5275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댓글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en-US" altLang="ko-KR" sz="1400" spc="-150" dirty="0" err="1">
                <a:solidFill>
                  <a:srgbClr val="0070C0"/>
                </a:solidFill>
              </a:rPr>
              <a:t>ReplyVO</a:t>
            </a:r>
            <a:r>
              <a:rPr lang="en-US" altLang="ko-KR" sz="1400" spc="-150" dirty="0">
                <a:solidFill>
                  <a:srgbClr val="0070C0"/>
                </a:solidFill>
              </a:rPr>
              <a:t>  /  </a:t>
            </a:r>
            <a:r>
              <a:rPr lang="en-US" altLang="ko-KR" sz="1400" spc="-150" dirty="0" err="1">
                <a:solidFill>
                  <a:srgbClr val="0070C0"/>
                </a:solidFill>
              </a:rPr>
              <a:t>ReplyPagingDTO</a:t>
            </a:r>
            <a:r>
              <a:rPr lang="en-US" altLang="ko-KR" sz="1400" spc="-150" dirty="0">
                <a:solidFill>
                  <a:srgbClr val="0070C0"/>
                </a:solidFill>
              </a:rPr>
              <a:t> / </a:t>
            </a:r>
            <a:r>
              <a:rPr lang="en-US" altLang="ko-KR" sz="1400" spc="-150" dirty="0" err="1">
                <a:solidFill>
                  <a:srgbClr val="0070C0"/>
                </a:solidFill>
              </a:rPr>
              <a:t>ReplyMapper</a:t>
            </a:r>
            <a:r>
              <a:rPr lang="en-US" altLang="ko-KR" sz="1400" spc="-150" dirty="0">
                <a:solidFill>
                  <a:srgbClr val="0070C0"/>
                </a:solidFill>
              </a:rPr>
              <a:t> / </a:t>
            </a:r>
            <a:r>
              <a:rPr lang="en-US" altLang="ko-KR" sz="1400" spc="-150" dirty="0" err="1">
                <a:solidFill>
                  <a:srgbClr val="0070C0"/>
                </a:solidFill>
              </a:rPr>
              <a:t>ReplyService</a:t>
            </a:r>
            <a:endParaRPr lang="ko-KR" altLang="en-US" sz="1400" spc="-15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7C9CBD-218A-4F85-8387-5A0177AB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" y="1080655"/>
            <a:ext cx="4038600" cy="2038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726490-7752-4CCA-95B8-54F52933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54" y="1179974"/>
            <a:ext cx="3171825" cy="1876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99B264-8AC8-4EF2-8C34-432E377EF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0880"/>
            <a:ext cx="9620250" cy="308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2439087" y="1332254"/>
            <a:ext cx="9598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ReplyVO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6096000" y="2755133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ReplyPagingDTO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4AB36-7FCA-4880-AAF5-CD5188BFB2E2}"/>
              </a:ext>
            </a:extLst>
          </p:cNvPr>
          <p:cNvSpPr txBox="1"/>
          <p:nvPr/>
        </p:nvSpPr>
        <p:spPr>
          <a:xfrm>
            <a:off x="2919035" y="3604435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ReplyMapper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1EDD3B-1ABB-4D7C-9825-B0EB10A11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789" y="2932664"/>
            <a:ext cx="3800708" cy="2320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98796-217A-4990-A365-60ED24E224C5}"/>
              </a:ext>
            </a:extLst>
          </p:cNvPr>
          <p:cNvSpPr txBox="1"/>
          <p:nvPr/>
        </p:nvSpPr>
        <p:spPr>
          <a:xfrm>
            <a:off x="8428526" y="4975901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ReplyService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246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12746866" y="3152001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Free_Board</a:t>
            </a:r>
            <a:r>
              <a:rPr lang="en-US" altLang="ko-KR" sz="1200" dirty="0"/>
              <a:t>(</a:t>
            </a:r>
            <a:r>
              <a:rPr lang="ko-KR" altLang="en-US" sz="1200" dirty="0"/>
              <a:t>자유게시판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댓글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33AA54-98C9-436F-BC02-0239A74A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55"/>
            <a:ext cx="4371975" cy="2543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56CEAC-568A-4A00-B930-BB541F20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81" y="1080655"/>
            <a:ext cx="7721412" cy="3091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4CE1C1-7265-4D3F-A8E0-67BB0D09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88" y="3696006"/>
            <a:ext cx="3874511" cy="3052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1927463" y="6471448"/>
            <a:ext cx="40312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Reply.js : </a:t>
            </a:r>
            <a:r>
              <a:rPr lang="ko-KR" altLang="en-US" sz="1200" dirty="0"/>
              <a:t>댓글 </a:t>
            </a:r>
            <a:r>
              <a:rPr lang="en-US" altLang="ko-KR" sz="1200" dirty="0"/>
              <a:t>ajax</a:t>
            </a:r>
            <a:r>
              <a:rPr lang="ko-KR" altLang="en-US" sz="1200" dirty="0"/>
              <a:t>만 모아 놓은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</a:t>
            </a:r>
            <a:r>
              <a:rPr lang="ko-KR" altLang="en-US" sz="1200" dirty="0"/>
              <a:t>파일입니다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1E7BEA-E387-4499-BFFC-924E5E43E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196" y="4418566"/>
            <a:ext cx="8024094" cy="10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9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8322648" y="3846154"/>
            <a:ext cx="12646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댓글 등록 후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5081443" y="6367564"/>
            <a:ext cx="3369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자바스크립트에 </a:t>
            </a:r>
            <a:r>
              <a:rPr lang="en-US" altLang="ko-KR" sz="1200" dirty="0"/>
              <a:t>reply.js</a:t>
            </a:r>
            <a:r>
              <a:rPr lang="ko-KR" altLang="en-US" sz="1200" dirty="0"/>
              <a:t>파일을 적용합니다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8A16A-2C76-486E-B34E-AC156B33F2AC}"/>
              </a:ext>
            </a:extLst>
          </p:cNvPr>
          <p:cNvSpPr txBox="1"/>
          <p:nvPr/>
        </p:nvSpPr>
        <p:spPr>
          <a:xfrm>
            <a:off x="2289252" y="70070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댓글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A5FE5-8226-4BC9-AF59-9DE99C56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3911702"/>
            <a:ext cx="3940907" cy="29462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9B0068-FCCE-452E-BE0E-9F7F1568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" y="1093623"/>
            <a:ext cx="4613254" cy="2805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ECF368-713F-43EA-B1C7-51163895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082" y="1262781"/>
            <a:ext cx="6432918" cy="246679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01043-A1C9-4FBE-93B5-ACF2EF5161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85826" y="2496179"/>
            <a:ext cx="1073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6935DA1-8261-4A79-B7EF-96A15DE7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308" y="5793786"/>
            <a:ext cx="6610350" cy="457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7C6D56-A8DF-429B-950A-B467FC044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308" y="4293088"/>
            <a:ext cx="618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0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댓글 리스트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B769C0-F725-4C29-AA3D-B9E79B39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55"/>
            <a:ext cx="5943600" cy="2152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BE4E1D-4832-48D1-A433-AB07D976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90500"/>
            <a:ext cx="4922982" cy="866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8D7551-934F-4C53-8E3C-44552E3A7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4432"/>
            <a:ext cx="5763491" cy="2552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1998292" y="6317673"/>
            <a:ext cx="9278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Reply.js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528312-8C01-40D4-84B4-4519A9EB9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303" y="1137544"/>
            <a:ext cx="6256994" cy="5659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8188878" y="3736254"/>
            <a:ext cx="3662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댓글이 있을 경우 </a:t>
            </a:r>
            <a:r>
              <a:rPr lang="en-US" altLang="ko-KR" sz="1200" dirty="0"/>
              <a:t>str</a:t>
            </a:r>
            <a:r>
              <a:rPr lang="ko-KR" altLang="en-US" sz="1200" dirty="0"/>
              <a:t>문자열을 통해 댓글을 띄어 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053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F7F254-48F4-4C28-8C84-852762BB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" y="4012237"/>
            <a:ext cx="4648200" cy="2667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12746866" y="3152001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Free_Board</a:t>
            </a:r>
            <a:r>
              <a:rPr lang="en-US" altLang="ko-KR" sz="1200" dirty="0"/>
              <a:t>(</a:t>
            </a:r>
            <a:r>
              <a:rPr lang="ko-KR" altLang="en-US" sz="1200" dirty="0"/>
              <a:t>자유게시판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5380598" y="5859039"/>
            <a:ext cx="59986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댓글을 더블 클릭하면 비밀번호 유효성 검사를 통해 확인합니다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일치 할 경우 </a:t>
            </a:r>
            <a:endParaRPr lang="en-US" altLang="ko-KR" sz="1200" dirty="0"/>
          </a:p>
          <a:p>
            <a:r>
              <a:rPr lang="ko-KR" altLang="en-US" sz="1200" dirty="0" err="1"/>
              <a:t>모달</a:t>
            </a:r>
            <a:r>
              <a:rPr lang="ko-KR" altLang="en-US" sz="1200" dirty="0"/>
              <a:t> 창이 떠서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삭제가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댓글 수정 </a:t>
            </a:r>
            <a:r>
              <a:rPr lang="en-US" altLang="ko-KR" sz="1400" spc="-150" dirty="0">
                <a:solidFill>
                  <a:srgbClr val="0070C0"/>
                </a:solidFill>
              </a:rPr>
              <a:t>/ </a:t>
            </a:r>
            <a:r>
              <a:rPr lang="ko-KR" altLang="en-US" sz="1400" spc="-150" dirty="0">
                <a:solidFill>
                  <a:srgbClr val="0070C0"/>
                </a:solidFill>
              </a:rPr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6D215-EA9E-4684-9410-1FA3364D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3" y="1138382"/>
            <a:ext cx="3908926" cy="2743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C7757F-2C2A-41EA-8166-020CCFBE5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0" y="1211310"/>
            <a:ext cx="7809732" cy="3048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EE40AD-23B3-460A-8E98-F90569B4C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805" y="4977880"/>
            <a:ext cx="3952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4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4197F4E-1D3F-452C-9F04-8CB862AE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82" y="2092182"/>
            <a:ext cx="3828862" cy="4572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12746866" y="3152001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Free_Board</a:t>
            </a:r>
            <a:r>
              <a:rPr lang="en-US" altLang="ko-KR" sz="1200" dirty="0"/>
              <a:t>(</a:t>
            </a:r>
            <a:r>
              <a:rPr lang="ko-KR" altLang="en-US" sz="1200" dirty="0"/>
              <a:t>자유게시판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9061585" y="1953682"/>
            <a:ext cx="23040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Read.jsp</a:t>
            </a:r>
            <a:r>
              <a:rPr lang="ko-KR" altLang="en-US" sz="1200" dirty="0"/>
              <a:t>의 자바스크립트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1B9287-AF4D-4707-9ABF-D0FC072C8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292"/>
            <a:ext cx="7841728" cy="2333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9FE2C-550E-43C7-A69E-CC9738957385}"/>
              </a:ext>
            </a:extLst>
          </p:cNvPr>
          <p:cNvSpPr txBox="1"/>
          <p:nvPr/>
        </p:nvSpPr>
        <p:spPr>
          <a:xfrm>
            <a:off x="2289252" y="70070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댓글 수정 </a:t>
            </a:r>
            <a:r>
              <a:rPr lang="en-US" altLang="ko-KR" sz="1400" spc="-150" dirty="0">
                <a:solidFill>
                  <a:srgbClr val="0070C0"/>
                </a:solidFill>
              </a:rPr>
              <a:t>/ </a:t>
            </a:r>
            <a:r>
              <a:rPr lang="ko-KR" altLang="en-US" sz="1400" spc="-150" dirty="0">
                <a:solidFill>
                  <a:srgbClr val="0070C0"/>
                </a:solidFill>
              </a:rPr>
              <a:t>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49EB0-CFDF-45F1-95A8-3C9C42B07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2069"/>
            <a:ext cx="4064000" cy="30038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CCED48-59D0-432D-99AA-6C36DB335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5" y="3563428"/>
            <a:ext cx="4064000" cy="33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4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댓글 </a:t>
            </a:r>
            <a:r>
              <a:rPr lang="ko-KR" altLang="en-US" sz="1400" spc="-150" dirty="0" err="1">
                <a:solidFill>
                  <a:srgbClr val="0070C0"/>
                </a:solidFill>
              </a:rPr>
              <a:t>페이징</a:t>
            </a:r>
            <a:endParaRPr lang="ko-KR" altLang="en-US" sz="1400" spc="-15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4CE59-48DD-4E72-BB06-11E17AFC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14" y="1451947"/>
            <a:ext cx="2276475" cy="1885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66BECC-5089-4428-9427-FE28E9B5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0" y="3878933"/>
            <a:ext cx="4584678" cy="2837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78FBAF-1442-49E0-BA47-D9B30167D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296" y="4529608"/>
            <a:ext cx="7627894" cy="2156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540266-CD0E-45AF-A3FD-E2F15E9C5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238" y="1149205"/>
            <a:ext cx="5842141" cy="30550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90C702-5044-4D05-90AA-3A22049A1003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 flipV="1">
            <a:off x="3427489" y="2394922"/>
            <a:ext cx="1968749" cy="281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3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7697339" y="3135954"/>
            <a:ext cx="42482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댓글은 게시글과 마찬가지로 </a:t>
            </a:r>
            <a:r>
              <a:rPr lang="en-US" altLang="ko-KR" sz="1200" dirty="0"/>
              <a:t>10</a:t>
            </a:r>
            <a:r>
              <a:rPr lang="ko-KR" altLang="en-US" sz="1200" dirty="0"/>
              <a:t>개가 넘어가면 페이지 번호가 생성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댓글 </a:t>
            </a:r>
            <a:r>
              <a:rPr lang="ko-KR" altLang="en-US" sz="1400" spc="-150" dirty="0" err="1">
                <a:solidFill>
                  <a:srgbClr val="0070C0"/>
                </a:solidFill>
              </a:rPr>
              <a:t>페이징</a:t>
            </a:r>
            <a:r>
              <a:rPr lang="ko-KR" altLang="en-US" sz="1400" spc="-150" dirty="0">
                <a:solidFill>
                  <a:srgbClr val="0070C0"/>
                </a:solidFill>
              </a:rPr>
              <a:t> </a:t>
            </a:r>
            <a:r>
              <a:rPr lang="en-US" altLang="ko-KR" sz="1400" spc="-150" dirty="0">
                <a:solidFill>
                  <a:srgbClr val="0070C0"/>
                </a:solidFill>
              </a:rPr>
              <a:t>- </a:t>
            </a:r>
            <a:r>
              <a:rPr lang="ko-KR" altLang="en-US" sz="1400" spc="-150" dirty="0">
                <a:solidFill>
                  <a:srgbClr val="0070C0"/>
                </a:solidFill>
              </a:rPr>
              <a:t>자바스크립트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94E7C-15F4-47AA-81FF-6518E1DB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6" y="1080655"/>
            <a:ext cx="6357866" cy="49171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E75AFE-371C-4D01-87E4-83A1B00E5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4166215"/>
            <a:ext cx="4981575" cy="23145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78495D-B5A1-4CC1-92ED-70AAEBF6AEC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423402" y="3539206"/>
            <a:ext cx="787023" cy="1784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6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52565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최재원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8EC552-4B84-4A53-B20E-17660EA7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" y="1080655"/>
            <a:ext cx="2435986" cy="57773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err="1">
                <a:solidFill>
                  <a:srgbClr val="0070C0"/>
                </a:solidFill>
              </a:rPr>
              <a:t>CRUD_Board</a:t>
            </a:r>
            <a:r>
              <a:rPr lang="en-US" altLang="ko-KR" sz="1400" spc="-150" dirty="0">
                <a:solidFill>
                  <a:srgbClr val="0070C0"/>
                </a:solidFill>
              </a:rPr>
              <a:t> </a:t>
            </a:r>
            <a:r>
              <a:rPr lang="ko-KR" altLang="en-US" sz="1400" spc="-150" dirty="0">
                <a:solidFill>
                  <a:srgbClr val="0070C0"/>
                </a:solidFill>
              </a:rPr>
              <a:t>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F9EE5E-9A1B-434D-A622-873BAAC9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58" y="1163780"/>
            <a:ext cx="2579762" cy="5694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16CF33-43D8-427A-B243-25B10DA3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670" y="1871145"/>
            <a:ext cx="2433950" cy="3981450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BB350982-3A4A-4EB5-BFD0-6D630BCCBC64}"/>
              </a:ext>
            </a:extLst>
          </p:cNvPr>
          <p:cNvSpPr/>
          <p:nvPr/>
        </p:nvSpPr>
        <p:spPr>
          <a:xfrm rot="10800000">
            <a:off x="2092885" y="1386639"/>
            <a:ext cx="392733" cy="2787897"/>
          </a:xfrm>
          <a:prstGeom prst="leftBrace">
            <a:avLst>
              <a:gd name="adj1" fmla="val 8333"/>
              <a:gd name="adj2" fmla="val 49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B009C-05C7-4996-80B9-85089BD79BF1}"/>
              </a:ext>
            </a:extLst>
          </p:cNvPr>
          <p:cNvSpPr txBox="1"/>
          <p:nvPr/>
        </p:nvSpPr>
        <p:spPr>
          <a:xfrm>
            <a:off x="2600767" y="2300044"/>
            <a:ext cx="1112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Controller DTO / VO  Mapper  Service</a:t>
            </a:r>
            <a:endParaRPr lang="ko-KR" altLang="en-US" sz="1400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D37B17C5-6E53-4FF2-802C-C0708C97C09A}"/>
              </a:ext>
            </a:extLst>
          </p:cNvPr>
          <p:cNvSpPr/>
          <p:nvPr/>
        </p:nvSpPr>
        <p:spPr>
          <a:xfrm rot="10800000">
            <a:off x="2101998" y="4804225"/>
            <a:ext cx="161854" cy="418815"/>
          </a:xfrm>
          <a:prstGeom prst="leftBrace">
            <a:avLst>
              <a:gd name="adj1" fmla="val 8333"/>
              <a:gd name="adj2" fmla="val 49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EEC18-39BA-4F11-92BA-0C7D0B3326C1}"/>
              </a:ext>
            </a:extLst>
          </p:cNvPr>
          <p:cNvSpPr txBox="1"/>
          <p:nvPr/>
        </p:nvSpPr>
        <p:spPr>
          <a:xfrm>
            <a:off x="2393069" y="4864565"/>
            <a:ext cx="8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SQL</a:t>
            </a:r>
            <a:r>
              <a:rPr lang="ko-KR" altLang="en-US" sz="1400" dirty="0"/>
              <a:t>문</a:t>
            </a: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42D8ABC-A638-4247-A30A-D572D0E6F8F9}"/>
              </a:ext>
            </a:extLst>
          </p:cNvPr>
          <p:cNvSpPr/>
          <p:nvPr/>
        </p:nvSpPr>
        <p:spPr>
          <a:xfrm rot="10800000">
            <a:off x="6630879" y="1871145"/>
            <a:ext cx="392733" cy="4778199"/>
          </a:xfrm>
          <a:prstGeom prst="leftBrace">
            <a:avLst>
              <a:gd name="adj1" fmla="val 8333"/>
              <a:gd name="adj2" fmla="val 49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7D9F4-C169-45EF-A659-351CEC7F4A0E}"/>
              </a:ext>
            </a:extLst>
          </p:cNvPr>
          <p:cNvSpPr txBox="1"/>
          <p:nvPr/>
        </p:nvSpPr>
        <p:spPr>
          <a:xfrm>
            <a:off x="7008292" y="4150522"/>
            <a:ext cx="1400447" cy="52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부트 </a:t>
            </a:r>
            <a:r>
              <a:rPr lang="ko-KR" altLang="en-US" sz="1400" dirty="0" err="1"/>
              <a:t>스트랩</a:t>
            </a:r>
            <a:r>
              <a:rPr lang="ko-KR" altLang="en-US" sz="1400" dirty="0"/>
              <a:t> 및 자바 스크립트</a:t>
            </a: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D9826D43-C5DE-471F-BEB5-34CADDE767B5}"/>
              </a:ext>
            </a:extLst>
          </p:cNvPr>
          <p:cNvSpPr/>
          <p:nvPr/>
        </p:nvSpPr>
        <p:spPr>
          <a:xfrm rot="10800000">
            <a:off x="1783644" y="5630235"/>
            <a:ext cx="172832" cy="578633"/>
          </a:xfrm>
          <a:prstGeom prst="leftBrace">
            <a:avLst>
              <a:gd name="adj1" fmla="val 8333"/>
              <a:gd name="adj2" fmla="val 49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120D9-C831-4981-8BEC-C51F13EE9E7F}"/>
              </a:ext>
            </a:extLst>
          </p:cNvPr>
          <p:cNvSpPr txBox="1"/>
          <p:nvPr/>
        </p:nvSpPr>
        <p:spPr>
          <a:xfrm>
            <a:off x="2065471" y="5765069"/>
            <a:ext cx="251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r>
              <a:rPr lang="ko-KR" altLang="en-US" sz="1400" dirty="0"/>
              <a:t>연결 및 댓글관련 테스트</a:t>
            </a: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08C34B86-767A-4CF0-B07E-E5BC477D89DB}"/>
              </a:ext>
            </a:extLst>
          </p:cNvPr>
          <p:cNvSpPr/>
          <p:nvPr/>
        </p:nvSpPr>
        <p:spPr>
          <a:xfrm rot="10800000">
            <a:off x="10751126" y="3629890"/>
            <a:ext cx="51770" cy="1349043"/>
          </a:xfrm>
          <a:prstGeom prst="leftBrace">
            <a:avLst>
              <a:gd name="adj1" fmla="val 8333"/>
              <a:gd name="adj2" fmla="val 49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7713B-571D-4F91-A92B-F4D7DBDF8833}"/>
              </a:ext>
            </a:extLst>
          </p:cNvPr>
          <p:cNvSpPr txBox="1"/>
          <p:nvPr/>
        </p:nvSpPr>
        <p:spPr>
          <a:xfrm>
            <a:off x="10974935" y="4150523"/>
            <a:ext cx="8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VIew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65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70C0"/>
                </a:solidFill>
              </a:rPr>
              <a:t>Pom.xml  </a:t>
            </a:r>
            <a:r>
              <a:rPr lang="ko-KR" altLang="en-US" sz="1400" spc="-150" dirty="0">
                <a:solidFill>
                  <a:srgbClr val="0070C0"/>
                </a:solidFill>
              </a:rPr>
              <a:t>환경설정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45157D-4024-4AFB-85B7-B98CAEED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" y="1175180"/>
            <a:ext cx="6048043" cy="11049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8BFFFF-1C74-4FFC-822F-B59B843F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3" y="2381639"/>
            <a:ext cx="3251791" cy="4438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3013970" y="1254700"/>
            <a:ext cx="17316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Java</a:t>
            </a:r>
            <a:r>
              <a:rPr lang="ko-KR" altLang="en-US" sz="1200" dirty="0"/>
              <a:t> </a:t>
            </a:r>
            <a:r>
              <a:rPr lang="en-US" altLang="ko-KR" sz="1200" dirty="0"/>
              <a:t>1.8</a:t>
            </a:r>
            <a:r>
              <a:rPr lang="ko-KR" altLang="en-US" sz="1200" dirty="0"/>
              <a:t>버전으로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1579701" y="2311304"/>
            <a:ext cx="28685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Lombok</a:t>
            </a:r>
            <a:r>
              <a:rPr lang="ko-KR" altLang="en-US" sz="1200" dirty="0"/>
              <a:t>라이브러리 사용하기 위해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468A0-8A58-41DB-992F-68BA55131D38}"/>
              </a:ext>
            </a:extLst>
          </p:cNvPr>
          <p:cNvSpPr txBox="1"/>
          <p:nvPr/>
        </p:nvSpPr>
        <p:spPr>
          <a:xfrm>
            <a:off x="1487433" y="3560331"/>
            <a:ext cx="19669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HikariCp</a:t>
            </a:r>
            <a:r>
              <a:rPr lang="en-US" altLang="ko-KR" sz="1200" dirty="0"/>
              <a:t> </a:t>
            </a:r>
            <a:r>
              <a:rPr lang="ko-KR" altLang="en-US" sz="1200" dirty="0"/>
              <a:t>라이브러리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847AB-B078-418D-B94C-B380EC1D8ED8}"/>
              </a:ext>
            </a:extLst>
          </p:cNvPr>
          <p:cNvSpPr txBox="1"/>
          <p:nvPr/>
        </p:nvSpPr>
        <p:spPr>
          <a:xfrm>
            <a:off x="1947553" y="5477555"/>
            <a:ext cx="22488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MyBatis</a:t>
            </a:r>
            <a:r>
              <a:rPr lang="en-US" altLang="ko-KR" sz="1200" dirty="0"/>
              <a:t> </a:t>
            </a:r>
            <a:r>
              <a:rPr lang="ko-KR" altLang="en-US" sz="1200" dirty="0"/>
              <a:t> 라이브러리 추가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5982575-B472-4F7D-AA3B-166F03792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853" y="1722904"/>
            <a:ext cx="3478839" cy="51350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BD3E32-4D49-4607-B377-365F10DB1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306" y="1650916"/>
            <a:ext cx="3675694" cy="263953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037E52C-3B07-471B-9A9A-E27E124F7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434" y="4335329"/>
            <a:ext cx="3248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1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208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rgbClr val="0070C0"/>
                </a:solidFill>
              </a:rPr>
              <a:t>Servlet-context  </a:t>
            </a:r>
            <a:r>
              <a:rPr lang="ko-KR" altLang="en-US" sz="1400" spc="-150" dirty="0">
                <a:solidFill>
                  <a:srgbClr val="0070C0"/>
                </a:solidFill>
              </a:rPr>
              <a:t>및 </a:t>
            </a:r>
            <a:r>
              <a:rPr lang="en-US" altLang="ko-KR" sz="1400" spc="-150" dirty="0">
                <a:solidFill>
                  <a:srgbClr val="0070C0"/>
                </a:solidFill>
              </a:rPr>
              <a:t>root-context</a:t>
            </a:r>
            <a:endParaRPr lang="ko-KR" altLang="en-US" sz="1400" spc="-15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E80B4-57B9-4BF6-A531-05965EF7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" y="1153140"/>
            <a:ext cx="7258639" cy="1239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1723341" y="2481149"/>
            <a:ext cx="18560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servlet - context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03868A-1C08-46A0-9220-67F5172B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77" y="2475171"/>
            <a:ext cx="6533709" cy="3342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958CD-C323-41F0-9874-02991E969DC7}"/>
              </a:ext>
            </a:extLst>
          </p:cNvPr>
          <p:cNvSpPr txBox="1"/>
          <p:nvPr/>
        </p:nvSpPr>
        <p:spPr>
          <a:xfrm>
            <a:off x="6739972" y="5817813"/>
            <a:ext cx="18560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root - context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15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1066078" y="4422772"/>
            <a:ext cx="831615" cy="28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BoardVO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275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- </a:t>
            </a:r>
            <a:r>
              <a:rPr lang="en-US" altLang="ko-KR" sz="1400" spc="-150" dirty="0" err="1">
                <a:solidFill>
                  <a:srgbClr val="0070C0"/>
                </a:solidFill>
              </a:rPr>
              <a:t>BoardVO</a:t>
            </a:r>
            <a:r>
              <a:rPr lang="en-US" altLang="ko-KR" sz="1400" spc="-150" dirty="0">
                <a:solidFill>
                  <a:srgbClr val="0070C0"/>
                </a:solidFill>
              </a:rPr>
              <a:t> / Paging / </a:t>
            </a:r>
            <a:r>
              <a:rPr lang="en-US" altLang="ko-KR" sz="1400" spc="-150" dirty="0" err="1">
                <a:solidFill>
                  <a:srgbClr val="0070C0"/>
                </a:solidFill>
              </a:rPr>
              <a:t>PagingDTO</a:t>
            </a:r>
            <a:endParaRPr lang="en-US" altLang="ko-KR" sz="1400" spc="-15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D27A1C-2DF8-4943-9207-F57EE154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" y="1218496"/>
            <a:ext cx="2828889" cy="28908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976C7C-2B99-432A-B3DA-11CE2379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91" y="1162318"/>
            <a:ext cx="3711893" cy="3168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3E8DC-55A5-4476-8430-B2F56768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21" y="1136918"/>
            <a:ext cx="5149979" cy="3642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4D00F9-AE09-42AE-A797-86D3C0FAAE15}"/>
              </a:ext>
            </a:extLst>
          </p:cNvPr>
          <p:cNvSpPr txBox="1"/>
          <p:nvPr/>
        </p:nvSpPr>
        <p:spPr>
          <a:xfrm>
            <a:off x="4600329" y="4404278"/>
            <a:ext cx="723665" cy="28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Paging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A96E7-688D-41CA-BCA6-793E5FE08530}"/>
              </a:ext>
            </a:extLst>
          </p:cNvPr>
          <p:cNvSpPr txBox="1"/>
          <p:nvPr/>
        </p:nvSpPr>
        <p:spPr>
          <a:xfrm>
            <a:off x="8924903" y="4779586"/>
            <a:ext cx="10688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PagingDTO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B3F78-772E-4745-A6B5-2B972A27AEA6}"/>
              </a:ext>
            </a:extLst>
          </p:cNvPr>
          <p:cNvSpPr txBox="1"/>
          <p:nvPr/>
        </p:nvSpPr>
        <p:spPr>
          <a:xfrm>
            <a:off x="572591" y="5318576"/>
            <a:ext cx="9199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    Lombok</a:t>
            </a:r>
            <a:r>
              <a:rPr lang="ko-KR" altLang="en-US" sz="1400" dirty="0"/>
              <a:t>라이브러리를 이용해 </a:t>
            </a:r>
            <a:r>
              <a:rPr lang="en-US" altLang="ko-KR" sz="1400" dirty="0"/>
              <a:t>getter / setter</a:t>
            </a:r>
            <a:r>
              <a:rPr lang="ko-KR" altLang="en-US" sz="1400" dirty="0"/>
              <a:t>를 별도로 설정 안 했으며 자동으로 생성했습니다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Paging</a:t>
            </a:r>
            <a:r>
              <a:rPr lang="ko-KR" altLang="en-US" sz="1400" dirty="0"/>
              <a:t>클래스는 </a:t>
            </a:r>
            <a:r>
              <a:rPr lang="en-US" altLang="ko-KR" sz="1400" dirty="0" err="1"/>
              <a:t>pageNum</a:t>
            </a:r>
            <a:r>
              <a:rPr lang="ko-KR" altLang="en-US" sz="1400" dirty="0"/>
              <a:t>과</a:t>
            </a:r>
            <a:r>
              <a:rPr lang="en-US" altLang="ko-KR" sz="1400" dirty="0"/>
              <a:t> amount</a:t>
            </a:r>
            <a:r>
              <a:rPr lang="ko-KR" altLang="en-US" sz="1400" dirty="0"/>
              <a:t>의 값을 보내는 용도이며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게시글만 나타나게 합니다</a:t>
            </a:r>
            <a:r>
              <a:rPr lang="en-US" altLang="ko-KR" sz="1400"/>
              <a:t>.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PagingDTO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시작과 끝번호를 계산합니다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0599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6076665" y="3452093"/>
            <a:ext cx="7802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상속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3230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BoardMapper.java</a:t>
            </a:r>
            <a:r>
              <a:rPr lang="ko-KR" altLang="en-US" sz="1400" spc="-150" dirty="0">
                <a:solidFill>
                  <a:srgbClr val="0070C0"/>
                </a:solidFill>
              </a:rPr>
              <a:t> </a:t>
            </a:r>
            <a:r>
              <a:rPr lang="en-US" altLang="ko-KR" sz="1400" spc="-150" dirty="0">
                <a:solidFill>
                  <a:srgbClr val="0070C0"/>
                </a:solidFill>
              </a:rPr>
              <a:t>/</a:t>
            </a:r>
            <a:r>
              <a:rPr lang="ko-KR" altLang="en-US" sz="1400" spc="-150" dirty="0">
                <a:solidFill>
                  <a:srgbClr val="0070C0"/>
                </a:solidFill>
              </a:rPr>
              <a:t> </a:t>
            </a:r>
            <a:r>
              <a:rPr lang="en-US" altLang="ko-KR" sz="1400" spc="-150" dirty="0">
                <a:solidFill>
                  <a:srgbClr val="0070C0"/>
                </a:solidFill>
              </a:rPr>
              <a:t>BoardService.java</a:t>
            </a:r>
            <a:r>
              <a:rPr lang="ko-KR" altLang="en-US" sz="1400" spc="-150" dirty="0">
                <a:solidFill>
                  <a:srgbClr val="0070C0"/>
                </a:solidFill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23174-8044-454A-821C-79797613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7" y="1091711"/>
            <a:ext cx="4277677" cy="27607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4CE2F1-1E1E-41EA-8A84-AB7FDC71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7" y="3782479"/>
            <a:ext cx="4277677" cy="30697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CB0950-E6CD-426A-9EC5-6272D659A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57" y="1212730"/>
            <a:ext cx="4358393" cy="3508994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6E902E4-6D47-4330-A492-9EA4A0AC07CE}"/>
              </a:ext>
            </a:extLst>
          </p:cNvPr>
          <p:cNvCxnSpPr>
            <a:cxnSpLocks/>
          </p:cNvCxnSpPr>
          <p:nvPr/>
        </p:nvCxnSpPr>
        <p:spPr>
          <a:xfrm flipV="1">
            <a:off x="4818351" y="2576945"/>
            <a:ext cx="2343614" cy="20272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2766975" y="2005569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Boardmapper.java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EA306-BA38-4F6C-83B7-69BC25F9D951}"/>
              </a:ext>
            </a:extLst>
          </p:cNvPr>
          <p:cNvSpPr txBox="1"/>
          <p:nvPr/>
        </p:nvSpPr>
        <p:spPr>
          <a:xfrm>
            <a:off x="2570021" y="6554718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BoardService.java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410EF-0520-4B7C-88D0-C3A61079AA50}"/>
              </a:ext>
            </a:extLst>
          </p:cNvPr>
          <p:cNvSpPr txBox="1"/>
          <p:nvPr/>
        </p:nvSpPr>
        <p:spPr>
          <a:xfrm>
            <a:off x="8485912" y="4859889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BoardServiceImpl.java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760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8653796" y="5996989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BoardMapper.xml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8480321" y="4231893"/>
            <a:ext cx="1856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BoardController.java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0648-F86E-4DF0-AB6C-D8C83B4A80FF}"/>
              </a:ext>
            </a:extLst>
          </p:cNvPr>
          <p:cNvSpPr txBox="1"/>
          <p:nvPr/>
        </p:nvSpPr>
        <p:spPr>
          <a:xfrm>
            <a:off x="2289252" y="700702"/>
            <a:ext cx="203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 err="1">
                <a:solidFill>
                  <a:srgbClr val="0070C0"/>
                </a:solidFill>
              </a:rPr>
              <a:t>메인화면</a:t>
            </a:r>
            <a:r>
              <a:rPr lang="ko-KR" altLang="en-US" sz="1400" spc="-15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9C2343-ED3B-4021-A5D5-E1C4E28E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836"/>
            <a:ext cx="7193354" cy="42071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FA89A9-51CD-43C7-A599-0D1FDFA3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05" y="1171554"/>
            <a:ext cx="5123924" cy="3031054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F13A31B-B990-4FDF-8C10-CEF4476AE8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5345" y="3731490"/>
            <a:ext cx="4812148" cy="102292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21588F5-C016-483D-BA5A-FC3A55395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929" y="4739689"/>
            <a:ext cx="489153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71519-10CA-4BBE-A9BD-1264F2F3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" y="1386939"/>
            <a:ext cx="16109261" cy="4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DCF55-FF12-4E26-B6B7-D62B175F4E57}"/>
              </a:ext>
            </a:extLst>
          </p:cNvPr>
          <p:cNvSpPr txBox="1"/>
          <p:nvPr/>
        </p:nvSpPr>
        <p:spPr>
          <a:xfrm>
            <a:off x="7884855" y="3256257"/>
            <a:ext cx="381761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게시글의 제목을 누르면 해당 게시글을 조회합니다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08CE-490B-4499-9261-F53A50A13CF2}"/>
              </a:ext>
            </a:extLst>
          </p:cNvPr>
          <p:cNvSpPr txBox="1"/>
          <p:nvPr/>
        </p:nvSpPr>
        <p:spPr>
          <a:xfrm>
            <a:off x="8647067" y="2442675"/>
            <a:ext cx="15775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게시글 </a:t>
            </a:r>
            <a:r>
              <a:rPr lang="ko-KR" altLang="en-US" sz="1200"/>
              <a:t>댓글 수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2E5D0-1D29-45F1-8B01-29629306B08B}"/>
              </a:ext>
            </a:extLst>
          </p:cNvPr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650-C353-49D3-A33C-2B8B5B16C3D3}"/>
              </a:ext>
            </a:extLst>
          </p:cNvPr>
          <p:cNvSpPr txBox="1"/>
          <p:nvPr/>
        </p:nvSpPr>
        <p:spPr>
          <a:xfrm>
            <a:off x="2263852" y="16478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049A5-5751-4295-B7A9-4A24FDFE7934}"/>
              </a:ext>
            </a:extLst>
          </p:cNvPr>
          <p:cNvSpPr txBox="1"/>
          <p:nvPr/>
        </p:nvSpPr>
        <p:spPr>
          <a:xfrm>
            <a:off x="2289252" y="700702"/>
            <a:ext cx="203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rgbClr val="0070C0"/>
                </a:solidFill>
              </a:rPr>
              <a:t>자유게시판 </a:t>
            </a:r>
            <a:r>
              <a:rPr lang="en-US" altLang="ko-KR" sz="1400" spc="-150" dirty="0">
                <a:solidFill>
                  <a:srgbClr val="0070C0"/>
                </a:solidFill>
              </a:rPr>
              <a:t>– </a:t>
            </a:r>
            <a:r>
              <a:rPr lang="ko-KR" altLang="en-US" sz="1400" spc="-150" dirty="0" err="1">
                <a:solidFill>
                  <a:srgbClr val="0070C0"/>
                </a:solidFill>
              </a:rPr>
              <a:t>메인화면</a:t>
            </a:r>
            <a:r>
              <a:rPr lang="ko-KR" altLang="en-US" sz="1400" spc="-15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B58931-4A85-4894-9EFD-676D29DF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" y="1080655"/>
            <a:ext cx="6555918" cy="373149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36347E-16BA-4581-B876-E2A1109BBC18}"/>
              </a:ext>
            </a:extLst>
          </p:cNvPr>
          <p:cNvCxnSpPr>
            <a:cxnSpLocks/>
          </p:cNvCxnSpPr>
          <p:nvPr/>
        </p:nvCxnSpPr>
        <p:spPr>
          <a:xfrm flipV="1">
            <a:off x="4461163" y="2581172"/>
            <a:ext cx="4045528" cy="109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67D5759-FFA2-4500-9185-0022B42E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40" y="1883500"/>
            <a:ext cx="1847850" cy="45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1D1806-2B4D-4A41-992D-77DFA848A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4" y="5201729"/>
            <a:ext cx="5821116" cy="12531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9A5216-18BD-494D-92D8-A92CAE754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240" y="4958064"/>
            <a:ext cx="4972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673</Words>
  <Application>Microsoft Office PowerPoint</Application>
  <PresentationFormat>와이드스크린</PresentationFormat>
  <Paragraphs>136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 재원</cp:lastModifiedBy>
  <cp:revision>509</cp:revision>
  <dcterms:created xsi:type="dcterms:W3CDTF">2015-07-07T04:48:58Z</dcterms:created>
  <dcterms:modified xsi:type="dcterms:W3CDTF">2020-05-11T12:34:30Z</dcterms:modified>
</cp:coreProperties>
</file>