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310" r:id="rId4"/>
    <p:sldId id="302" r:id="rId5"/>
    <p:sldId id="304" r:id="rId6"/>
    <p:sldId id="303" r:id="rId7"/>
    <p:sldId id="332" r:id="rId8"/>
    <p:sldId id="306" r:id="rId9"/>
    <p:sldId id="301" r:id="rId10"/>
    <p:sldId id="333" r:id="rId11"/>
    <p:sldId id="324" r:id="rId12"/>
    <p:sldId id="280" r:id="rId13"/>
    <p:sldId id="281" r:id="rId14"/>
    <p:sldId id="315" r:id="rId15"/>
    <p:sldId id="325" r:id="rId16"/>
    <p:sldId id="326" r:id="rId17"/>
    <p:sldId id="331" r:id="rId18"/>
    <p:sldId id="321" r:id="rId19"/>
    <p:sldId id="309" r:id="rId20"/>
    <p:sldId id="327" r:id="rId21"/>
    <p:sldId id="283" r:id="rId22"/>
    <p:sldId id="317" r:id="rId23"/>
    <p:sldId id="316" r:id="rId24"/>
    <p:sldId id="282" r:id="rId25"/>
    <p:sldId id="284" r:id="rId26"/>
    <p:sldId id="323" r:id="rId27"/>
    <p:sldId id="285" r:id="rId28"/>
    <p:sldId id="328" r:id="rId29"/>
    <p:sldId id="334" r:id="rId30"/>
    <p:sldId id="295" r:id="rId31"/>
    <p:sldId id="297" r:id="rId32"/>
    <p:sldId id="33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2FF"/>
    <a:srgbClr val="F2F4FF"/>
    <a:srgbClr val="849FFB"/>
    <a:srgbClr val="0F1D4A"/>
    <a:srgbClr val="557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3" autoAdjust="0"/>
    <p:restoredTop sz="80969" autoAdjust="0"/>
  </p:normalViewPr>
  <p:slideViewPr>
    <p:cSldViewPr snapToGrid="0">
      <p:cViewPr varScale="1">
        <p:scale>
          <a:sx n="73" d="100"/>
          <a:sy n="73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454A-7668-44CC-A5D1-8B2597B11E7F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7F3B-43B6-4D2B-A3D5-B5C71BC34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3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Position :</a:t>
            </a:r>
            <a:r>
              <a:rPr lang="en-US" altLang="ko-KR" baseline="0" dirty="0"/>
              <a:t> fixed =&gt; </a:t>
            </a:r>
            <a:r>
              <a:rPr lang="ko-KR" altLang="en-US" baseline="0" dirty="0"/>
              <a:t>원래 위치와 상관없이 위치를 지정할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상위 요소의 영향을 받지 않는다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r>
              <a:rPr lang="en-US" altLang="ko-KR" dirty="0"/>
              <a:t>Position : absolute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원래 위치와 상관없이 위치를 지정할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상위 요소를 기준으로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3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Position :</a:t>
            </a:r>
            <a:r>
              <a:rPr lang="en-US" altLang="ko-KR" baseline="0" dirty="0"/>
              <a:t> fixed =&gt; </a:t>
            </a:r>
            <a:r>
              <a:rPr lang="ko-KR" altLang="en-US" baseline="0" dirty="0"/>
              <a:t>원래 위치와 상관없이 위치를 지정할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상위 요소의 영향을 받지 않는다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r>
              <a:rPr lang="en-US" altLang="ko-KR" dirty="0"/>
              <a:t>Position : absolute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원래 위치와 상관없이 위치를 지정할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상위 요소를 기준으로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5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Position : absolute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원래 위치와 상관없이 위치를 지정할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상위 요소를 기준으로 한다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5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documentElement</a:t>
            </a:r>
            <a:r>
              <a:rPr lang="ko-KR" altLang="en-US" dirty="0"/>
              <a:t> 는 </a:t>
            </a:r>
            <a:r>
              <a:rPr lang="en-US" altLang="ko-KR" dirty="0"/>
              <a:t>body</a:t>
            </a:r>
            <a:r>
              <a:rPr lang="ko-KR" altLang="en-US" dirty="0"/>
              <a:t>나 </a:t>
            </a:r>
            <a:r>
              <a:rPr lang="en-US" altLang="ko-KR" dirty="0"/>
              <a:t>head</a:t>
            </a:r>
            <a:r>
              <a:rPr lang="ko-KR" altLang="en-US" dirty="0"/>
              <a:t>를 포함하는 </a:t>
            </a:r>
            <a:r>
              <a:rPr lang="en-US" altLang="ko-KR" dirty="0"/>
              <a:t>html</a:t>
            </a:r>
            <a:r>
              <a:rPr lang="ko-KR" altLang="en-US" dirty="0"/>
              <a:t> 전체를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Window.onclick</a:t>
            </a:r>
            <a:r>
              <a:rPr lang="en-US" altLang="ko-KR" dirty="0"/>
              <a:t> </a:t>
            </a:r>
            <a:r>
              <a:rPr lang="ko-KR" altLang="en-US" dirty="0"/>
              <a:t>말고 </a:t>
            </a:r>
            <a:r>
              <a:rPr lang="en-US" altLang="ko-KR" dirty="0"/>
              <a:t>for( </a:t>
            </a:r>
            <a:r>
              <a:rPr lang="en-US" altLang="ko-KR" dirty="0" err="1"/>
              <a:t>ckeckbox</a:t>
            </a:r>
            <a:r>
              <a:rPr lang="en-US" altLang="ko-KR" dirty="0"/>
              <a:t> of checkboxes ){ </a:t>
            </a:r>
            <a:r>
              <a:rPr lang="en-US" altLang="ko-KR" dirty="0" err="1"/>
              <a:t>checkbox.onclick</a:t>
            </a:r>
            <a:r>
              <a:rPr lang="en-US" altLang="ko-KR" dirty="0"/>
              <a:t>{} } </a:t>
            </a:r>
            <a:r>
              <a:rPr lang="ko-KR" altLang="en-US" dirty="0"/>
              <a:t>으로 하면 위의 </a:t>
            </a:r>
            <a:r>
              <a:rPr lang="en-US" altLang="ko-KR" dirty="0"/>
              <a:t>checkbox[3] </a:t>
            </a:r>
            <a:r>
              <a:rPr lang="ko-KR" altLang="en-US" dirty="0"/>
              <a:t>구문과 엉켜서 작동이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0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7F3B-43B6-4D2B-A3D5-B5C71BC3481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6D0-C963-421C-9176-2B6FBF65FC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BC2F-76B3-4250-8F76-BD6B096D4A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54B8-762D-40B7-B20F-4AD9FD023B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4DAD-C31A-4A8B-848B-8A123141609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3BD-2574-44AB-8284-B72F81637D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ED90-BAC4-4A97-B3B5-7925CA04608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FE1-4011-4E89-B8AC-235BF1D6A40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1E91-628B-4AF5-884B-83B66F0981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9765-C2C9-48CF-87AB-5664045FBA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C5F-C886-4938-A116-91CC37E17E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16E-B9E3-43D8-9198-A096FD6753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06B3-4494-49C8-9B63-B7C56B8879A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3642633" y="3190494"/>
            <a:ext cx="4956284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웹사이트 만들기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769124" y="330022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7360458" y="3190494"/>
            <a:ext cx="1238457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박재원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 err="1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모달창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10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1622978"/>
            <a:ext cx="5857876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modal_logInButton.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user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ID.value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PW.value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RegExp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"^[a-zA-Z0-9]{4,10}$"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matchPW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RegExp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"^(?=.*[0-9])(?=.*[a-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zA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-Z])(?=.*[!@#$%^&amp;*])</a:t>
            </a:r>
          </a:p>
          <a:p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                                [a-zA-Z0-9!@#$%^&amp;*]{8,15}$"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matchIDPW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matchPW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matchIDPW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(user[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matchIDPW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(user[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]))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logInToken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logInToken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welcome.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반갑습니다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]}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님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logOut_button.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confirm_window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로그아웃 하시겠습니까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confirm_window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로그아웃 되셨습니다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logInToken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welcome.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``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loginFailText.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아이디 또는 비밀번호를 잘못 입력하셨습니다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."</a:t>
            </a:r>
            <a:endParaRPr lang="ko-KR" altLang="en-US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9" y="4239491"/>
            <a:ext cx="2272356" cy="1869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73" y="1510100"/>
            <a:ext cx="2326264" cy="1820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3" name="직선 화살표 연결선 22"/>
          <p:cNvCxnSpPr/>
          <p:nvPr/>
        </p:nvCxnSpPr>
        <p:spPr>
          <a:xfrm>
            <a:off x="1683327" y="3504306"/>
            <a:ext cx="0" cy="627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516611" y="3504304"/>
            <a:ext cx="0" cy="627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8454" y="3679331"/>
            <a:ext cx="86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실패시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6200" y="3683671"/>
            <a:ext cx="86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성공시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00" y="4591579"/>
            <a:ext cx="1559621" cy="314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9097" y="5365943"/>
            <a:ext cx="2810526" cy="352196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1254" y="4952026"/>
            <a:ext cx="1281" cy="368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790765" y="3186953"/>
            <a:ext cx="4572000" cy="2770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9891" y="5951444"/>
            <a:ext cx="5235261" cy="54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179424" y="3956330"/>
            <a:ext cx="80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성공시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79424" y="6224547"/>
            <a:ext cx="80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36788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11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79158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5BA63E-4581-68F0-05F3-342AB52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82" y="2115015"/>
            <a:ext cx="3038121" cy="3265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352F3-0BF0-2636-98C7-A59CD550F9A1}"/>
              </a:ext>
            </a:extLst>
          </p:cNvPr>
          <p:cNvSpPr txBox="1"/>
          <p:nvPr/>
        </p:nvSpPr>
        <p:spPr>
          <a:xfrm>
            <a:off x="6096000" y="1622978"/>
            <a:ext cx="598763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font-size:calc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(4vw);font-weight: bold;"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컴패니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font-size:calc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(3vw); font-weight: bold;"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커뮤니티에서 시작하는 새로운 관계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새로운 시작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"container1"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"notice_board.html"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display:none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"board1"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"notice_board2.html"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display:none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"board2"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채팅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AE233-03CC-E593-1D45-A63C8D53262A}"/>
              </a:ext>
            </a:extLst>
          </p:cNvPr>
          <p:cNvSpPr/>
          <p:nvPr/>
        </p:nvSpPr>
        <p:spPr>
          <a:xfrm>
            <a:off x="1841500" y="2565400"/>
            <a:ext cx="2692400" cy="245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D8C803-3C11-DAE9-BEB4-20B7D4F10CFB}"/>
              </a:ext>
            </a:extLst>
          </p:cNvPr>
          <p:cNvCxnSpPr/>
          <p:nvPr/>
        </p:nvCxnSpPr>
        <p:spPr>
          <a:xfrm flipV="1">
            <a:off x="4533900" y="2667000"/>
            <a:ext cx="1562096" cy="120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6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12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79158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A4B6-58D8-DEAF-8F04-12CBD49A489F}"/>
              </a:ext>
            </a:extLst>
          </p:cNvPr>
          <p:cNvSpPr txBox="1"/>
          <p:nvPr/>
        </p:nvSpPr>
        <p:spPr>
          <a:xfrm>
            <a:off x="6096000" y="1628346"/>
            <a:ext cx="5857847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"container2"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"width:100%; height:13%; 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position:sticky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top:calc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(50vh - 400px); z-index: 1;"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"main_content1"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"text_main_content1"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안녕하세요 </a:t>
            </a:r>
            <a:r>
              <a:rPr lang="ko-KR" altLang="en-US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컴패니입니다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"img_main_content1"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   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/mainpageImg4.jpg"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"main_content2"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"opacity:0;"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"text_main_content2"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저희의 기업명은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로 회사라는 의미와 친구라는 의미가 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 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담겨 있습니다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사람과 사람을 잇다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라는 저희의 비전처럼 성장하기 위해 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  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최선을 다하겠습니다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"img_main_content2"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businessImg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/businessImg2.jpg"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 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"main_content3"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"opacity:0;"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"text_main_content3"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다양한 국가와 연령의 사용자들과 지금 만나보세요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!&lt;/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"img_main_content3"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  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/mainpageImg2.jpg"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A60061-76C6-86CC-2859-F88BA516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48" y="1710420"/>
            <a:ext cx="3358661" cy="4243578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35A8A-6E95-65B3-42BF-9AF07D68166A}"/>
              </a:ext>
            </a:extLst>
          </p:cNvPr>
          <p:cNvSpPr/>
          <p:nvPr/>
        </p:nvSpPr>
        <p:spPr>
          <a:xfrm>
            <a:off x="1930400" y="3581400"/>
            <a:ext cx="2705100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FDAD349-7AE3-0CBB-78AC-C004E1086DCA}"/>
              </a:ext>
            </a:extLst>
          </p:cNvPr>
          <p:cNvCxnSpPr>
            <a:cxnSpLocks/>
          </p:cNvCxnSpPr>
          <p:nvPr/>
        </p:nvCxnSpPr>
        <p:spPr>
          <a:xfrm flipH="1">
            <a:off x="4635500" y="2224016"/>
            <a:ext cx="1778000" cy="1401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5F1933-E02A-6447-8375-CD70C60C7833}"/>
              </a:ext>
            </a:extLst>
          </p:cNvPr>
          <p:cNvCxnSpPr>
            <a:cxnSpLocks/>
          </p:cNvCxnSpPr>
          <p:nvPr/>
        </p:nvCxnSpPr>
        <p:spPr>
          <a:xfrm flipH="1" flipV="1">
            <a:off x="4635500" y="4533900"/>
            <a:ext cx="1778000" cy="17787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1544E9-FA4F-FF97-6C8A-056E28C5EE8C}"/>
              </a:ext>
            </a:extLst>
          </p:cNvPr>
          <p:cNvSpPr/>
          <p:nvPr/>
        </p:nvSpPr>
        <p:spPr>
          <a:xfrm>
            <a:off x="6413500" y="2133600"/>
            <a:ext cx="5540361" cy="1208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9F9782-03BB-A329-DF76-2F639584C460}"/>
              </a:ext>
            </a:extLst>
          </p:cNvPr>
          <p:cNvSpPr/>
          <p:nvPr/>
        </p:nvSpPr>
        <p:spPr>
          <a:xfrm>
            <a:off x="6413500" y="3356423"/>
            <a:ext cx="5540361" cy="177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A3EB98-FF9A-F712-6045-1F0058D845D1}"/>
              </a:ext>
            </a:extLst>
          </p:cNvPr>
          <p:cNvSpPr/>
          <p:nvPr/>
        </p:nvSpPr>
        <p:spPr>
          <a:xfrm>
            <a:off x="6413486" y="5138547"/>
            <a:ext cx="5540361" cy="1294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2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endParaRPr lang="ko-KR" altLang="en-US" sz="20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13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설명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82" y="2115015"/>
            <a:ext cx="3038121" cy="3265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8893479" y="1490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53941" y="2129193"/>
            <a:ext cx="23980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화면 전환 원리는 </a:t>
            </a:r>
            <a:r>
              <a:rPr lang="en-US" altLang="ko-KR" sz="1000" dirty="0"/>
              <a:t>div2</a:t>
            </a:r>
            <a:r>
              <a:rPr lang="ko-KR" altLang="en-US" sz="1000" dirty="0"/>
              <a:t>요소에 </a:t>
            </a:r>
            <a:r>
              <a:rPr lang="en-US" altLang="ko-KR" sz="1000" dirty="0" err="1"/>
              <a:t>position:sticky</a:t>
            </a:r>
            <a:r>
              <a:rPr lang="ko-KR" altLang="en-US" sz="1000" dirty="0"/>
              <a:t>와 </a:t>
            </a:r>
            <a:r>
              <a:rPr lang="en-US" altLang="ko-KR" sz="1000" dirty="0"/>
              <a:t>top</a:t>
            </a:r>
            <a:r>
              <a:rPr lang="ko-KR" altLang="en-US" sz="1000" dirty="0"/>
              <a:t>을 주어서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스크롤을 진행해도 </a:t>
            </a:r>
            <a:r>
              <a:rPr lang="en-US" altLang="ko-KR" sz="1000" dirty="0"/>
              <a:t>top</a:t>
            </a:r>
            <a:r>
              <a:rPr lang="ko-KR" altLang="en-US" sz="1000" dirty="0"/>
              <a:t>거리만큼 유지되고</a:t>
            </a:r>
            <a:r>
              <a:rPr lang="en-US" altLang="ko-KR" sz="1000" dirty="0"/>
              <a:t>, </a:t>
            </a:r>
            <a:r>
              <a:rPr lang="ko-KR" altLang="en-US" sz="1000" dirty="0"/>
              <a:t>각각 이미지를</a:t>
            </a:r>
            <a:r>
              <a:rPr lang="en-US" altLang="ko-KR" sz="1000" dirty="0"/>
              <a:t>position : absolute </a:t>
            </a:r>
            <a:r>
              <a:rPr lang="ko-KR" altLang="en-US" sz="1000" dirty="0"/>
              <a:t>로 겹치게 만든 후 한 개의 이미지를 제외한 나머지의 투명도를 </a:t>
            </a:r>
            <a:r>
              <a:rPr lang="en-US" altLang="ko-KR" sz="1000" dirty="0"/>
              <a:t>0</a:t>
            </a:r>
            <a:r>
              <a:rPr lang="ko-KR" altLang="en-US" sz="1000" dirty="0"/>
              <a:t>으로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만든 후 자바스크립트에서 조건에 따라 띄우고 싶은 이미지의 투명도를 </a:t>
            </a:r>
            <a:r>
              <a:rPr lang="en-US" altLang="ko-KR" sz="1000" dirty="0"/>
              <a:t>1</a:t>
            </a:r>
            <a:r>
              <a:rPr lang="ko-KR" altLang="en-US" sz="1000" dirty="0"/>
              <a:t>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설정하는 방법으로 진행했다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096000" y="1685922"/>
            <a:ext cx="3233073" cy="4414431"/>
            <a:chOff x="6096000" y="1685922"/>
            <a:chExt cx="3233073" cy="4414431"/>
          </a:xfrm>
        </p:grpSpPr>
        <p:grpSp>
          <p:nvGrpSpPr>
            <p:cNvPr id="52" name="그룹 51"/>
            <p:cNvGrpSpPr/>
            <p:nvPr/>
          </p:nvGrpSpPr>
          <p:grpSpPr>
            <a:xfrm>
              <a:off x="6096000" y="1685922"/>
              <a:ext cx="3233073" cy="4414431"/>
              <a:chOff x="6133961" y="367637"/>
              <a:chExt cx="5661888" cy="7046151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6133961" y="367637"/>
                <a:ext cx="5661888" cy="7046151"/>
                <a:chOff x="6125148" y="367283"/>
                <a:chExt cx="5661888" cy="7046151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7315200" y="367283"/>
                  <a:ext cx="3622901" cy="704615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7335122" y="2485474"/>
                  <a:ext cx="3589576" cy="2482037"/>
                  <a:chOff x="7315200" y="2115015"/>
                  <a:chExt cx="3622901" cy="2482037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7315200" y="2115015"/>
                    <a:ext cx="3622901" cy="248203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7961729" y="2673364"/>
                    <a:ext cx="2329842" cy="13653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div3</a:t>
                    </a:r>
                  </a:p>
                  <a:p>
                    <a:pPr algn="ctr"/>
                    <a:r>
                      <a:rPr lang="ko-KR" altLang="en-US" sz="1000" dirty="0"/>
                      <a:t>화면 전환 영역</a:t>
                    </a:r>
                    <a:endParaRPr lang="en-US" altLang="ko-KR" sz="1000" dirty="0"/>
                  </a:p>
                  <a:p>
                    <a:pPr algn="ctr"/>
                    <a:r>
                      <a:rPr lang="en-US" altLang="ko-KR" sz="1000" dirty="0" err="1"/>
                      <a:t>Position:absolute</a:t>
                    </a:r>
                    <a:endParaRPr lang="ko-KR" altLang="en-US" sz="1000" dirty="0"/>
                  </a:p>
                </p:txBody>
              </p:sp>
            </p:grpSp>
            <p:cxnSp>
              <p:nvCxnSpPr>
                <p:cNvPr id="28" name="직선 화살표 연결선 27"/>
                <p:cNvCxnSpPr>
                  <a:cxnSpLocks/>
                </p:cNvCxnSpPr>
                <p:nvPr/>
              </p:nvCxnSpPr>
              <p:spPr>
                <a:xfrm>
                  <a:off x="8079289" y="1287316"/>
                  <a:ext cx="0" cy="119815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8041986" y="1979929"/>
                  <a:ext cx="2825486" cy="663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Top : </a:t>
                  </a:r>
                  <a:r>
                    <a:rPr lang="en-US" altLang="ko-KR" sz="1050" dirty="0" err="1"/>
                    <a:t>calc</a:t>
                  </a:r>
                  <a:r>
                    <a:rPr lang="en-US" altLang="ko-KR" sz="1050" dirty="0"/>
                    <a:t>(50vh - 400px)</a:t>
                  </a:r>
                </a:p>
                <a:p>
                  <a:endParaRPr lang="ko-KR" altLang="en-US" sz="105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229600" y="2587489"/>
                  <a:ext cx="2357487" cy="393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Position : sticky</a:t>
                  </a:r>
                  <a:endParaRPr lang="ko-KR" altLang="en-US" sz="1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341159" y="2579984"/>
                  <a:ext cx="846830" cy="393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div2</a:t>
                  </a:r>
                  <a:endParaRPr lang="ko-KR" altLang="en-US" sz="1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372243" y="419484"/>
                  <a:ext cx="805702" cy="393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div1</a:t>
                  </a:r>
                  <a:endParaRPr lang="ko-KR" altLang="en-US" sz="1000" dirty="0"/>
                </a:p>
              </p:txBody>
            </p:sp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5148" y="4639766"/>
                  <a:ext cx="2263119" cy="742493"/>
                </a:xfrm>
                <a:prstGeom prst="rect">
                  <a:avLst/>
                </a:prstGeom>
                <a:ln>
                  <a:solidFill>
                    <a:srgbClr val="849FFB"/>
                  </a:solidFill>
                </a:ln>
              </p:spPr>
            </p:pic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98117" y="4981908"/>
                  <a:ext cx="1850155" cy="768956"/>
                </a:xfrm>
                <a:prstGeom prst="rect">
                  <a:avLst/>
                </a:prstGeom>
                <a:ln>
                  <a:solidFill>
                    <a:srgbClr val="849FFB"/>
                  </a:solidFill>
                </a:ln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9210" y="5026537"/>
                  <a:ext cx="2065564" cy="692043"/>
                </a:xfrm>
                <a:prstGeom prst="rect">
                  <a:avLst/>
                </a:prstGeom>
                <a:ln>
                  <a:solidFill>
                    <a:srgbClr val="849FFB"/>
                  </a:solidFill>
                </a:ln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02511" y="4619979"/>
                  <a:ext cx="2484525" cy="773420"/>
                </a:xfrm>
                <a:prstGeom prst="rect">
                  <a:avLst/>
                </a:prstGeom>
                <a:ln>
                  <a:solidFill>
                    <a:srgbClr val="849FFB"/>
                  </a:solidFill>
                </a:ln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 flipV="1">
                <a:off x="7685860" y="4407830"/>
                <a:ext cx="1440790" cy="2121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8388267" y="4436435"/>
                <a:ext cx="689943" cy="5702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9146572" y="4436054"/>
                <a:ext cx="97064" cy="6184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39" idx="0"/>
                <a:endCxn id="8" idx="2"/>
              </p:cNvCxnSpPr>
              <p:nvPr/>
            </p:nvCxnSpPr>
            <p:spPr>
              <a:xfrm flipH="1" flipV="1">
                <a:off x="9138723" y="4409514"/>
                <a:ext cx="1414864" cy="2108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447735" y="5899047"/>
                <a:ext cx="3476963" cy="39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4</a:t>
                </a:r>
                <a:r>
                  <a:rPr lang="ko-KR" altLang="en-US" sz="1000" dirty="0"/>
                  <a:t>개의 이미지가 겹쳐있는 상태</a:t>
                </a: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6592054" y="2217207"/>
              <a:ext cx="2425683" cy="351409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73101" y="2273763"/>
              <a:ext cx="1030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보고 있는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32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endParaRPr lang="ko-KR" altLang="en-US" sz="20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14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93479" y="1490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103363" y="4411585"/>
            <a:ext cx="5838115" cy="2031326"/>
            <a:chOff x="6115760" y="1622978"/>
            <a:chExt cx="5838115" cy="2031326"/>
          </a:xfrm>
        </p:grpSpPr>
        <p:sp>
          <p:nvSpPr>
            <p:cNvPr id="2" name="직사각형 1"/>
            <p:cNvSpPr/>
            <p:nvPr/>
          </p:nvSpPr>
          <p:spPr>
            <a:xfrm>
              <a:off x="6115760" y="1622978"/>
              <a:ext cx="5838115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window_Y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documentElement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scrollTop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scroll_Y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documentElement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scrollHeight</a:t>
              </a:r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                                         -</a:t>
              </a:r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documentElement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clientHeight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760" y="2176976"/>
              <a:ext cx="5838115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progressBar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 err="1">
                  <a:solidFill>
                    <a:srgbClr val="FFAB70"/>
                  </a:solidFill>
                  <a:latin typeface="Consolas" panose="020B0609020204030204" pitchFamily="49" charset="0"/>
                </a:rPr>
                <a:t>window_Y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000" dirty="0" err="1">
                  <a:solidFill>
                    <a:srgbClr val="FFAB70"/>
                  </a:solidFill>
                  <a:latin typeface="Consolas" panose="020B0609020204030204" pitchFamily="49" charset="0"/>
                </a:rPr>
                <a:t>scroll_Y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 {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B392F0"/>
                  </a:solidFill>
                  <a:latin typeface="Consolas" panose="020B0609020204030204" pitchFamily="49" charset="0"/>
                </a:rPr>
                <a:t>$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"#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progressBar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ko-KR" sz="1000" dirty="0">
                  <a:solidFill>
                    <a:srgbClr val="B392F0"/>
                  </a:solidFill>
                  <a:latin typeface="Consolas" panose="020B0609020204030204" pitchFamily="49" charset="0"/>
                </a:rPr>
                <a:t>show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progressBar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`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progressBar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`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</a:t>
              </a:r>
              <a:b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progressBar.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style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width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 err="1">
                  <a:solidFill>
                    <a:srgbClr val="FFAB70"/>
                  </a:solidFill>
                  <a:latin typeface="Consolas" panose="020B0609020204030204" pitchFamily="49" charset="0"/>
                </a:rPr>
                <a:t>window_Y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FFAB70"/>
                  </a:solidFill>
                  <a:latin typeface="Consolas" panose="020B0609020204030204" pitchFamily="49" charset="0"/>
                </a:rPr>
                <a:t>scroll_Y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100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'%'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 err="1">
                  <a:solidFill>
                    <a:srgbClr val="FFAB70"/>
                  </a:solidFill>
                  <a:latin typeface="Consolas" panose="020B0609020204030204" pitchFamily="49" charset="0"/>
                </a:rPr>
                <a:t>window_Y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FFAB70"/>
                  </a:solidFill>
                  <a:latin typeface="Consolas" panose="020B0609020204030204" pitchFamily="49" charset="0"/>
                </a:rPr>
                <a:t>scroll_Y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};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103363" y="1622978"/>
            <a:ext cx="583811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FFAB7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FFAB7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0.475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`#main_content1`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opacity: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transition: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"opacity 0.5s"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`#main_content2`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opacity: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transition: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"opacity 0.5s 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`#main_content3`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opacity: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transition: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"opacity 0.5s"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`#main_content4`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opacity: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transition: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"opacity 0.5s 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972833" y="2371725"/>
            <a:ext cx="10308" cy="287276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56140" y="2565953"/>
            <a:ext cx="964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scrollTop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4637319" y="5200650"/>
            <a:ext cx="335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7319" y="2371725"/>
            <a:ext cx="335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37319" y="4562475"/>
            <a:ext cx="34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805076" y="4572000"/>
            <a:ext cx="0" cy="6286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05076" y="2371725"/>
            <a:ext cx="0" cy="2190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37285" y="3624540"/>
            <a:ext cx="964504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scrollHeight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21497" y="4719362"/>
            <a:ext cx="964504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clientHeight</a:t>
            </a:r>
            <a:endParaRPr lang="ko-KR" altLang="en-US" sz="10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055288" y="1809390"/>
            <a:ext cx="3582031" cy="3617438"/>
            <a:chOff x="1055288" y="1809390"/>
            <a:chExt cx="3582031" cy="361743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288" y="1809390"/>
              <a:ext cx="3582031" cy="3617438"/>
            </a:xfrm>
            <a:prstGeom prst="rect">
              <a:avLst/>
            </a:prstGeom>
          </p:spPr>
        </p:pic>
        <p:cxnSp>
          <p:nvCxnSpPr>
            <p:cNvPr id="73" name="직선 연결선 72"/>
            <p:cNvCxnSpPr/>
            <p:nvPr/>
          </p:nvCxnSpPr>
          <p:spPr>
            <a:xfrm>
              <a:off x="1055288" y="2267211"/>
              <a:ext cx="0" cy="31172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60" y="2123043"/>
            <a:ext cx="2927688" cy="3146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7" name="직선 연결선 76"/>
          <p:cNvCxnSpPr/>
          <p:nvPr/>
        </p:nvCxnSpPr>
        <p:spPr>
          <a:xfrm>
            <a:off x="4185735" y="2123043"/>
            <a:ext cx="413906" cy="23934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151092" y="5200650"/>
            <a:ext cx="406915" cy="68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1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15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79158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A60061-76C6-86CC-2859-F88BA516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8" y="1710420"/>
            <a:ext cx="3358661" cy="4243578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AEBF0-31D1-395B-5A3C-E15857F8A555}"/>
              </a:ext>
            </a:extLst>
          </p:cNvPr>
          <p:cNvSpPr txBox="1"/>
          <p:nvPr/>
        </p:nvSpPr>
        <p:spPr>
          <a:xfrm>
            <a:off x="6096000" y="1622978"/>
            <a:ext cx="585787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main_content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text_main_content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img_main_content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93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16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79158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E66AA-8264-1A37-0D75-66CB6A5D8547}"/>
              </a:ext>
            </a:extLst>
          </p:cNvPr>
          <p:cNvSpPr txBox="1"/>
          <p:nvPr/>
        </p:nvSpPr>
        <p:spPr>
          <a:xfrm>
            <a:off x="6095999" y="1622978"/>
            <a:ext cx="5857873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#right_arrow_icon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arrowMoveRight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infinite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#left_arrow_icon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arrowMoveLeft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infinite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arrowMoveLeft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arrowMoveRight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031325-50F6-AB3A-1143-6E039204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85" y="1893201"/>
            <a:ext cx="2949076" cy="3859212"/>
          </a:xfrm>
          <a:prstGeom prst="rect">
            <a:avLst/>
          </a:prstGeom>
          <a:ln>
            <a:solidFill>
              <a:srgbClr val="849FFB"/>
            </a:solidFill>
          </a:ln>
        </p:spPr>
      </p:pic>
    </p:spTree>
    <p:extLst>
      <p:ext uri="{BB962C8B-B14F-4D97-AF65-F5344CB8AC3E}">
        <p14:creationId xmlns:p14="http://schemas.microsoft.com/office/powerpoint/2010/main" val="118874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메인 페이지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17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79158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08173" y="1622978"/>
            <a:ext cx="5845702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clickMoveStart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clickMoveStartbtn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clickMoveStartbtn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clickMoveStartbtn.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scrollTo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({top: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behavior: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"smooth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'#container1'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background: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"none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'#container2'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display: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"none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'#container3'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display: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"none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'#container1 div'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display: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"flex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zIndex: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'main p'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display: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"none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clickMoveStartbtn.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"none"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34" y="2856955"/>
            <a:ext cx="1955377" cy="2085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9" y="2856955"/>
            <a:ext cx="1986464" cy="2134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2563091" y="3934689"/>
            <a:ext cx="928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95" y="2171056"/>
            <a:ext cx="2266950" cy="25594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09508" y="2119225"/>
            <a:ext cx="92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  시</a:t>
            </a:r>
          </a:p>
        </p:txBody>
      </p:sp>
    </p:spTree>
    <p:extLst>
      <p:ext uri="{BB962C8B-B14F-4D97-AF65-F5344CB8AC3E}">
        <p14:creationId xmlns:p14="http://schemas.microsoft.com/office/powerpoint/2010/main" val="192228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latin typeface="+mj-lt"/>
                <a:ea typeface="Tmon몬소리 Black" panose="02000A03000000000000" pitchFamily="2" charset="-127"/>
              </a:rPr>
              <a:t>게시판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latin typeface="+mj-lt"/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12176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18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30" y="1622978"/>
            <a:ext cx="3407025" cy="4248602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5EF68-C622-AC17-2ED0-22FD30478092}"/>
              </a:ext>
            </a:extLst>
          </p:cNvPr>
          <p:cNvSpPr txBox="1"/>
          <p:nvPr/>
        </p:nvSpPr>
        <p:spPr>
          <a:xfrm>
            <a:off x="6096000" y="1567998"/>
            <a:ext cx="5857875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board_contents_list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typeOfNoticeBoard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data-value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게시판 카테고리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             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category_board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게시판 카테고리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typeOfNoticeBoard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data-value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자유 게시판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free_board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자유 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typeOfNoticeBoard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data-value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리뷰 게시판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review_board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리뷰 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typeOfNoticeBoard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data-value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자료실 게시판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file_board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자료실 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typeOfNoticeBoard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data-value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"HOT 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게시글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hot_board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&gt;HOT 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게시글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C96EE4-7C32-13D0-5BF0-FDCBF9CB4B1B}"/>
              </a:ext>
            </a:extLst>
          </p:cNvPr>
          <p:cNvSpPr/>
          <p:nvPr/>
        </p:nvSpPr>
        <p:spPr>
          <a:xfrm>
            <a:off x="1435100" y="2082800"/>
            <a:ext cx="3558687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C0BB6D-BE67-1FF0-3E0C-E698736E83BA}"/>
              </a:ext>
            </a:extLst>
          </p:cNvPr>
          <p:cNvCxnSpPr/>
          <p:nvPr/>
        </p:nvCxnSpPr>
        <p:spPr>
          <a:xfrm>
            <a:off x="4993787" y="2311400"/>
            <a:ext cx="1102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2655DD-76D6-A1C0-BE76-5AB2D045BA97}"/>
              </a:ext>
            </a:extLst>
          </p:cNvPr>
          <p:cNvSpPr txBox="1"/>
          <p:nvPr/>
        </p:nvSpPr>
        <p:spPr>
          <a:xfrm>
            <a:off x="6089759" y="4036846"/>
            <a:ext cx="585787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표시할 게시글 수 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&gt;10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&gt;50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&gt;100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&gt;300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"1000"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&gt;1000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&lt;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전체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EB392E-6C12-BE37-F64D-80318A5018B6}"/>
              </a:ext>
            </a:extLst>
          </p:cNvPr>
          <p:cNvSpPr/>
          <p:nvPr/>
        </p:nvSpPr>
        <p:spPr>
          <a:xfrm>
            <a:off x="3606800" y="3100306"/>
            <a:ext cx="1079500" cy="112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FBBD63-A38F-8BC0-63D4-0B691ECECB89}"/>
              </a:ext>
            </a:extLst>
          </p:cNvPr>
          <p:cNvCxnSpPr>
            <a:cxnSpLocks/>
          </p:cNvCxnSpPr>
          <p:nvPr/>
        </p:nvCxnSpPr>
        <p:spPr>
          <a:xfrm>
            <a:off x="4784208" y="3291424"/>
            <a:ext cx="1299310" cy="1394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E93B23-723D-30A0-CE66-DE8C0E0F20CF}"/>
              </a:ext>
            </a:extLst>
          </p:cNvPr>
          <p:cNvSpPr txBox="1"/>
          <p:nvPr/>
        </p:nvSpPr>
        <p:spPr>
          <a:xfrm>
            <a:off x="6089760" y="3500262"/>
            <a:ext cx="5857875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 Search"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91C4F5-C0E2-F095-7A4B-0B7A35829421}"/>
              </a:ext>
            </a:extLst>
          </p:cNvPr>
          <p:cNvSpPr/>
          <p:nvPr/>
        </p:nvSpPr>
        <p:spPr>
          <a:xfrm>
            <a:off x="3644900" y="2896422"/>
            <a:ext cx="1079500" cy="112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D80FE8-C84B-1673-3C95-DDCAD93E8BB7}"/>
              </a:ext>
            </a:extLst>
          </p:cNvPr>
          <p:cNvCxnSpPr>
            <a:cxnSpLocks/>
          </p:cNvCxnSpPr>
          <p:nvPr/>
        </p:nvCxnSpPr>
        <p:spPr>
          <a:xfrm>
            <a:off x="4748519" y="2937894"/>
            <a:ext cx="1334999" cy="816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0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게시판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19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30" y="1622978"/>
            <a:ext cx="3407025" cy="4248602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0A6863-EF94-437A-C6B1-C1C0E7EE68F2}"/>
              </a:ext>
            </a:extLst>
          </p:cNvPr>
          <p:cNvSpPr txBox="1"/>
          <p:nvPr/>
        </p:nvSpPr>
        <p:spPr>
          <a:xfrm>
            <a:off x="6096000" y="1624263"/>
            <a:ext cx="585787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notice_list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notice_list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&gt;No.&lt;/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typed_time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작성 시간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"like"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좋아요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page_nav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pageMoveForward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page_number_box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&gt;4&lt;/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pageMoveBack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button_box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addUrl_write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"write.html"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needToLogIn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write_button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addUrl_modify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needToLogIn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modify_button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수정하기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B73CA6-A02A-E4A2-D9BD-945771690ADD}"/>
              </a:ext>
            </a:extLst>
          </p:cNvPr>
          <p:cNvSpPr/>
          <p:nvPr/>
        </p:nvSpPr>
        <p:spPr>
          <a:xfrm>
            <a:off x="1828800" y="4851400"/>
            <a:ext cx="28575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587791-640F-2B78-80C6-9F5E563C36CD}"/>
              </a:ext>
            </a:extLst>
          </p:cNvPr>
          <p:cNvCxnSpPr>
            <a:cxnSpLocks/>
          </p:cNvCxnSpPr>
          <p:nvPr/>
        </p:nvCxnSpPr>
        <p:spPr>
          <a:xfrm flipV="1">
            <a:off x="4686300" y="3594100"/>
            <a:ext cx="1409697" cy="1640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2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구성도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</a:t>
            </a: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현재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280" y="3019841"/>
            <a:ext cx="2784706" cy="3291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33" y="934305"/>
            <a:ext cx="1962644" cy="24136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27" y="3691413"/>
            <a:ext cx="1899328" cy="2505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546" y="4111097"/>
            <a:ext cx="1955377" cy="2085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꺾인 연결선 14"/>
          <p:cNvCxnSpPr/>
          <p:nvPr/>
        </p:nvCxnSpPr>
        <p:spPr>
          <a:xfrm flipV="1">
            <a:off x="6652157" y="1124462"/>
            <a:ext cx="723823" cy="457184"/>
          </a:xfrm>
          <a:prstGeom prst="bentConnector3">
            <a:avLst>
              <a:gd name="adj1" fmla="val 5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090983" y="1581646"/>
            <a:ext cx="1986464" cy="2134985"/>
            <a:chOff x="5090983" y="1581646"/>
            <a:chExt cx="1986464" cy="21349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0983" y="1581646"/>
              <a:ext cx="1986464" cy="21349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6537962" y="1581646"/>
              <a:ext cx="224766" cy="2242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62728" y="1581646"/>
              <a:ext cx="179092" cy="2242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꺾인 연결선 37"/>
          <p:cNvCxnSpPr/>
          <p:nvPr/>
        </p:nvCxnSpPr>
        <p:spPr>
          <a:xfrm rot="16200000" flipH="1">
            <a:off x="6300170" y="2375216"/>
            <a:ext cx="2172220" cy="1025999"/>
          </a:xfrm>
          <a:prstGeom prst="bentConnector3">
            <a:avLst>
              <a:gd name="adj1" fmla="val 100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>
            <a:off x="5937337" y="3716631"/>
            <a:ext cx="413359" cy="35258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/>
          <p:nvPr/>
        </p:nvCxnSpPr>
        <p:spPr>
          <a:xfrm rot="10800000">
            <a:off x="3816898" y="3974327"/>
            <a:ext cx="1682028" cy="969797"/>
          </a:xfrm>
          <a:prstGeom prst="bentConnector3">
            <a:avLst>
              <a:gd name="adj1" fmla="val 998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188517" y="900361"/>
            <a:ext cx="2261812" cy="3062082"/>
            <a:chOff x="2567879" y="1021079"/>
            <a:chExt cx="2261812" cy="306208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7879" y="1021079"/>
              <a:ext cx="2261812" cy="30620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3402756" y="3853402"/>
              <a:ext cx="369923" cy="215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꺾인 연결선 45"/>
          <p:cNvCxnSpPr>
            <a:stCxn id="33" idx="2"/>
          </p:cNvCxnSpPr>
          <p:nvPr/>
        </p:nvCxnSpPr>
        <p:spPr>
          <a:xfrm rot="5400000">
            <a:off x="2542319" y="3884773"/>
            <a:ext cx="699435" cy="854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928" y="1908616"/>
            <a:ext cx="2047242" cy="2479397"/>
          </a:xfrm>
          <a:prstGeom prst="rect">
            <a:avLst/>
          </a:prstGeom>
          <a:ln>
            <a:solidFill>
              <a:srgbClr val="557CF9"/>
            </a:solidFill>
          </a:ln>
        </p:spPr>
      </p:pic>
      <p:cxnSp>
        <p:nvCxnSpPr>
          <p:cNvPr id="60" name="꺾인 연결선 59"/>
          <p:cNvCxnSpPr/>
          <p:nvPr/>
        </p:nvCxnSpPr>
        <p:spPr>
          <a:xfrm rot="5400000" flipH="1" flipV="1">
            <a:off x="9284497" y="4388999"/>
            <a:ext cx="1947674" cy="1897817"/>
          </a:xfrm>
          <a:prstGeom prst="bentConnector3">
            <a:avLst>
              <a:gd name="adj1" fmla="val -110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5989" y="50266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01538" y="10581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31974" y="49685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57781" y="3747651"/>
            <a:ext cx="132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 전환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92574" y="4243221"/>
            <a:ext cx="472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382191" y="4564215"/>
            <a:ext cx="472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정보입력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59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게시판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20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9F646-2B55-BAC7-5B15-EBFA58B3F377}"/>
              </a:ext>
            </a:extLst>
          </p:cNvPr>
          <p:cNvSpPr txBox="1"/>
          <p:nvPr/>
        </p:nvSpPr>
        <p:spPr>
          <a:xfrm>
            <a:off x="6096001" y="1622978"/>
            <a:ext cx="5857874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#board_contents_list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vw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#board_contents_list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3123-D94E-0BF8-5128-307A5D5E8889}"/>
              </a:ext>
            </a:extLst>
          </p:cNvPr>
          <p:cNvSpPr txBox="1"/>
          <p:nvPr/>
        </p:nvSpPr>
        <p:spPr>
          <a:xfrm>
            <a:off x="6096000" y="4385790"/>
            <a:ext cx="585787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#searchBox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:focus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/* input </a:t>
            </a:r>
            <a:r>
              <a:rPr lang="ko-KR" altLang="en-US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영역을 </a:t>
            </a:r>
            <a:r>
              <a:rPr lang="en-US" altLang="ko-KR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ko-KR" altLang="en-US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했을 때 검은 경계선이 활성화되는데 </a:t>
            </a:r>
            <a:endParaRPr lang="ko-KR" altLang="en-US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border </a:t>
            </a:r>
            <a:r>
              <a:rPr lang="ko-KR" altLang="en-US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이외에도 </a:t>
            </a:r>
            <a:r>
              <a:rPr lang="en-US" altLang="ko-KR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ko-KR" altLang="en-US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이라는 개념이 있다</a:t>
            </a:r>
            <a:r>
              <a:rPr lang="en-US" altLang="ko-KR" sz="1000" b="0" dirty="0">
                <a:solidFill>
                  <a:srgbClr val="C7B705"/>
                </a:solidFill>
                <a:effectLst/>
                <a:latin typeface="Consolas" panose="020B0609020204030204" pitchFamily="49" charset="0"/>
              </a:rPr>
              <a:t>. */</a:t>
            </a:r>
            <a:endParaRPr lang="ko-KR" altLang="en-US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inputAreaColorChange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animation-fill-mode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inputAreaColorChange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245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0.541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C5A509-0638-246B-15F6-C047FBF3C097}"/>
              </a:ext>
            </a:extLst>
          </p:cNvPr>
          <p:cNvGrpSpPr/>
          <p:nvPr/>
        </p:nvGrpSpPr>
        <p:grpSpPr>
          <a:xfrm>
            <a:off x="649455" y="5190088"/>
            <a:ext cx="4660618" cy="580621"/>
            <a:chOff x="649455" y="5190088"/>
            <a:chExt cx="4660618" cy="58062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AB09E65-D3C1-A48F-6CB0-4B72A8D9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053" y="5190088"/>
              <a:ext cx="2040020" cy="580621"/>
            </a:xfrm>
            <a:prstGeom prst="rect">
              <a:avLst/>
            </a:prstGeom>
            <a:ln>
              <a:solidFill>
                <a:srgbClr val="849FFB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63A6E45-B4D0-158C-1D25-176036D2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455" y="5306380"/>
              <a:ext cx="1892758" cy="405591"/>
            </a:xfrm>
            <a:prstGeom prst="rect">
              <a:avLst/>
            </a:prstGeom>
            <a:ln>
              <a:solidFill>
                <a:srgbClr val="849FFB"/>
              </a:solidFill>
            </a:ln>
          </p:spPr>
        </p:pic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1E60D30-ADF5-CC4C-343B-488CF58528D5}"/>
                </a:ext>
              </a:extLst>
            </p:cNvPr>
            <p:cNvCxnSpPr/>
            <p:nvPr/>
          </p:nvCxnSpPr>
          <p:spPr>
            <a:xfrm>
              <a:off x="2679101" y="5511800"/>
              <a:ext cx="44061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4429B9-9929-7073-EC0F-BE249D29ABE4}"/>
              </a:ext>
            </a:extLst>
          </p:cNvPr>
          <p:cNvGrpSpPr/>
          <p:nvPr/>
        </p:nvGrpSpPr>
        <p:grpSpPr>
          <a:xfrm>
            <a:off x="816105" y="1852988"/>
            <a:ext cx="4405068" cy="2066403"/>
            <a:chOff x="814633" y="1812136"/>
            <a:chExt cx="4405068" cy="2066403"/>
          </a:xfrm>
          <a:solidFill>
            <a:srgbClr val="849FFB"/>
          </a:solidFill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2F220D4-C567-160D-00EA-D1D1B012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009" y="1812136"/>
              <a:ext cx="4396692" cy="759561"/>
            </a:xfrm>
            <a:prstGeom prst="rect">
              <a:avLst/>
            </a:prstGeom>
            <a:grpFill/>
            <a:ln>
              <a:solidFill>
                <a:srgbClr val="849FFB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A29C255-7CB8-45B2-F973-AF996C8F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633" y="3185283"/>
              <a:ext cx="4405067" cy="693256"/>
            </a:xfrm>
            <a:prstGeom prst="rect">
              <a:avLst/>
            </a:prstGeom>
            <a:grpFill/>
            <a:ln>
              <a:solidFill>
                <a:srgbClr val="849FFB"/>
              </a:solidFill>
            </a:ln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2264DF3-F3D8-766D-CC8E-DB7B14871F60}"/>
              </a:ext>
            </a:extLst>
          </p:cNvPr>
          <p:cNvCxnSpPr>
            <a:cxnSpLocks/>
          </p:cNvCxnSpPr>
          <p:nvPr/>
        </p:nvCxnSpPr>
        <p:spPr>
          <a:xfrm>
            <a:off x="5310073" y="2921000"/>
            <a:ext cx="697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0C0717-62AE-60D5-D3C0-FCCDD6E67435}"/>
              </a:ext>
            </a:extLst>
          </p:cNvPr>
          <p:cNvCxnSpPr/>
          <p:nvPr/>
        </p:nvCxnSpPr>
        <p:spPr>
          <a:xfrm>
            <a:off x="5549900" y="5511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0BDE5B-7E13-8C7B-5FCF-1693B42B42C5}"/>
              </a:ext>
            </a:extLst>
          </p:cNvPr>
          <p:cNvCxnSpPr>
            <a:cxnSpLocks/>
          </p:cNvCxnSpPr>
          <p:nvPr/>
        </p:nvCxnSpPr>
        <p:spPr>
          <a:xfrm flipH="1">
            <a:off x="3016397" y="2703430"/>
            <a:ext cx="2241" cy="401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1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게시판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21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73" y="2239657"/>
            <a:ext cx="2394481" cy="3015987"/>
          </a:xfrm>
          <a:prstGeom prst="rect">
            <a:avLst/>
          </a:prstGeom>
          <a:ln>
            <a:solidFill>
              <a:srgbClr val="849FFB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" y="2253645"/>
            <a:ext cx="2407354" cy="3002000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25" name="오른쪽 화살표 24"/>
          <p:cNvSpPr/>
          <p:nvPr/>
        </p:nvSpPr>
        <p:spPr>
          <a:xfrm>
            <a:off x="2880986" y="3620022"/>
            <a:ext cx="563672" cy="53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67460" y="4935254"/>
            <a:ext cx="801665" cy="320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4" idx="2"/>
          </p:cNvCxnSpPr>
          <p:nvPr/>
        </p:nvCxnSpPr>
        <p:spPr>
          <a:xfrm rot="16200000" flipH="1">
            <a:off x="3392326" y="3431613"/>
            <a:ext cx="731796" cy="43798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024937" y="5756171"/>
            <a:ext cx="1" cy="379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095999" y="1622978"/>
            <a:ext cx="5857876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modalLogIn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needToLogIn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needToLogIn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signIn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signIn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signOut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signOut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modal_logInButton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addUrl_write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addUrl_write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addUrl_modify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addUrl_modify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element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needToLogIn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logInToken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element.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YesorNo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 필요한 서비스 입니다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로그인 하시겠습니까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YesorNo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// .show()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로 불러오면 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display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block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으로 자동으로 변경된다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..</a:t>
            </a:r>
            <a:endParaRPr lang="ko-KR" altLang="en-US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"flex"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`#modal`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    opacity: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"1"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},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modal_aroundBlur.classList.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addUrl_write.href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"../HTML/write.html"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addUrl_modify.href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"../HTML/modify.html"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회원가입 약관 동의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22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5A7808F-7663-63DD-BD2C-199EAAE7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39" y="1796984"/>
            <a:ext cx="3382359" cy="3988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BDC5-4EC0-C353-6980-0A989E8515D7}"/>
              </a:ext>
            </a:extLst>
          </p:cNvPr>
          <p:cNvSpPr txBox="1"/>
          <p:nvPr/>
        </p:nvSpPr>
        <p:spPr>
          <a:xfrm>
            <a:off x="6096000" y="1622978"/>
            <a:ext cx="5857873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"font-size: 30px; margin:100px 0px"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컴패니는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여러분을 환영합니다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!&lt;/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agreeCheckbox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"agreeCheckbox1"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"margin-left:10px"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컴패니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이용약관 동의</a:t>
            </a:r>
          </a:p>
          <a:p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color:rgb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(96, 151, 243); margin-left:10px;"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필수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"../HTML/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TermsOfUse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agreeToTermsOfUse.html"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agreeToTermsOfUse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 &lt;/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69FA1-4898-5A46-1DA1-D5C6C930657F}"/>
              </a:ext>
            </a:extLst>
          </p:cNvPr>
          <p:cNvSpPr txBox="1"/>
          <p:nvPr/>
        </p:nvSpPr>
        <p:spPr>
          <a:xfrm>
            <a:off x="6096000" y="3843317"/>
            <a:ext cx="585787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TermsOfUseButtonBox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registMyInfo_htmlLink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agreeTermsOfUse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동의합니다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disagreeTermsOfUse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거부합니다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D8F14-93C6-FA0A-8F63-FE93E1CA9B43}"/>
              </a:ext>
            </a:extLst>
          </p:cNvPr>
          <p:cNvSpPr txBox="1"/>
          <p:nvPr/>
        </p:nvSpPr>
        <p:spPr>
          <a:xfrm>
            <a:off x="8851351" y="3384047"/>
            <a:ext cx="615553" cy="5891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EE18A9-BEA9-1A01-64EB-5BECD7E5C6BC}"/>
              </a:ext>
            </a:extLst>
          </p:cNvPr>
          <p:cNvSpPr/>
          <p:nvPr/>
        </p:nvSpPr>
        <p:spPr>
          <a:xfrm>
            <a:off x="1587500" y="2616200"/>
            <a:ext cx="2997200" cy="81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1317E2-303F-BDAB-01A9-A0493C4082AF}"/>
              </a:ext>
            </a:extLst>
          </p:cNvPr>
          <p:cNvCxnSpPr/>
          <p:nvPr/>
        </p:nvCxnSpPr>
        <p:spPr>
          <a:xfrm flipV="1">
            <a:off x="4622800" y="2400300"/>
            <a:ext cx="1473200" cy="5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4E83B2-3E66-0EE5-34A1-3EFBD00029A7}"/>
              </a:ext>
            </a:extLst>
          </p:cNvPr>
          <p:cNvSpPr/>
          <p:nvPr/>
        </p:nvSpPr>
        <p:spPr>
          <a:xfrm>
            <a:off x="1892300" y="5346700"/>
            <a:ext cx="2387600" cy="435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7625F84-8A08-B6A1-59DB-6DF948AC13F2}"/>
              </a:ext>
            </a:extLst>
          </p:cNvPr>
          <p:cNvCxnSpPr/>
          <p:nvPr/>
        </p:nvCxnSpPr>
        <p:spPr>
          <a:xfrm flipV="1">
            <a:off x="4279900" y="5080000"/>
            <a:ext cx="1816096" cy="48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5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회원가입 약관 동의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23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282756" y="3337903"/>
            <a:ext cx="0" cy="50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020E17-C602-038E-8AFB-A4BC7913F109}"/>
              </a:ext>
            </a:extLst>
          </p:cNvPr>
          <p:cNvGrpSpPr/>
          <p:nvPr/>
        </p:nvGrpSpPr>
        <p:grpSpPr>
          <a:xfrm>
            <a:off x="610172" y="1622978"/>
            <a:ext cx="4969644" cy="1271426"/>
            <a:chOff x="411650" y="1622978"/>
            <a:chExt cx="4969644" cy="127142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1B230D-B5FA-4399-972E-5EF341D6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50" y="1622978"/>
              <a:ext cx="1752600" cy="5524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B18661-E995-B3A7-002D-A0FD44406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6139" y="1684890"/>
              <a:ext cx="1885950" cy="42862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3495F5C-6BDA-2B87-82C8-4EDEF56F5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780" y="2352144"/>
              <a:ext cx="1962150" cy="39052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15882B3-A2A1-95DD-8989-D3842D301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458" y="2287521"/>
              <a:ext cx="1047750" cy="43815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9793C5-8D32-B1DE-D659-1C5BC0283C4B}"/>
                </a:ext>
              </a:extLst>
            </p:cNvPr>
            <p:cNvSpPr/>
            <p:nvPr/>
          </p:nvSpPr>
          <p:spPr>
            <a:xfrm>
              <a:off x="555387" y="1684890"/>
              <a:ext cx="4825907" cy="120951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BAD77F3-1EB8-F3EC-34AA-8E3BAF3902B8}"/>
              </a:ext>
            </a:extLst>
          </p:cNvPr>
          <p:cNvGrpSpPr/>
          <p:nvPr/>
        </p:nvGrpSpPr>
        <p:grpSpPr>
          <a:xfrm>
            <a:off x="753908" y="4240489"/>
            <a:ext cx="4825907" cy="1209514"/>
            <a:chOff x="555386" y="4240489"/>
            <a:chExt cx="4825907" cy="120951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6F4B478-1A50-87DE-2C30-457AB092D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779" y="4240489"/>
              <a:ext cx="1562100" cy="28575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FD407E7-9671-84E8-F433-58ECC7FD4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7114" y="4254776"/>
              <a:ext cx="1704975" cy="25717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0BE57C5-369C-C53B-DDB7-2755BAF6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642" y="5058707"/>
              <a:ext cx="1876425" cy="33337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44022E3-818D-63E9-9A83-BCF3B248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21283" y="5015947"/>
              <a:ext cx="923925" cy="31432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1CAF8D-FF44-A84E-D5A3-535CA3867A7C}"/>
                </a:ext>
              </a:extLst>
            </p:cNvPr>
            <p:cNvSpPr/>
            <p:nvPr/>
          </p:nvSpPr>
          <p:spPr>
            <a:xfrm>
              <a:off x="555386" y="4240489"/>
              <a:ext cx="4825907" cy="120951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4ED98A-B3FC-65FD-A002-AD53C66DF9FA}"/>
              </a:ext>
            </a:extLst>
          </p:cNvPr>
          <p:cNvGrpSpPr/>
          <p:nvPr/>
        </p:nvGrpSpPr>
        <p:grpSpPr>
          <a:xfrm>
            <a:off x="6106403" y="1622978"/>
            <a:ext cx="5847472" cy="4955202"/>
            <a:chOff x="6106403" y="1622978"/>
            <a:chExt cx="5847472" cy="495520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E6F8C4-B626-CBD1-367F-AE7E0F85247B}"/>
                </a:ext>
              </a:extLst>
            </p:cNvPr>
            <p:cNvSpPr/>
            <p:nvPr/>
          </p:nvSpPr>
          <p:spPr>
            <a:xfrm>
              <a:off x="6106403" y="1622978"/>
              <a:ext cx="5847472" cy="30162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signUpcheckBox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checkboxes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querySelectorAll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".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agreeCheckbox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agreeTermsOfUse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agreeTermsOfUse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try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모두 동의하는 체크박스 클릭 시 전부 체크되는 기능</a:t>
              </a:r>
              <a:endPara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].checked) {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checkbox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of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checkboxes)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checkbox.checked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true</a:t>
              </a:r>
              <a:endPara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checkbox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of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checkboxes)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checkbox.checked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false</a:t>
              </a:r>
              <a:endPara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6F65E94-FB26-3C35-48EE-0ED555AB5BD5}"/>
                </a:ext>
              </a:extLst>
            </p:cNvPr>
            <p:cNvSpPr/>
            <p:nvPr/>
          </p:nvSpPr>
          <p:spPr>
            <a:xfrm>
              <a:off x="6106403" y="4639188"/>
              <a:ext cx="5847472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체크박스 전부 </a:t>
              </a:r>
              <a:r>
                <a:rPr lang="en-US" altLang="ko-KR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true</a:t>
              </a:r>
              <a:r>
                <a:rPr lang="ko-KR" altLang="en-US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일 시 전체 동의 체크박스가 </a:t>
              </a:r>
              <a:r>
                <a:rPr lang="en-US" altLang="ko-KR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true</a:t>
              </a:r>
              <a:r>
                <a:rPr lang="ko-KR" altLang="en-US" sz="1000" dirty="0">
                  <a:solidFill>
                    <a:srgbClr val="FDE800"/>
                  </a:solidFill>
                  <a:latin typeface="Consolas" panose="020B0609020204030204" pitchFamily="49" charset="0"/>
                </a:rPr>
                <a:t>가 되는 기능</a:t>
              </a:r>
              <a:endPara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window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].checked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].checked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 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           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].checked)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].checked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checkboxes[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].checked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endPara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회원가입 약관 동의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24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71" y="4248449"/>
            <a:ext cx="4429125" cy="170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직선 화살표 연결선 2"/>
          <p:cNvCxnSpPr/>
          <p:nvPr/>
        </p:nvCxnSpPr>
        <p:spPr>
          <a:xfrm>
            <a:off x="3156633" y="3650510"/>
            <a:ext cx="0" cy="50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43B4B6-B68C-1B89-D0EF-4085152CA6CF}"/>
              </a:ext>
            </a:extLst>
          </p:cNvPr>
          <p:cNvSpPr/>
          <p:nvPr/>
        </p:nvSpPr>
        <p:spPr>
          <a:xfrm>
            <a:off x="6096000" y="1622978"/>
            <a:ext cx="5857875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필수 체크박스를 전부 눌러야 다음 페이지로 넘어가는 기능 </a:t>
            </a:r>
            <a:endParaRPr lang="ko-KR" altLang="en-US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agreeTermsOfUse.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registMyInfo_htmlLink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registMyInfo_htmlLink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(checkboxes[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].checked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checkboxes[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].checked) {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registMyInfo_htmlLink.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setAttribute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"registMyInfo.html"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pleaseAgree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    color: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"red"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51141D6-70BE-F80B-E00D-795685F6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71" y="2018791"/>
            <a:ext cx="4429126" cy="1472684"/>
          </a:xfrm>
          <a:prstGeom prst="rect">
            <a:avLst/>
          </a:prstGeom>
          <a:ln>
            <a:solidFill>
              <a:srgbClr val="849FFB"/>
            </a:solidFill>
          </a:ln>
        </p:spPr>
      </p:pic>
    </p:spTree>
    <p:extLst>
      <p:ext uri="{BB962C8B-B14F-4D97-AF65-F5344CB8AC3E}">
        <p14:creationId xmlns:p14="http://schemas.microsoft.com/office/powerpoint/2010/main" val="7905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회원가입 정보 입력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25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79" y="1872812"/>
            <a:ext cx="3077928" cy="3749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연결선 3"/>
          <p:cNvCxnSpPr>
            <a:stCxn id="13" idx="0"/>
            <a:endCxn id="13" idx="2"/>
          </p:cNvCxnSpPr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EEFBA-34FB-3924-B80A-9A11E8D1FBA3}"/>
              </a:ext>
            </a:extLst>
          </p:cNvPr>
          <p:cNvSpPr txBox="1"/>
          <p:nvPr/>
        </p:nvSpPr>
        <p:spPr>
          <a:xfrm>
            <a:off x="6095998" y="1622978"/>
            <a:ext cx="585787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registMyInfoMain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registMyInfo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registIDBox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registID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           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registNickBox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닉네임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registNick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닉네임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           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registEmailBox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registEmail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registPWBox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registPW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checkPWBox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checkPW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createMyAccountButton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계정 만들기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 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이미 계정이 </a:t>
            </a:r>
            <a:r>
              <a:rPr lang="ko-KR" altLang="en-US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있으신가요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?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signIn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로그인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       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87ECE-169A-4B70-8CB5-0CEF3D55F484}"/>
              </a:ext>
            </a:extLst>
          </p:cNvPr>
          <p:cNvSpPr/>
          <p:nvPr/>
        </p:nvSpPr>
        <p:spPr>
          <a:xfrm>
            <a:off x="2133600" y="2286000"/>
            <a:ext cx="2235200" cy="314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3F59CB-2268-5F6A-05E9-9CC827B6A824}"/>
              </a:ext>
            </a:extLst>
          </p:cNvPr>
          <p:cNvCxnSpPr/>
          <p:nvPr/>
        </p:nvCxnSpPr>
        <p:spPr>
          <a:xfrm>
            <a:off x="4610100" y="3860800"/>
            <a:ext cx="1247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8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회원가입 정보 입력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26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>
            <a:stCxn id="13" idx="0"/>
            <a:endCxn id="13" idx="2"/>
          </p:cNvCxnSpPr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690E5-28CA-08F7-0B49-ACCBEEE39434}"/>
              </a:ext>
            </a:extLst>
          </p:cNvPr>
          <p:cNvSpPr txBox="1"/>
          <p:nvPr/>
        </p:nvSpPr>
        <p:spPr>
          <a:xfrm>
            <a:off x="6096000" y="1622978"/>
            <a:ext cx="5870863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#registMyInfo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inputBorderColorChange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animation-fill-mode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#registMyInfo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:focus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inputAreaColorChange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animation-fill-mode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inputBorderColorChange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inputAreaColorChange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245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0.541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altLang="ko-KR" sz="1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CFAD22-7C35-7971-094C-F3C5BB5E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52" y="4530966"/>
            <a:ext cx="4064900" cy="831997"/>
          </a:xfrm>
          <a:prstGeom prst="rect">
            <a:avLst/>
          </a:prstGeom>
          <a:ln>
            <a:solidFill>
              <a:srgbClr val="849FFB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D957E3-A39D-41D2-27E5-426B54BE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82" y="2067514"/>
            <a:ext cx="3986293" cy="734634"/>
          </a:xfrm>
          <a:prstGeom prst="rect">
            <a:avLst/>
          </a:prstGeom>
          <a:ln>
            <a:solidFill>
              <a:srgbClr val="849FFB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F555E39-356D-8F7F-3C28-826CC06B0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39" y="3246684"/>
            <a:ext cx="3898955" cy="779791"/>
          </a:xfrm>
          <a:prstGeom prst="rect">
            <a:avLst/>
          </a:prstGeom>
          <a:ln>
            <a:solidFill>
              <a:srgbClr val="849FFB"/>
            </a:solidFill>
          </a:ln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27077FC-D6D5-8EEE-93BE-064FDCB17967}"/>
              </a:ext>
            </a:extLst>
          </p:cNvPr>
          <p:cNvCxnSpPr>
            <a:cxnSpLocks/>
          </p:cNvCxnSpPr>
          <p:nvPr/>
        </p:nvCxnSpPr>
        <p:spPr>
          <a:xfrm flipV="1">
            <a:off x="5180377" y="3433337"/>
            <a:ext cx="826136" cy="317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B35A4A4-51E4-75E1-A07F-14008F6A843B}"/>
              </a:ext>
            </a:extLst>
          </p:cNvPr>
          <p:cNvCxnSpPr>
            <a:cxnSpLocks/>
          </p:cNvCxnSpPr>
          <p:nvPr/>
        </p:nvCxnSpPr>
        <p:spPr>
          <a:xfrm flipV="1">
            <a:off x="5155564" y="4191000"/>
            <a:ext cx="826136" cy="91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79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게시글 작성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27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F6D6-8A9C-1CF2-98CB-89B7FBBB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51" y="1940677"/>
            <a:ext cx="2830268" cy="3613948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246E6-42A4-F03F-95EB-B7F03950C81A}"/>
              </a:ext>
            </a:extLst>
          </p:cNvPr>
          <p:cNvSpPr txBox="1"/>
          <p:nvPr/>
        </p:nvSpPr>
        <p:spPr>
          <a:xfrm>
            <a:off x="6096000" y="1622978"/>
            <a:ext cx="5857872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write_title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notice_title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제목을 입력하세요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select_type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글 종류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select_type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게시판 종류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자유 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리뷰 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자료실 게시판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D402D6-E8AC-F565-8A2F-83EDFEAE4164}"/>
              </a:ext>
            </a:extLst>
          </p:cNvPr>
          <p:cNvSpPr/>
          <p:nvPr/>
        </p:nvSpPr>
        <p:spPr>
          <a:xfrm>
            <a:off x="2259490" y="2273300"/>
            <a:ext cx="1918810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032F3C-A221-8E39-56BA-3FB51EB32C41}"/>
              </a:ext>
            </a:extLst>
          </p:cNvPr>
          <p:cNvCxnSpPr>
            <a:stCxn id="14" idx="3"/>
          </p:cNvCxnSpPr>
          <p:nvPr/>
        </p:nvCxnSpPr>
        <p:spPr>
          <a:xfrm flipV="1">
            <a:off x="4178300" y="2514600"/>
            <a:ext cx="1917700" cy="1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96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게시글 작성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28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F6D6-8A9C-1CF2-98CB-89B7FBBB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51" y="1940677"/>
            <a:ext cx="2830268" cy="3613948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D402D6-E8AC-F565-8A2F-83EDFEAE4164}"/>
              </a:ext>
            </a:extLst>
          </p:cNvPr>
          <p:cNvSpPr/>
          <p:nvPr/>
        </p:nvSpPr>
        <p:spPr>
          <a:xfrm>
            <a:off x="2259490" y="2782408"/>
            <a:ext cx="1918810" cy="2551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032F3C-A221-8E39-56BA-3FB51EB32C4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178300" y="3023709"/>
            <a:ext cx="1917700" cy="1034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B88120-1D26-201B-8175-D8212927C863}"/>
              </a:ext>
            </a:extLst>
          </p:cNvPr>
          <p:cNvSpPr txBox="1"/>
          <p:nvPr/>
        </p:nvSpPr>
        <p:spPr>
          <a:xfrm>
            <a:off x="6100989" y="1622978"/>
            <a:ext cx="5852882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write_here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내용 작성 칸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notice_content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내용을 입력하세요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sendToFileBox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addSendToFile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color:white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; font-size: 30px;"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"fa-regular fa-           </a:t>
            </a:r>
          </a:p>
          <a:p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       plus"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sendToFile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"color: gray;"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첨부파일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: 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sendToFile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"color: gray;"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첨부파일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 : 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button_box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"notice_board.html"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등록하기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 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"notice_board.html"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"cancel"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돌아가기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690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게시글 작성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29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F6D6-8A9C-1CF2-98CB-89B7FBBB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1" y="1940677"/>
            <a:ext cx="2830268" cy="3613948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D402D6-E8AC-F565-8A2F-83EDFEAE4164}"/>
              </a:ext>
            </a:extLst>
          </p:cNvPr>
          <p:cNvSpPr/>
          <p:nvPr/>
        </p:nvSpPr>
        <p:spPr>
          <a:xfrm>
            <a:off x="2259490" y="2923309"/>
            <a:ext cx="1918810" cy="1399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032F3C-A221-8E39-56BA-3FB51EB32C4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178300" y="2504870"/>
            <a:ext cx="1751445" cy="1118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095998" y="2317010"/>
            <a:ext cx="5857875" cy="3377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85E89D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000">
                <a:solidFill>
                  <a:srgbClr val="B392F0"/>
                </a:solidFill>
                <a:latin typeface="Consolas" panose="020B0609020204030204" pitchFamily="49" charset="0"/>
              </a:rPr>
              <a:t>:focus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ko-KR" altLang="en-US" sz="1000">
                <a:solidFill>
                  <a:srgbClr val="E1E4E8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outline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animation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: inputAreaColorChange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animation-fill-mode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both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>
                <a:solidFill>
                  <a:srgbClr val="85E89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>
                <a:solidFill>
                  <a:srgbClr val="B392F0"/>
                </a:solidFill>
                <a:latin typeface="Consolas" panose="020B0609020204030204" pitchFamily="49" charset="0"/>
              </a:rPr>
              <a:t>:focus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ko-KR" altLang="en-US" sz="1000">
                <a:solidFill>
                  <a:srgbClr val="E1E4E8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outline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animation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: inputAreaColorChange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animation-fill-mode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both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@keyframes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FFAB70"/>
                </a:solidFill>
                <a:latin typeface="Consolas" panose="020B0609020204030204" pitchFamily="49" charset="0"/>
              </a:rPr>
              <a:t>inputAreaColorChange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>
                <a:solidFill>
                  <a:srgbClr val="B392F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>
                <a:solidFill>
                  <a:srgbClr val="B392F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rgba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91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150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245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0.541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96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151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79B8FF"/>
                </a:solidFill>
                <a:latin typeface="Consolas" panose="020B0609020204030204" pitchFamily="49" charset="0"/>
              </a:rPr>
              <a:t>243</a:t>
            </a:r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5999" y="1622978"/>
            <a:ext cx="585787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resize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13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345" y="2452254"/>
            <a:ext cx="686955" cy="29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032F3C-A221-8E39-56BA-3FB51EB32C41}"/>
              </a:ext>
            </a:extLst>
          </p:cNvPr>
          <p:cNvCxnSpPr>
            <a:cxnSpLocks/>
          </p:cNvCxnSpPr>
          <p:nvPr/>
        </p:nvCxnSpPr>
        <p:spPr>
          <a:xfrm>
            <a:off x="4178300" y="2604655"/>
            <a:ext cx="1751445" cy="107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4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구성도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</a:t>
            </a: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현재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3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13365" y="1615858"/>
            <a:ext cx="10165269" cy="4445818"/>
            <a:chOff x="1553228" y="1177447"/>
            <a:chExt cx="10165269" cy="4445818"/>
          </a:xfrm>
        </p:grpSpPr>
        <p:sp>
          <p:nvSpPr>
            <p:cNvPr id="15" name="직사각형 14"/>
            <p:cNvSpPr/>
            <p:nvPr/>
          </p:nvSpPr>
          <p:spPr>
            <a:xfrm>
              <a:off x="1553228" y="2433180"/>
              <a:ext cx="1490597" cy="1991639"/>
            </a:xfrm>
            <a:prstGeom prst="rect">
              <a:avLst/>
            </a:prstGeom>
            <a:solidFill>
              <a:srgbClr val="0F1D4A"/>
            </a:solidFill>
            <a:ln>
              <a:solidFill>
                <a:srgbClr val="849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메인페이지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21047" y="1177447"/>
              <a:ext cx="1615858" cy="80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1047" y="2098431"/>
              <a:ext cx="1615858" cy="760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21047" y="3915355"/>
              <a:ext cx="1615858" cy="768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02659" y="2978706"/>
              <a:ext cx="1634246" cy="760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21047" y="4854320"/>
              <a:ext cx="1615858" cy="768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회사위치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27293" y="1177447"/>
              <a:ext cx="1903555" cy="476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 카테고리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27293" y="1740686"/>
              <a:ext cx="1903555" cy="476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자유 게시판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927292" y="2316071"/>
              <a:ext cx="1903555" cy="476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리뷰 게시판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27292" y="2882331"/>
              <a:ext cx="1903555" cy="476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자료실 게시판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927292" y="3449441"/>
              <a:ext cx="1903555" cy="476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</a:t>
              </a:r>
              <a:r>
                <a:rPr lang="ko-KR" altLang="en-US" dirty="0" err="1"/>
                <a:t>게시글</a:t>
              </a:r>
              <a:endParaRPr lang="ko-KR" altLang="en-US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536903" y="1415873"/>
              <a:ext cx="1390390" cy="2224930"/>
              <a:chOff x="5536903" y="1415873"/>
              <a:chExt cx="1390390" cy="2224930"/>
            </a:xfrm>
          </p:grpSpPr>
          <p:cxnSp>
            <p:nvCxnSpPr>
              <p:cNvPr id="47" name="직선 연결선 46"/>
              <p:cNvCxnSpPr/>
              <p:nvPr/>
            </p:nvCxnSpPr>
            <p:spPr>
              <a:xfrm flipV="1">
                <a:off x="5536905" y="1415873"/>
                <a:ext cx="1390387" cy="238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endCxn id="26" idx="1"/>
              </p:cNvCxnSpPr>
              <p:nvPr/>
            </p:nvCxnSpPr>
            <p:spPr>
              <a:xfrm>
                <a:off x="5536904" y="1697493"/>
                <a:ext cx="1390389" cy="281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endCxn id="28" idx="1"/>
              </p:cNvCxnSpPr>
              <p:nvPr/>
            </p:nvCxnSpPr>
            <p:spPr>
              <a:xfrm>
                <a:off x="5536903" y="1697492"/>
                <a:ext cx="1390389" cy="14232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endCxn id="27" idx="1"/>
              </p:cNvCxnSpPr>
              <p:nvPr/>
            </p:nvCxnSpPr>
            <p:spPr>
              <a:xfrm>
                <a:off x="5554648" y="1729589"/>
                <a:ext cx="1372644" cy="82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554647" y="1729589"/>
                <a:ext cx="1354902" cy="1911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 rot="10800000">
              <a:off x="8830844" y="1415873"/>
              <a:ext cx="1390390" cy="2224930"/>
              <a:chOff x="5536903" y="1415873"/>
              <a:chExt cx="1390390" cy="2224930"/>
            </a:xfrm>
          </p:grpSpPr>
          <p:cxnSp>
            <p:nvCxnSpPr>
              <p:cNvPr id="42" name="직선 연결선 41"/>
              <p:cNvCxnSpPr/>
              <p:nvPr/>
            </p:nvCxnSpPr>
            <p:spPr>
              <a:xfrm flipV="1">
                <a:off x="5536905" y="1415873"/>
                <a:ext cx="1390387" cy="238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536904" y="1697493"/>
                <a:ext cx="1390389" cy="281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536903" y="1697492"/>
                <a:ext cx="1390389" cy="14232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5554648" y="1729589"/>
                <a:ext cx="1372644" cy="82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554647" y="1729589"/>
                <a:ext cx="1354902" cy="1911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10102639" y="2974830"/>
              <a:ext cx="1615858" cy="80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게시글쓰기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21" idx="3"/>
            </p:cNvCxnSpPr>
            <p:nvPr/>
          </p:nvCxnSpPr>
          <p:spPr>
            <a:xfrm flipV="1">
              <a:off x="5536905" y="4299827"/>
              <a:ext cx="97662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513534" y="4061400"/>
              <a:ext cx="1903555" cy="476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약관 동의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814942" y="4043423"/>
              <a:ext cx="1903555" cy="771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정보 입력</a:t>
              </a:r>
              <a:endParaRPr lang="en-US" altLang="ko-KR" dirty="0"/>
            </a:p>
            <a:p>
              <a:pPr algn="ctr"/>
              <a:r>
                <a:rPr lang="ko-KR" altLang="en-US" dirty="0"/>
                <a:t>및 가입</a:t>
              </a:r>
            </a:p>
          </p:txBody>
        </p:sp>
        <p:cxnSp>
          <p:nvCxnSpPr>
            <p:cNvPr id="36" name="직선 연결선 35"/>
            <p:cNvCxnSpPr>
              <a:stCxn id="34" idx="3"/>
              <a:endCxn id="35" idx="1"/>
            </p:cNvCxnSpPr>
            <p:nvPr/>
          </p:nvCxnSpPr>
          <p:spPr>
            <a:xfrm>
              <a:off x="8417089" y="4299827"/>
              <a:ext cx="1397853" cy="129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6" idx="1"/>
              <a:endCxn id="15" idx="3"/>
            </p:cNvCxnSpPr>
            <p:nvPr/>
          </p:nvCxnSpPr>
          <p:spPr>
            <a:xfrm flipH="1">
              <a:off x="3043825" y="1578280"/>
              <a:ext cx="877222" cy="18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9" idx="1"/>
              <a:endCxn id="15" idx="3"/>
            </p:cNvCxnSpPr>
            <p:nvPr/>
          </p:nvCxnSpPr>
          <p:spPr>
            <a:xfrm flipH="1">
              <a:off x="3043825" y="2478910"/>
              <a:ext cx="877222" cy="950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3" idx="1"/>
              <a:endCxn id="15" idx="3"/>
            </p:cNvCxnSpPr>
            <p:nvPr/>
          </p:nvCxnSpPr>
          <p:spPr>
            <a:xfrm flipH="1">
              <a:off x="3043825" y="3359185"/>
              <a:ext cx="858834" cy="69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1" idx="1"/>
              <a:endCxn id="15" idx="3"/>
            </p:cNvCxnSpPr>
            <p:nvPr/>
          </p:nvCxnSpPr>
          <p:spPr>
            <a:xfrm flipH="1" flipV="1">
              <a:off x="3043825" y="3429000"/>
              <a:ext cx="877222" cy="870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4" idx="1"/>
            </p:cNvCxnSpPr>
            <p:nvPr/>
          </p:nvCxnSpPr>
          <p:spPr>
            <a:xfrm flipH="1" flipV="1">
              <a:off x="3043825" y="3449441"/>
              <a:ext cx="877222" cy="178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43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게시글 작성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30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3" y="2003371"/>
            <a:ext cx="1916155" cy="2527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319324" y="1796984"/>
            <a:ext cx="54112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uploadOrCancel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submit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cancel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"cancel"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submit.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confirm_window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등록 하시겠습니까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confirm_window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등록을 완료했습니다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cancel.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confirm_window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작성을 취소 하시겠습니까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작성했던 내용들은 저장되지 않습니다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confirm_window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작성을 취소했습니다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uploadOrCancel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() Error. 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beacause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, one of the variable of this function does not exist in this HTML"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}}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6394" y="4357178"/>
            <a:ext cx="393945" cy="19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790" y="2003371"/>
            <a:ext cx="3240490" cy="1168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118" y="3357845"/>
            <a:ext cx="2755834" cy="1185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3" name="꺾인 연결선 32"/>
          <p:cNvCxnSpPr>
            <a:stCxn id="3" idx="2"/>
          </p:cNvCxnSpPr>
          <p:nvPr/>
        </p:nvCxnSpPr>
        <p:spPr>
          <a:xfrm rot="16200000" flipH="1">
            <a:off x="1759579" y="3937131"/>
            <a:ext cx="143919" cy="13763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5400000" flipH="1" flipV="1">
            <a:off x="1497918" y="3462389"/>
            <a:ext cx="2217107" cy="252637"/>
          </a:xfrm>
          <a:prstGeom prst="bentConnector3">
            <a:avLst>
              <a:gd name="adj1" fmla="val 100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27" idx="0"/>
          </p:cNvCxnSpPr>
          <p:nvPr/>
        </p:nvCxnSpPr>
        <p:spPr>
          <a:xfrm>
            <a:off x="4353035" y="3172370"/>
            <a:ext cx="0" cy="185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093115" y="1622978"/>
            <a:ext cx="5860760" cy="3939540"/>
            <a:chOff x="6319324" y="1796984"/>
            <a:chExt cx="5411227" cy="3531577"/>
          </a:xfrm>
        </p:grpSpPr>
        <p:sp>
          <p:nvSpPr>
            <p:cNvPr id="32" name="직사각형 31"/>
            <p:cNvSpPr/>
            <p:nvPr/>
          </p:nvSpPr>
          <p:spPr>
            <a:xfrm>
              <a:off x="6319324" y="1796984"/>
              <a:ext cx="5411227" cy="35315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uploadOrCancel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submit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"submit"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cancel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"cancel"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try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submit.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confirm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등록 하시겠습니까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?"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alert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등록을 완료했습니다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cancel.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confirm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작성을 취소 하시겠습니까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? </a:t>
              </a:r>
            </a:p>
            <a:p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                                          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작성했던 내용들은 저장되지 않습니다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alert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작성을 취소했습니다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}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uploadOrCancel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() Error. 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beacause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, one of the variable of this function does not exist in this HTML"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64036" y="2341419"/>
              <a:ext cx="4274065" cy="1160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53600" y="3112008"/>
              <a:ext cx="100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FF0000"/>
                  </a:solidFill>
                </a:rPr>
                <a:t>확인버튼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64035" y="3503718"/>
              <a:ext cx="4274065" cy="1049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53600" y="4276403"/>
              <a:ext cx="100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FF0000"/>
                  </a:solidFill>
                </a:rPr>
                <a:t>실패버튼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28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게시글 작성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31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40" y="3525079"/>
            <a:ext cx="3127991" cy="1134602"/>
          </a:xfrm>
          <a:prstGeom prst="rect">
            <a:avLst/>
          </a:prstGeom>
          <a:ln>
            <a:solidFill>
              <a:srgbClr val="557CF9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31" y="2003370"/>
            <a:ext cx="3023007" cy="1108638"/>
          </a:xfrm>
          <a:prstGeom prst="rect">
            <a:avLst/>
          </a:prstGeom>
          <a:ln>
            <a:solidFill>
              <a:srgbClr val="557CF9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53" y="2003370"/>
            <a:ext cx="2013716" cy="2656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400611" y="4436969"/>
            <a:ext cx="393945" cy="19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/>
          <p:nvPr/>
        </p:nvCxnSpPr>
        <p:spPr>
          <a:xfrm>
            <a:off x="1615858" y="4659681"/>
            <a:ext cx="989556" cy="438412"/>
          </a:xfrm>
          <a:prstGeom prst="bentConnector3">
            <a:avLst>
              <a:gd name="adj1" fmla="val -6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4" idx="1"/>
          </p:cNvCxnSpPr>
          <p:nvPr/>
        </p:nvCxnSpPr>
        <p:spPr>
          <a:xfrm rot="5400000" flipH="1" flipV="1">
            <a:off x="1416494" y="3734083"/>
            <a:ext cx="2552930" cy="2001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</p:cNvCxnSpPr>
          <p:nvPr/>
        </p:nvCxnSpPr>
        <p:spPr>
          <a:xfrm>
            <a:off x="4304535" y="3112008"/>
            <a:ext cx="4418" cy="413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096000" y="1622978"/>
            <a:ext cx="5874327" cy="3939540"/>
            <a:chOff x="6344448" y="1913212"/>
            <a:chExt cx="5401231" cy="3672169"/>
          </a:xfrm>
        </p:grpSpPr>
        <p:sp>
          <p:nvSpPr>
            <p:cNvPr id="27" name="직사각형 26"/>
            <p:cNvSpPr/>
            <p:nvPr/>
          </p:nvSpPr>
          <p:spPr>
            <a:xfrm>
              <a:off x="6344448" y="1913212"/>
              <a:ext cx="5401231" cy="367216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uploadOrCancel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submit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"submit"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cancel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"cancel"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try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submit.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confirm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등록 하시겠습니까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?"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alert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등록을 완료했습니다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cancel.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()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confirm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작성을 취소 하시겠습니까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?</a:t>
              </a:r>
            </a:p>
            <a:p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                                          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작성했던 내용들은 저장되지 않습니다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confirm_window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alert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작성을 취소했습니다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}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uploadOrCancel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() Error. </a:t>
              </a:r>
              <a:r>
                <a:rPr lang="en-US" altLang="ko-KR" sz="1000" dirty="0" err="1">
                  <a:solidFill>
                    <a:srgbClr val="9ECBFF"/>
                  </a:solidFill>
                  <a:latin typeface="Consolas" panose="020B0609020204030204" pitchFamily="49" charset="0"/>
                </a:rPr>
                <a:t>beacause</a:t>
              </a:r>
              <a:r>
                <a:rPr lang="en-US" altLang="ko-KR" sz="1000" dirty="0">
                  <a:solidFill>
                    <a:srgbClr val="9ECBFF"/>
                  </a:solidFill>
                  <a:latin typeface="Consolas" panose="020B0609020204030204" pitchFamily="49" charset="0"/>
                </a:rPr>
                <a:t>, one of the variable of this function does not exist in this HTML"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664036" y="2341418"/>
              <a:ext cx="4274065" cy="1316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53600" y="3112008"/>
              <a:ext cx="100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FF0000"/>
                  </a:solidFill>
                </a:rPr>
                <a:t>확인버튼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60435" y="3657601"/>
              <a:ext cx="4274065" cy="1086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49999" y="4428190"/>
              <a:ext cx="100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FF0000"/>
                  </a:solidFill>
                </a:rPr>
                <a:t>실패버튼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727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DEDAC-A595-4A41-2DA5-A5E3D85B262F}"/>
              </a:ext>
            </a:extLst>
          </p:cNvPr>
          <p:cNvSpPr txBox="1"/>
          <p:nvPr/>
        </p:nvSpPr>
        <p:spPr>
          <a:xfrm>
            <a:off x="4800600" y="3167390"/>
            <a:ext cx="259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latinLnBrk="0">
              <a:defRPr/>
            </a:pPr>
            <a:r>
              <a:rPr lang="ko-KR" altLang="en-US" sz="28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감사합니다</a:t>
            </a:r>
            <a:r>
              <a:rPr lang="en-US" altLang="ko-KR" sz="28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.</a:t>
            </a:r>
            <a:endParaRPr lang="ko-KR" altLang="en-US" sz="2800" b="1" dirty="0">
              <a:solidFill>
                <a:srgbClr val="0F1D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5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헤더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4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8DDF2-A037-CDEC-C13C-3A4BCF08363F}"/>
              </a:ext>
            </a:extLst>
          </p:cNvPr>
          <p:cNvSpPr txBox="1"/>
          <p:nvPr/>
        </p:nvSpPr>
        <p:spPr>
          <a:xfrm>
            <a:off x="6096000" y="1622978"/>
            <a:ext cx="58578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header_list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companyLogo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&gt;Company&lt;/</a:t>
            </a:r>
            <a:r>
              <a:rPr lang="en-US" altLang="ko-KR" sz="1000" b="0" dirty="0" err="1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signIn_Up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signIn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   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     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"signUp.html"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    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"withdrawal"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      &lt;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회원탈퇴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    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85E89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90B1-A5E6-84EF-F56E-9379DF22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2" y="2128837"/>
            <a:ext cx="5000625" cy="3905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BD2CC4-905C-FB50-A57C-C14BFA47B323}"/>
              </a:ext>
            </a:extLst>
          </p:cNvPr>
          <p:cNvSpPr/>
          <p:nvPr/>
        </p:nvSpPr>
        <p:spPr>
          <a:xfrm>
            <a:off x="4533900" y="2044700"/>
            <a:ext cx="351521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E20928-C1E5-5C5D-1933-4FE55FC5F0F5}"/>
              </a:ext>
            </a:extLst>
          </p:cNvPr>
          <p:cNvSpPr/>
          <p:nvPr/>
        </p:nvSpPr>
        <p:spPr>
          <a:xfrm>
            <a:off x="4892906" y="2044700"/>
            <a:ext cx="351521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10AC64-0FD4-B3EE-C73E-50FA6D0EFA71}"/>
              </a:ext>
            </a:extLst>
          </p:cNvPr>
          <p:cNvSpPr/>
          <p:nvPr/>
        </p:nvSpPr>
        <p:spPr>
          <a:xfrm>
            <a:off x="5244427" y="2044700"/>
            <a:ext cx="351521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129AD9-6A9F-0F77-C01B-6CFC8F4BCF2F}"/>
              </a:ext>
            </a:extLst>
          </p:cNvPr>
          <p:cNvSpPr/>
          <p:nvPr/>
        </p:nvSpPr>
        <p:spPr>
          <a:xfrm>
            <a:off x="1219200" y="2128837"/>
            <a:ext cx="1102214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A17BBEA-E9A5-6D88-BFEC-57CE3A1771C2}"/>
              </a:ext>
            </a:extLst>
          </p:cNvPr>
          <p:cNvCxnSpPr/>
          <p:nvPr/>
        </p:nvCxnSpPr>
        <p:spPr>
          <a:xfrm>
            <a:off x="4654781" y="2565400"/>
            <a:ext cx="1426370" cy="762000"/>
          </a:xfrm>
          <a:prstGeom prst="bentConnector3">
            <a:avLst>
              <a:gd name="adj1" fmla="val 28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5DA81D5-6394-359F-5F44-B9DA7AAC32BB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711308" y="2922758"/>
            <a:ext cx="1727201" cy="1012483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4F85F2B-DA2F-9839-CB0F-D858261FAAFA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4601319" y="3384269"/>
            <a:ext cx="2298700" cy="660962"/>
          </a:xfrm>
          <a:prstGeom prst="bentConnector3">
            <a:avLst>
              <a:gd name="adj1" fmla="val 997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B1EB307-D7FD-791D-5810-E39604B8FC5B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839210" y="-113102"/>
            <a:ext cx="173037" cy="43108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29594" y="3196882"/>
            <a:ext cx="2180492" cy="464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29594" y="4068881"/>
            <a:ext cx="2619646" cy="464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29593" y="4537019"/>
            <a:ext cx="2180492" cy="464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헤더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5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096001" y="1622978"/>
            <a:ext cx="5857874" cy="39395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vw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96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151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243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flex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justify-content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space-between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000" dirty="0">
              <a:solidFill>
                <a:srgbClr val="B392F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238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79B8F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display:none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-scrollbar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" y="1999994"/>
            <a:ext cx="5651011" cy="469634"/>
          </a:xfrm>
          <a:prstGeom prst="rect">
            <a:avLst/>
          </a:prstGeom>
          <a:ln>
            <a:solidFill>
              <a:srgbClr val="849FFB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8125" y="2317315"/>
            <a:ext cx="4634500" cy="18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22937" y="2669418"/>
            <a:ext cx="992691" cy="1075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4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076191" y="6927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 err="1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모달창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6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05294-BDEB-D8A0-74B3-9D5A68C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8" y="1801976"/>
            <a:ext cx="3634700" cy="3891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096000" y="1605937"/>
            <a:ext cx="5857875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modal_head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"margin-left: -10px;"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&gt;company&lt;/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"fa-solid fa-x"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modal_main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IDPW_box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inputID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inputPW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9ECBFF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 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loginFailText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로그인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 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doSignUp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 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아직 회원이 아니세요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?&lt;/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"signup.html"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회원가입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    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saveIDANdForgotIDPWDiv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 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saveID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saveIDCheckBox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아이디저장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forgotIDPW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아이디 찾기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비밀번호 찾기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9745" y="2646218"/>
            <a:ext cx="1773382" cy="1745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11782" y="3422073"/>
            <a:ext cx="1884218" cy="1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9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076191" y="6927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 err="1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모달창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(HTML)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7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05294-BDEB-D8A0-74B3-9D5A68C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8" y="1801976"/>
            <a:ext cx="3634700" cy="3891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11862" y="4454999"/>
            <a:ext cx="1801091" cy="512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11782" y="3422073"/>
            <a:ext cx="1884218" cy="1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04308" y="1622978"/>
            <a:ext cx="584956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or_box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"font-size: 10px; margin-top: 10px;"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또는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modal_foot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   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/kakao_logo.png"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/&gt;&lt;/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/naver_logo.png"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/&gt;&lt;/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/instagram_logo.png"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/&gt;&lt;/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/facebook_logo.png"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/&gt;&lt;/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85E89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"../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/twitter_logo.png"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/&gt;&lt;/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 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85E8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2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 err="1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모달창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(CSS)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8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A05294-BDEB-D8A0-74B3-9D5A68C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8" y="1801976"/>
            <a:ext cx="3634700" cy="3891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8" name="그룹 17"/>
          <p:cNvGrpSpPr/>
          <p:nvPr/>
        </p:nvGrpSpPr>
        <p:grpSpPr>
          <a:xfrm>
            <a:off x="6096000" y="1622978"/>
            <a:ext cx="5857876" cy="3486460"/>
            <a:chOff x="6095999" y="3276573"/>
            <a:chExt cx="6096001" cy="3486460"/>
          </a:xfrm>
        </p:grpSpPr>
        <p:sp>
          <p:nvSpPr>
            <p:cNvPr id="3" name="직사각형 2"/>
            <p:cNvSpPr/>
            <p:nvPr/>
          </p:nvSpPr>
          <p:spPr>
            <a:xfrm>
              <a:off x="6096000" y="6055147"/>
              <a:ext cx="6096000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000">
                  <a:solidFill>
                    <a:srgbClr val="FDE800"/>
                  </a:solidFill>
                  <a:latin typeface="Consolas" panose="020B0609020204030204" pitchFamily="49" charset="0"/>
                </a:rPr>
                <a:t>/* </a:t>
              </a:r>
              <a:r>
                <a:rPr lang="ko-KR" altLang="en-US" sz="1000">
                  <a:solidFill>
                    <a:srgbClr val="FDE800"/>
                  </a:solidFill>
                  <a:latin typeface="Consolas" panose="020B0609020204030204" pitchFamily="49" charset="0"/>
                </a:rPr>
                <a:t>모달 창 띄울 시 화면 스크롤을 막기 위한 클래스 *</a:t>
              </a:r>
              <a:r>
                <a:rPr lang="en-US" altLang="ko-KR" sz="1000">
                  <a:solidFill>
                    <a:srgbClr val="FDE800"/>
                  </a:solidFill>
                  <a:latin typeface="Consolas" panose="020B0609020204030204" pitchFamily="49" charset="0"/>
                </a:rPr>
                <a:t>/</a:t>
              </a:r>
              <a:endParaRPr lang="ko-KR" altLang="en-US" sz="1000">
                <a:solidFill>
                  <a:srgbClr val="E1E4E8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>
                  <a:solidFill>
                    <a:srgbClr val="B392F0"/>
                  </a:solidFill>
                  <a:latin typeface="Consolas" panose="020B0609020204030204" pitchFamily="49" charset="0"/>
                </a:rPr>
                <a:t>.hidden</a:t>
              </a:r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>
                  <a:solidFill>
                    <a:srgbClr val="79B8FF"/>
                  </a:solidFill>
                  <a:latin typeface="Consolas" panose="020B0609020204030204" pitchFamily="49" charset="0"/>
                </a:rPr>
                <a:t>position</a:t>
              </a:r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>
                  <a:solidFill>
                    <a:srgbClr val="79B8FF"/>
                  </a:solidFill>
                  <a:latin typeface="Consolas" panose="020B0609020204030204" pitchFamily="49" charset="0"/>
                </a:rPr>
                <a:t>fixed</a:t>
              </a:r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ko-KR" sz="1000">
                  <a:solidFill>
                    <a:srgbClr val="79B8FF"/>
                  </a:solidFill>
                  <a:latin typeface="Consolas" panose="020B0609020204030204" pitchFamily="49" charset="0"/>
                </a:rPr>
                <a:t>overflow</a:t>
              </a:r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000">
                  <a:solidFill>
                    <a:srgbClr val="79B8FF"/>
                  </a:solidFill>
                  <a:latin typeface="Consolas" panose="020B0609020204030204" pitchFamily="49" charset="0"/>
                </a:rPr>
                <a:t>hidden</a:t>
              </a:r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>
                  <a:solidFill>
                    <a:srgbClr val="E1E4E8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96000" y="3276573"/>
              <a:ext cx="6096000" cy="1785104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000" dirty="0">
                  <a:solidFill>
                    <a:srgbClr val="B392F0"/>
                  </a:solidFill>
                  <a:latin typeface="Consolas" panose="020B0609020204030204" pitchFamily="49" charset="0"/>
                </a:rPr>
                <a:t>#modal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 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border-radius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width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300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450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position</a:t>
              </a:r>
              <a:r>
                <a:rPr lang="en-US" altLang="ko-KR" sz="1000" dirty="0" err="1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absolute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margin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160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35.8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background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white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opacity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box-shadow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000" dirty="0" err="1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</a:b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95999" y="5061677"/>
              <a:ext cx="6096000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000" dirty="0">
                  <a:solidFill>
                    <a:srgbClr val="B392F0"/>
                  </a:solidFill>
                  <a:latin typeface="Consolas" panose="020B0609020204030204" pitchFamily="49" charset="0"/>
                </a:rPr>
                <a:t>#</a:t>
              </a:r>
              <a:r>
                <a:rPr lang="en-US" altLang="ko-KR" sz="1000" dirty="0" err="1">
                  <a:solidFill>
                    <a:srgbClr val="B392F0"/>
                  </a:solidFill>
                  <a:latin typeface="Consolas" panose="020B0609020204030204" pitchFamily="49" charset="0"/>
                </a:rPr>
                <a:t>modal_head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85E89D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000" dirty="0">
                  <a:solidFill>
                    <a:srgbClr val="B392F0"/>
                  </a:solidFill>
                  <a:latin typeface="Consolas" panose="020B0609020204030204" pitchFamily="49" charset="0"/>
                </a:rPr>
                <a:t>:nth-child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margin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17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79B8FF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000" dirty="0" err="1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100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font-size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20</a:t>
              </a:r>
              <a:r>
                <a:rPr lang="en-US" altLang="ko-KR" sz="1000" dirty="0">
                  <a:solidFill>
                    <a:srgbClr val="F97583"/>
                  </a:solidFill>
                  <a:latin typeface="Consolas" panose="020B0609020204030204" pitchFamily="49" charset="0"/>
                </a:rPr>
                <a:t>px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color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white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cursor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79B8FF"/>
                  </a:solidFill>
                  <a:latin typeface="Consolas" panose="020B0609020204030204" pitchFamily="49" charset="0"/>
                </a:rPr>
                <a:t>pointer</a:t>
              </a:r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>
                  <a:solidFill>
                    <a:srgbClr val="E1E4E8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3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b="1" kern="0" dirty="0" err="1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모달창</a:t>
            </a:r>
            <a:r>
              <a:rPr lang="en-US" altLang="ko-KR" sz="2000" b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(JS)</a:t>
            </a:r>
            <a:endParaRPr lang="ko-KR" altLang="en-US" sz="1600" b="1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0400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38101" y="325755"/>
            <a:ext cx="538282" cy="365125"/>
          </a:xfrm>
        </p:spPr>
        <p:txBody>
          <a:bodyPr/>
          <a:lstStyle/>
          <a:p>
            <a:pPr algn="ctr"/>
            <a:fld id="{92A3BBB8-EBE5-4A2B-AB70-89540E1C96C3}" type="slidenum">
              <a:rPr lang="ko-KR" altLang="en-US" sz="2000" smtClean="0">
                <a:solidFill>
                  <a:schemeClr val="bg1"/>
                </a:solidFill>
              </a:rPr>
              <a:pPr algn="ctr"/>
              <a:t>9</a:t>
            </a:fld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6000" y="904002"/>
            <a:ext cx="0" cy="568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8125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96000" y="904002"/>
            <a:ext cx="1102214" cy="718976"/>
          </a:xfrm>
          <a:prstGeom prst="rect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A05294-BDEB-D8A0-74B3-9D5A68CE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58" y="1801976"/>
            <a:ext cx="3634700" cy="3891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096000" y="1622978"/>
            <a:ext cx="585787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modal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signIn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signIn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close_icon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"fa-solid fa-x"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close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close_icon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signin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signIn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signin.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000" dirty="0">
                <a:solidFill>
                  <a:srgbClr val="FFAB7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// .show()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로 불러오면 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display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block</a:t>
            </a:r>
            <a:r>
              <a:rPr lang="ko-KR" altLang="en-US" sz="1000" dirty="0">
                <a:solidFill>
                  <a:srgbClr val="FDE800"/>
                </a:solidFill>
                <a:latin typeface="Consolas" panose="020B0609020204030204" pitchFamily="49" charset="0"/>
              </a:rPr>
              <a:t>으로 자동으로 변경된다</a:t>
            </a:r>
            <a:r>
              <a:rPr lang="en-US" altLang="ko-KR" sz="1000" dirty="0">
                <a:solidFill>
                  <a:srgbClr val="FDE800"/>
                </a:solidFill>
                <a:latin typeface="Consolas" panose="020B0609020204030204" pitchFamily="49" charset="0"/>
              </a:rPr>
              <a:t>..</a:t>
            </a:r>
            <a:endParaRPr lang="ko-KR" altLang="en-US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"flex"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`#modal`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opacity: 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"1"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},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`body`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modal_aroundBlur.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})</a:t>
            </a:r>
          </a:p>
          <a:p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close.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000" dirty="0">
                <a:solidFill>
                  <a:srgbClr val="FFAB7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F97583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</a:t>
            </a:r>
            <a:r>
              <a:rPr lang="en-US" altLang="ko-KR" sz="1000" dirty="0" err="1">
                <a:solidFill>
                  <a:srgbClr val="9ECBFF"/>
                </a:solidFill>
                <a:latin typeface="Consolas" panose="020B0609020204030204" pitchFamily="49" charset="0"/>
              </a:rPr>
              <a:t>modal_aroundBlur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`#modal`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    opacity: </a:t>
            </a:r>
            <a:r>
              <a:rPr lang="en-US" altLang="ko-KR" sz="1000" dirty="0">
                <a:solidFill>
                  <a:srgbClr val="79B8FF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392F0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`body`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modal_aroundBlur.</a:t>
            </a:r>
            <a:r>
              <a:rPr lang="en-US" altLang="ko-KR" sz="1000" dirty="0" err="1">
                <a:solidFill>
                  <a:srgbClr val="79B8FF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000" dirty="0" err="1">
                <a:solidFill>
                  <a:srgbClr val="E1E4E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B392F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ECBFF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dirty="0">
                <a:solidFill>
                  <a:srgbClr val="E1E4E8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884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5059</Words>
  <Application>Microsoft Office PowerPoint</Application>
  <PresentationFormat>와이드스크린</PresentationFormat>
  <Paragraphs>821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Tmon몬소리 Black</vt:lpstr>
      <vt:lpstr>맑은 고딕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박재원</cp:lastModifiedBy>
  <cp:revision>54</cp:revision>
  <dcterms:created xsi:type="dcterms:W3CDTF">2023-02-19T04:40:02Z</dcterms:created>
  <dcterms:modified xsi:type="dcterms:W3CDTF">2023-04-02T11:50:56Z</dcterms:modified>
</cp:coreProperties>
</file>