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46EDB-A8EC-4AC0-BD68-4E26141E826D}" v="5" dt="2021-11-01T16:57:2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104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y3908@naver.com" userId="46c2e1d55d7ba975" providerId="LiveId" clId="{9285938B-6437-45AA-ADC4-9E185A3DE234}"/>
    <pc:docChg chg="custSel modSld">
      <pc:chgData name="wony3908@naver.com" userId="46c2e1d55d7ba975" providerId="LiveId" clId="{9285938B-6437-45AA-ADC4-9E185A3DE234}" dt="2021-11-01T14:16:52.996" v="276" actId="14100"/>
      <pc:docMkLst>
        <pc:docMk/>
      </pc:docMkLst>
      <pc:sldChg chg="modSp mod">
        <pc:chgData name="wony3908@naver.com" userId="46c2e1d55d7ba975" providerId="LiveId" clId="{9285938B-6437-45AA-ADC4-9E185A3DE234}" dt="2021-11-01T14:12:21.354" v="0" actId="1076"/>
        <pc:sldMkLst>
          <pc:docMk/>
          <pc:sldMk cId="0" sldId="256"/>
        </pc:sldMkLst>
        <pc:spChg chg="mod">
          <ac:chgData name="wony3908@naver.com" userId="46c2e1d55d7ba975" providerId="LiveId" clId="{9285938B-6437-45AA-ADC4-9E185A3DE234}" dt="2021-11-01T14:12:21.354" v="0" actId="1076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">
        <pc:chgData name="wony3908@naver.com" userId="46c2e1d55d7ba975" providerId="LiveId" clId="{9285938B-6437-45AA-ADC4-9E185A3DE234}" dt="2021-11-01T14:16:05.047" v="271" actId="14100"/>
        <pc:sldMkLst>
          <pc:docMk/>
          <pc:sldMk cId="0" sldId="269"/>
        </pc:sldMkLst>
        <pc:picChg chg="add mod">
          <ac:chgData name="wony3908@naver.com" userId="46c2e1d55d7ba975" providerId="LiveId" clId="{9285938B-6437-45AA-ADC4-9E185A3DE234}" dt="2021-11-01T14:16:05.047" v="271" actId="14100"/>
          <ac:picMkLst>
            <pc:docMk/>
            <pc:sldMk cId="0" sldId="269"/>
            <ac:picMk id="113" creationId="{84CAA22D-A974-4ED8-B9DE-79BCFC6925EA}"/>
          </ac:picMkLst>
        </pc:picChg>
        <pc:picChg chg="del">
          <ac:chgData name="wony3908@naver.com" userId="46c2e1d55d7ba975" providerId="LiveId" clId="{9285938B-6437-45AA-ADC4-9E185A3DE234}" dt="2021-11-01T14:15:54.774" v="267" actId="478"/>
          <ac:picMkLst>
            <pc:docMk/>
            <pc:sldMk cId="0" sldId="269"/>
            <ac:picMk id="165" creationId="{00000000-0000-0000-0000-000000000000}"/>
          </ac:picMkLst>
        </pc:picChg>
      </pc:sldChg>
      <pc:sldChg chg="addSp delSp modSp mod">
        <pc:chgData name="wony3908@naver.com" userId="46c2e1d55d7ba975" providerId="LiveId" clId="{9285938B-6437-45AA-ADC4-9E185A3DE234}" dt="2021-11-01T14:16:52.996" v="276" actId="14100"/>
        <pc:sldMkLst>
          <pc:docMk/>
          <pc:sldMk cId="0" sldId="270"/>
        </pc:sldMkLst>
        <pc:picChg chg="mod">
          <ac:chgData name="wony3908@naver.com" userId="46c2e1d55d7ba975" providerId="LiveId" clId="{9285938B-6437-45AA-ADC4-9E185A3DE234}" dt="2021-11-01T14:16:14.030" v="272" actId="14100"/>
          <ac:picMkLst>
            <pc:docMk/>
            <pc:sldMk cId="0" sldId="270"/>
            <ac:picMk id="4" creationId="{00000000-0000-0000-0000-000000000000}"/>
          </ac:picMkLst>
        </pc:picChg>
        <pc:picChg chg="add del mod">
          <ac:chgData name="wony3908@naver.com" userId="46c2e1d55d7ba975" providerId="LiveId" clId="{9285938B-6437-45AA-ADC4-9E185A3DE234}" dt="2021-11-01T14:15:56.994" v="268" actId="21"/>
          <ac:picMkLst>
            <pc:docMk/>
            <pc:sldMk cId="0" sldId="270"/>
            <ac:picMk id="6" creationId="{8DC7E8AA-7959-476A-98F5-0BADB374E1A9}"/>
          </ac:picMkLst>
        </pc:picChg>
        <pc:picChg chg="add mod">
          <ac:chgData name="wony3908@naver.com" userId="46c2e1d55d7ba975" providerId="LiveId" clId="{9285938B-6437-45AA-ADC4-9E185A3DE234}" dt="2021-11-01T14:16:52.996" v="276" actId="14100"/>
          <ac:picMkLst>
            <pc:docMk/>
            <pc:sldMk cId="0" sldId="270"/>
            <ac:picMk id="8" creationId="{2795B26E-39B0-4F45-9275-68B7F586448F}"/>
          </ac:picMkLst>
        </pc:picChg>
      </pc:sldChg>
      <pc:sldChg chg="modSp mod">
        <pc:chgData name="wony3908@naver.com" userId="46c2e1d55d7ba975" providerId="LiveId" clId="{9285938B-6437-45AA-ADC4-9E185A3DE234}" dt="2021-11-01T14:14:51.062" v="264" actId="20577"/>
        <pc:sldMkLst>
          <pc:docMk/>
          <pc:sldMk cId="0" sldId="276"/>
        </pc:sldMkLst>
        <pc:spChg chg="mod">
          <ac:chgData name="wony3908@naver.com" userId="46c2e1d55d7ba975" providerId="LiveId" clId="{9285938B-6437-45AA-ADC4-9E185A3DE234}" dt="2021-11-01T14:12:50.582" v="61" actId="20577"/>
          <ac:spMkLst>
            <pc:docMk/>
            <pc:sldMk cId="0" sldId="276"/>
            <ac:spMk id="174" creationId="{00000000-0000-0000-0000-000000000000}"/>
          </ac:spMkLst>
        </pc:spChg>
        <pc:spChg chg="mod">
          <ac:chgData name="wony3908@naver.com" userId="46c2e1d55d7ba975" providerId="LiveId" clId="{9285938B-6437-45AA-ADC4-9E185A3DE234}" dt="2021-11-01T14:14:51.062" v="264" actId="20577"/>
          <ac:spMkLst>
            <pc:docMk/>
            <pc:sldMk cId="0" sldId="276"/>
            <ac:spMk id="175" creationId="{00000000-0000-0000-0000-000000000000}"/>
          </ac:spMkLst>
        </pc:spChg>
      </pc:sldChg>
    </pc:docChg>
  </pc:docChgLst>
  <pc:docChgLst>
    <pc:chgData name="wony3908@naver.com" userId="46c2e1d55d7ba975" providerId="LiveId" clId="{88A63AD3-CD48-476E-ABAF-FE74A4BD6244}"/>
    <pc:docChg chg="custSel modSld">
      <pc:chgData name="wony3908@naver.com" userId="46c2e1d55d7ba975" providerId="LiveId" clId="{88A63AD3-CD48-476E-ABAF-FE74A4BD6244}" dt="2021-11-01T15:56:52.961" v="7" actId="14100"/>
      <pc:docMkLst>
        <pc:docMk/>
      </pc:docMkLst>
      <pc:sldChg chg="addSp delSp modSp mod">
        <pc:chgData name="wony3908@naver.com" userId="46c2e1d55d7ba975" providerId="LiveId" clId="{88A63AD3-CD48-476E-ABAF-FE74A4BD6244}" dt="2021-11-01T15:56:52.961" v="7" actId="14100"/>
        <pc:sldMkLst>
          <pc:docMk/>
          <pc:sldMk cId="0" sldId="268"/>
        </pc:sldMkLst>
        <pc:picChg chg="del">
          <ac:chgData name="wony3908@naver.com" userId="46c2e1d55d7ba975" providerId="LiveId" clId="{88A63AD3-CD48-476E-ABAF-FE74A4BD6244}" dt="2021-11-01T15:56:29.368" v="0" actId="478"/>
          <ac:picMkLst>
            <pc:docMk/>
            <pc:sldMk cId="0" sldId="268"/>
            <ac:picMk id="4" creationId="{00000000-0000-0000-0000-000000000000}"/>
          </ac:picMkLst>
        </pc:picChg>
        <pc:picChg chg="add del mod">
          <ac:chgData name="wony3908@naver.com" userId="46c2e1d55d7ba975" providerId="LiveId" clId="{88A63AD3-CD48-476E-ABAF-FE74A4BD6244}" dt="2021-11-01T15:56:47.792" v="4" actId="478"/>
          <ac:picMkLst>
            <pc:docMk/>
            <pc:sldMk cId="0" sldId="268"/>
            <ac:picMk id="7" creationId="{43B90F83-8935-4305-800D-9397316EC42D}"/>
          </ac:picMkLst>
        </pc:picChg>
        <pc:picChg chg="add mod">
          <ac:chgData name="wony3908@naver.com" userId="46c2e1d55d7ba975" providerId="LiveId" clId="{88A63AD3-CD48-476E-ABAF-FE74A4BD6244}" dt="2021-11-01T15:56:52.961" v="7" actId="14100"/>
          <ac:picMkLst>
            <pc:docMk/>
            <pc:sldMk cId="0" sldId="268"/>
            <ac:picMk id="11" creationId="{59790A2F-6775-474F-88DC-D638FEDDE30E}"/>
          </ac:picMkLst>
        </pc:picChg>
      </pc:sldChg>
    </pc:docChg>
  </pc:docChgLst>
  <pc:docChgLst>
    <pc:chgData name="hwbest403@gmail.com" userId="6b8080b363ccdfdb" providerId="LiveId" clId="{9A946EDB-A8EC-4AC0-BD68-4E26141E826D}"/>
    <pc:docChg chg="addSld delSld modSld">
      <pc:chgData name="hwbest403@gmail.com" userId="6b8080b363ccdfdb" providerId="LiveId" clId="{9A946EDB-A8EC-4AC0-BD68-4E26141E826D}" dt="2021-11-01T16:57:22.352" v="7"/>
      <pc:docMkLst>
        <pc:docMk/>
      </pc:docMkLst>
      <pc:sldChg chg="addSp modSp">
        <pc:chgData name="hwbest403@gmail.com" userId="6b8080b363ccdfdb" providerId="LiveId" clId="{9A946EDB-A8EC-4AC0-BD68-4E26141E826D}" dt="2021-11-01T16:56:03.667" v="4"/>
        <pc:sldMkLst>
          <pc:docMk/>
          <pc:sldMk cId="0" sldId="274"/>
        </pc:sldMkLst>
        <pc:spChg chg="add mod">
          <ac:chgData name="hwbest403@gmail.com" userId="6b8080b363ccdfdb" providerId="LiveId" clId="{9A946EDB-A8EC-4AC0-BD68-4E26141E826D}" dt="2021-11-01T16:56:03.667" v="4"/>
          <ac:spMkLst>
            <pc:docMk/>
            <pc:sldMk cId="0" sldId="274"/>
            <ac:spMk id="166" creationId="{59C53BA6-9BB3-4238-8C4E-11BA84B09BFC}"/>
          </ac:spMkLst>
        </pc:spChg>
      </pc:sldChg>
      <pc:sldChg chg="add del">
        <pc:chgData name="hwbest403@gmail.com" userId="6b8080b363ccdfdb" providerId="LiveId" clId="{9A946EDB-A8EC-4AC0-BD68-4E26141E826D}" dt="2021-11-01T16:56:33.075" v="5"/>
        <pc:sldMkLst>
          <pc:docMk/>
          <pc:sldMk cId="0" sldId="275"/>
        </pc:sldMkLst>
      </pc:sldChg>
      <pc:sldChg chg="add del">
        <pc:chgData name="hwbest403@gmail.com" userId="6b8080b363ccdfdb" providerId="LiveId" clId="{9A946EDB-A8EC-4AC0-BD68-4E26141E826D}" dt="2021-11-01T16:56:52.468" v="6"/>
        <pc:sldMkLst>
          <pc:docMk/>
          <pc:sldMk cId="0" sldId="276"/>
        </pc:sldMkLst>
      </pc:sldChg>
      <pc:sldChg chg="add del">
        <pc:chgData name="hwbest403@gmail.com" userId="6b8080b363ccdfdb" providerId="LiveId" clId="{9A946EDB-A8EC-4AC0-BD68-4E26141E826D}" dt="2021-11-01T16:57:22.352" v="7"/>
        <pc:sldMkLst>
          <pc:docMk/>
          <pc:sldMk cId="0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0" name="Picture 6" descr="aerial photography of baseball stadium"/>
          <p:cNvPicPr>
            <a:picLocks noChangeAspect="1" noChangeArrowheads="1"/>
          </p:cNvPicPr>
          <p:nvPr/>
        </p:nvPicPr>
        <p:blipFill rotWithShape="1">
          <a:blip r:embed="rId2"/>
          <a:srcRect t="7900" b="79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-67112" y="-8389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/>
              <a:ea typeface="KoPub돋움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4765" y="3668800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1512" y="2206800"/>
            <a:ext cx="2781660" cy="209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4400" spc="300">
                <a:solidFill>
                  <a:schemeClr val="bg1"/>
                </a:solidFill>
                <a:latin typeface="KoPub돋움체 Bold"/>
                <a:ea typeface="KoPub돋움체 Bold"/>
                <a:cs typeface="KoPubWorld돋움체_Pro Bold"/>
              </a:rPr>
              <a:t>KBO</a:t>
            </a:r>
          </a:p>
          <a:p>
            <a:pPr algn="dist">
              <a:defRPr/>
            </a:pPr>
            <a:r>
              <a:rPr lang="ko-KR" altLang="en-US" sz="4400" spc="300">
                <a:solidFill>
                  <a:schemeClr val="bg1"/>
                </a:solidFill>
                <a:latin typeface="KoPub돋움체 Bold"/>
                <a:ea typeface="KoPub돋움체 Bold"/>
                <a:cs typeface="KoPubWorld돋움체_Pro Bold"/>
              </a:rPr>
              <a:t>프로야구</a:t>
            </a:r>
          </a:p>
          <a:p>
            <a:pPr algn="dist">
              <a:defRPr/>
            </a:pPr>
            <a:r>
              <a:rPr lang="ko-KR" altLang="en-US" sz="4400" spc="300">
                <a:latin typeface="KoPub돋움체 Bold"/>
                <a:ea typeface="KoPub돋움체 Bold"/>
                <a:cs typeface="KoPubWorld돋움체_Pro Bold"/>
              </a:rPr>
              <a:t>승패예측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766" y="2243173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1513" y="4552636"/>
            <a:ext cx="3622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남주형</a:t>
            </a:r>
            <a:r>
              <a:rPr lang="en-US" altLang="ko-KR" sz="1600">
                <a:solidFill>
                  <a:schemeClr val="bg1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 최재원</a:t>
            </a:r>
            <a:r>
              <a:rPr lang="en-US" altLang="ko-KR" sz="1600">
                <a:solidFill>
                  <a:schemeClr val="bg1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 심현우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13" y="4856672"/>
            <a:ext cx="3622766" cy="2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sz="1400">
                <a:solidFill>
                  <a:schemeClr val="bg1"/>
                </a:solidFill>
                <a:latin typeface="KoPub돋움체 Light"/>
                <a:ea typeface="KoPub돋움체 Light"/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64826" y="138312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earson </a:t>
            </a: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상관계수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6" name="TextBox 33"/>
          <p:cNvSpPr txBox="1"/>
          <p:nvPr/>
        </p:nvSpPr>
        <p:spPr>
          <a:xfrm>
            <a:off x="1640837" y="3032852"/>
            <a:ext cx="5006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상관분석을 위해 범주형 변수 수치화</a:t>
            </a: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1897" y="3625416"/>
            <a:ext cx="8307388" cy="227626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681897" y="1790273"/>
            <a:ext cx="8433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두 변수 간의 선형 관계를 파악하기 위한 변수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/>
              <a:t>+1~-1 </a:t>
            </a:r>
            <a:r>
              <a:rPr lang="ko-KR" altLang="en-US"/>
              <a:t>사이 값을 가지며</a:t>
            </a:r>
            <a:r>
              <a:rPr lang="en-US" altLang="ko-KR"/>
              <a:t>, </a:t>
            </a:r>
            <a:r>
              <a:rPr lang="ko-KR" altLang="en-US"/>
              <a:t>양수는 양의 상관관계를 음수는 음의 상관관계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  <a:defRPr/>
            </a:pPr>
            <a:endParaRPr lang="ko-KR" altLang="en-US"/>
          </a:p>
        </p:txBody>
      </p:sp>
      <p:sp>
        <p:nvSpPr>
          <p:cNvPr id="17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pearson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상관관계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pearson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상관관계</a:t>
            </a:r>
          </a:p>
        </p:txBody>
      </p:sp>
      <p:pic>
        <p:nvPicPr>
          <p:cNvPr id="17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429" y="779496"/>
            <a:ext cx="9498402" cy="5299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2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pearson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상관관계</a:t>
            </a:r>
          </a:p>
        </p:txBody>
      </p:sp>
      <p:pic>
        <p:nvPicPr>
          <p:cNvPr id="173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4993" y="788521"/>
            <a:ext cx="7397731" cy="589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09412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en-US" altLang="ko-KR"/>
              <a:t>Input Data</a:t>
            </a:r>
            <a:r>
              <a:rPr lang="ko-KR" altLang="en-US"/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5195" y="2563455"/>
            <a:ext cx="734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/>
              <a:t>결정 나무에서 클래스 변수명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618" y="3071455"/>
            <a:ext cx="4728308" cy="1625356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749552" y="4921408"/>
            <a:ext cx="706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/>
              <a:t>의사 결정나무의 과대적합 문제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62618" y="5414924"/>
            <a:ext cx="851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Train data</a:t>
            </a:r>
            <a:r>
              <a:rPr lang="ko-KR" altLang="en-US"/>
              <a:t>에 과도하게 학습되어 </a:t>
            </a:r>
            <a:r>
              <a:rPr lang="en-US" altLang="ko-KR"/>
              <a:t>test data</a:t>
            </a:r>
            <a:r>
              <a:rPr lang="ko-KR" altLang="en-US"/>
              <a:t>에 대한 정확도가 떨어지는 경우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의사결정나무에서 </a:t>
            </a:r>
            <a:r>
              <a:rPr lang="en-US" altLang="ko-KR"/>
              <a:t>depth</a:t>
            </a:r>
            <a:r>
              <a:rPr lang="ko-KR" altLang="en-US"/>
              <a:t>가 높아질 경우 과대적합의 문제가 발생할 수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  <a:defRPr/>
            </a:pPr>
            <a:endParaRPr lang="ko-KR" altLang="en-US"/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790A2F-6775-474F-88DC-D638FEDD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7" y="1288914"/>
            <a:ext cx="5929231" cy="12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64" name="TextBox 63"/>
          <p:cNvSpPr txBox="1"/>
          <p:nvPr/>
        </p:nvSpPr>
        <p:spPr>
          <a:xfrm>
            <a:off x="997263" y="4275859"/>
            <a:ext cx="4659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ko-KR" altLang="en-US"/>
              <a:t>의사결정 나무의 가지 분리 기준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01547" y="4762991"/>
            <a:ext cx="8167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/>
              <a:t>지니지수 </a:t>
            </a:r>
            <a:r>
              <a:rPr lang="en-US" altLang="ko-KR"/>
              <a:t>: </a:t>
            </a:r>
            <a:r>
              <a:rPr lang="ko-KR" altLang="en-US"/>
              <a:t>불순도를 측정하는 지표로서 통계적 분산정도를 정량화하여 표현한 값으로 </a:t>
            </a:r>
            <a:r>
              <a:rPr lang="en-US" altLang="ko-KR"/>
              <a:t>CART </a:t>
            </a:r>
            <a:r>
              <a:rPr lang="ko-KR" altLang="en-US"/>
              <a:t>알고리즘에서 사용된다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엔트로피 </a:t>
            </a:r>
            <a:r>
              <a:rPr lang="en-US" altLang="ko-KR"/>
              <a:t>: </a:t>
            </a:r>
            <a:r>
              <a:rPr lang="ko-KR" altLang="en-US"/>
              <a:t>마찬가지로 불순도를 측정하지만 엔트로피는 정보량의 기댓값으로</a:t>
            </a:r>
            <a:r>
              <a:rPr lang="en-US" altLang="ko-KR"/>
              <a:t>, ID3</a:t>
            </a:r>
            <a:r>
              <a:rPr lang="ko-KR" altLang="en-US"/>
              <a:t> 알고리즘에서 사용된다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03275" y="902594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en-US" altLang="ko-KR"/>
              <a:t>Tree </a:t>
            </a:r>
            <a:r>
              <a:rPr lang="ko-KR" altLang="en-US"/>
              <a:t>생성</a:t>
            </a:r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4CAA22D-A974-4ED8-B9DE-79BCFC69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47" y="1390687"/>
            <a:ext cx="7751135" cy="2623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893456" y="946683"/>
            <a:ext cx="725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의사결정 나무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538" y="1489974"/>
            <a:ext cx="8075627" cy="2187977"/>
          </a:xfrm>
          <a:prstGeom prst="rect">
            <a:avLst/>
          </a:prstGeom>
        </p:spPr>
      </p:pic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5B26E-39B0-4F45-9275-68B7F586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38" y="3795321"/>
            <a:ext cx="5644788" cy="2736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0893" y="590299"/>
            <a:ext cx="9422930" cy="6211057"/>
          </a:xfrm>
          <a:prstGeom prst="rect">
            <a:avLst/>
          </a:prstGeom>
        </p:spPr>
      </p:pic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7296" y="1115007"/>
            <a:ext cx="3098933" cy="186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7296" y="3099853"/>
            <a:ext cx="7698999" cy="1642297"/>
          </a:xfrm>
          <a:prstGeom prst="rect">
            <a:avLst/>
          </a:prstGeom>
        </p:spPr>
      </p:pic>
      <p:sp>
        <p:nvSpPr>
          <p:cNvPr id="171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67294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Input Data</a:t>
            </a:r>
            <a:r>
              <a:rPr lang="ko-KR" altLang="en-US" b="1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012" y="2496063"/>
            <a:ext cx="7602492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H(Hit) : </a:t>
            </a:r>
            <a:r>
              <a:rPr lang="ko-KR" altLang="en-US" sz="1200"/>
              <a:t>안타 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AB(appearance) : </a:t>
            </a:r>
            <a:r>
              <a:rPr lang="ko-KR" altLang="en-US" sz="1200"/>
              <a:t>타수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HR(Home Run) : </a:t>
            </a:r>
            <a:r>
              <a:rPr lang="ko-KR" altLang="en-US" sz="1200"/>
              <a:t>홈런 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- ERA(Earned Run Average) : </a:t>
            </a:r>
            <a:r>
              <a:rPr lang="ko-KR" altLang="en-US" sz="1200"/>
              <a:t>평균자책점</a:t>
            </a:r>
            <a:r>
              <a:rPr lang="en-US" altLang="ko-KR" sz="1200"/>
              <a:t>(</a:t>
            </a:r>
            <a:r>
              <a:rPr lang="ko-KR" altLang="en-US" sz="1200"/>
              <a:t>방어율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KNN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-Algorithm</a:t>
            </a: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19" y="1499507"/>
            <a:ext cx="4383405" cy="975336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693163" y="4056329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Train set, Test set </a:t>
            </a:r>
            <a:r>
              <a:rPr lang="ko-KR" altLang="en-US" b="1"/>
              <a:t>생성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7519" y="4561566"/>
            <a:ext cx="6272456" cy="1233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67294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Classifier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991367" y="2883350"/>
            <a:ext cx="760249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/>
              <a:t>Record : Win(1), Lose(0), Draw(2)</a:t>
            </a:r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KNN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-Algorithm</a:t>
            </a: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5661" y="3457351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Result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6650" y="1439822"/>
            <a:ext cx="4467849" cy="1409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6650" y="4145329"/>
            <a:ext cx="3839111" cy="1886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5599" y="2102002"/>
            <a:ext cx="1138175" cy="44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1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83943" y="1920662"/>
            <a:ext cx="5152103" cy="57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크롤링 및 전처리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7934" y="3632639"/>
            <a:ext cx="1138175" cy="45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4864" y="3141600"/>
            <a:ext cx="5152103" cy="57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분석 알고리즘 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pic>
        <p:nvPicPr>
          <p:cNvPr id="21" name="그림 20" descr="야구, 스포츠, 운동경기이(가) 표시된 사진  매우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6341" y="4950956"/>
            <a:ext cx="1138175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3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1932" y="5091644"/>
            <a:ext cx="5152103" cy="57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보완점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976718" y="1046336"/>
            <a:ext cx="1406725" cy="1255935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18298" y="2741407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303102" y="4003333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05313" y="5348298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8605976">
            <a:off x="1962632" y="3678604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18669512">
            <a:off x="922192" y="235477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8517420">
            <a:off x="1183273" y="512610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24011" y="2421720"/>
            <a:ext cx="4677173" cy="72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찾기 및 저작권 확인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크롤링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전처리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68140" y="3589271"/>
            <a:ext cx="4112729" cy="201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비지도 학습</a:t>
            </a: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(Unsupervised Learning)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- K-means clustering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추출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- pearson </a:t>
            </a: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상관계수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지도학습</a:t>
            </a: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(Supervised</a:t>
            </a: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</a:t>
            </a: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Learning)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 - Decision Tree</a:t>
            </a:r>
          </a:p>
          <a:p>
            <a:pPr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       - Knn Algorithm</a:t>
            </a:r>
          </a:p>
          <a:p>
            <a:pPr marL="285750" indent="-285750">
              <a:buFontTx/>
              <a:buChar char="-"/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3353" y="5651119"/>
            <a:ext cx="3989259" cy="519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향후 보완점 및 추가할 사항</a:t>
            </a:r>
          </a:p>
          <a:p>
            <a:pPr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cxnSp>
        <p:nvCxnSpPr>
          <p:cNvPr id="45" name="직선 연결선 26"/>
          <p:cNvCxnSpPr/>
          <p:nvPr/>
        </p:nvCxnSpPr>
        <p:spPr>
          <a:xfrm>
            <a:off x="1041393" y="-95984"/>
            <a:ext cx="1297811" cy="1094331"/>
          </a:xfrm>
          <a:prstGeom prst="line">
            <a:avLst/>
          </a:prstGeom>
          <a:noFill/>
          <a:ln w="76200" cap="flat" cmpd="sng" algn="ctr">
            <a:solidFill>
              <a:srgbClr val="F9FAFD">
                <a:alpha val="100000"/>
              </a:srgbClr>
            </a:solidFill>
            <a:prstDash val="solid"/>
            <a:miter/>
          </a:ln>
        </p:spPr>
      </p:cxnSp>
      <p:sp>
        <p:nvSpPr>
          <p:cNvPr id="46" name="직사각형 39"/>
          <p:cNvSpPr/>
          <p:nvPr/>
        </p:nvSpPr>
        <p:spPr>
          <a:xfrm rot="18669512">
            <a:off x="1903620" y="805027"/>
            <a:ext cx="366243" cy="373385"/>
          </a:xfrm>
          <a:prstGeom prst="rect">
            <a:avLst/>
          </a:prstGeom>
          <a:solidFill>
            <a:srgbClr val="F9FAF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885497" y="746276"/>
            <a:ext cx="1138175" cy="45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Home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2449937" y="669669"/>
            <a:ext cx="5152103" cy="57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9FAFD"/>
                </a:solidFill>
                <a:latin typeface="KoPub돋움체 Bold"/>
                <a:ea typeface="KoPub돋움체 Bold"/>
              </a:rPr>
              <a:t>주제 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보완점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32186" y="1305309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/>
              <a:t>Issue</a:t>
            </a:r>
            <a:endParaRPr lang="ko-KR" altLang="en-US" sz="2000" b="1"/>
          </a:p>
        </p:txBody>
      </p:sp>
      <p:sp>
        <p:nvSpPr>
          <p:cNvPr id="167" name="TextBox 166"/>
          <p:cNvSpPr txBox="1"/>
          <p:nvPr/>
        </p:nvSpPr>
        <p:spPr>
          <a:xfrm>
            <a:off x="1115153" y="1845937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1. Data</a:t>
            </a:r>
            <a:r>
              <a:rPr lang="ko-KR" altLang="en-US" sz="1600" dirty="0"/>
              <a:t> 설계 및 </a:t>
            </a:r>
            <a:r>
              <a:rPr lang="en-US" altLang="ko-KR" sz="1600" dirty="0"/>
              <a:t>Parameter</a:t>
            </a:r>
            <a:endParaRPr lang="ko-KR" alt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1486" y="4485250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-Test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해당 경기의 일부 </a:t>
            </a:r>
            <a:r>
              <a:rPr lang="en-US" altLang="ko-KR" sz="1600" dirty="0"/>
              <a:t>data</a:t>
            </a:r>
            <a:r>
              <a:rPr lang="ko-KR" altLang="en-US" sz="1600" dirty="0"/>
              <a:t>로 예측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009" y="2273165"/>
            <a:ext cx="8667961" cy="1891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보완점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91808" y="1314471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 dirty="0"/>
              <a:t>Issue</a:t>
            </a:r>
            <a:r>
              <a:rPr lang="ko-KR" altLang="en-US" sz="2000" b="1" dirty="0"/>
              <a:t>에 대한 향후 계획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65464" y="1905972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1. </a:t>
            </a:r>
            <a:r>
              <a:rPr lang="ko-KR" altLang="en-US" sz="1600"/>
              <a:t>이닝에 따른 </a:t>
            </a:r>
            <a:r>
              <a:rPr lang="en-US" altLang="ko-KR" sz="1600"/>
              <a:t>data </a:t>
            </a:r>
            <a:r>
              <a:rPr lang="ko-KR" altLang="en-US" sz="1600"/>
              <a:t>분리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334419" y="3601405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해당 경기의 </a:t>
            </a:r>
            <a:r>
              <a:rPr lang="en-US" altLang="ko-KR" sz="1600" dirty="0"/>
              <a:t>1</a:t>
            </a:r>
            <a:r>
              <a:rPr lang="ko-KR" altLang="en-US" sz="1600" dirty="0"/>
              <a:t>이닝까지의 </a:t>
            </a:r>
            <a:r>
              <a:rPr lang="en-US" altLang="ko-KR" sz="1600" dirty="0"/>
              <a:t>data</a:t>
            </a:r>
            <a:r>
              <a:rPr lang="ko-KR" altLang="en-US" sz="1600" dirty="0"/>
              <a:t>를 통해 승부 예측</a:t>
            </a:r>
            <a:endParaRPr lang="en-US" altLang="ko-KR" sz="1600" dirty="0"/>
          </a:p>
        </p:txBody>
      </p:sp>
      <p:sp>
        <p:nvSpPr>
          <p:cNvPr id="3" name="타원 2"/>
          <p:cNvSpPr/>
          <p:nvPr/>
        </p:nvSpPr>
        <p:spPr>
          <a:xfrm>
            <a:off x="1240105" y="2449756"/>
            <a:ext cx="2324061" cy="972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이닝 </a:t>
            </a:r>
            <a:r>
              <a:rPr lang="en-US" altLang="ko-KR" sz="1200"/>
              <a:t>Data</a:t>
            </a:r>
            <a:endParaRPr lang="ko-KR" altLang="en-US" sz="1200"/>
          </a:p>
        </p:txBody>
      </p:sp>
      <p:sp>
        <p:nvSpPr>
          <p:cNvPr id="166" name="타원 165"/>
          <p:cNvSpPr/>
          <p:nvPr/>
        </p:nvSpPr>
        <p:spPr>
          <a:xfrm>
            <a:off x="3973634" y="2457632"/>
            <a:ext cx="2324061" cy="972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해당 경기 결과</a:t>
            </a:r>
          </a:p>
        </p:txBody>
      </p:sp>
      <p:sp>
        <p:nvSpPr>
          <p:cNvPr id="173" name="타원 172"/>
          <p:cNvSpPr/>
          <p:nvPr/>
        </p:nvSpPr>
        <p:spPr>
          <a:xfrm>
            <a:off x="6707063" y="2457632"/>
            <a:ext cx="2324061" cy="972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Test set</a:t>
            </a:r>
            <a:r>
              <a:rPr lang="ko-KR" altLang="en-US" sz="1200"/>
              <a:t>으로 </a:t>
            </a:r>
            <a:r>
              <a:rPr lang="en-US" altLang="ko-KR" sz="1200"/>
              <a:t>1</a:t>
            </a:r>
            <a:r>
              <a:rPr lang="ko-KR" altLang="en-US" sz="1200"/>
              <a:t>이닝 </a:t>
            </a:r>
            <a:r>
              <a:rPr lang="en-US" altLang="ko-KR" sz="1200"/>
              <a:t>data</a:t>
            </a:r>
            <a:r>
              <a:rPr lang="ko-KR" altLang="en-US" sz="1200"/>
              <a:t>입력</a:t>
            </a:r>
          </a:p>
        </p:txBody>
      </p:sp>
      <p:cxnSp>
        <p:nvCxnSpPr>
          <p:cNvPr id="5" name="직선 화살표 연결선 4"/>
          <p:cNvCxnSpPr>
            <a:stCxn id="3" idx="6"/>
            <a:endCxn id="166" idx="2"/>
          </p:cNvCxnSpPr>
          <p:nvPr/>
        </p:nvCxnSpPr>
        <p:spPr>
          <a:xfrm>
            <a:off x="3564166" y="2936081"/>
            <a:ext cx="409468" cy="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66" idx="6"/>
            <a:endCxn id="173" idx="2"/>
          </p:cNvCxnSpPr>
          <p:nvPr/>
        </p:nvCxnSpPr>
        <p:spPr>
          <a:xfrm>
            <a:off x="6297695" y="2943957"/>
            <a:ext cx="40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65464" y="4379506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2. </a:t>
            </a:r>
            <a:r>
              <a:rPr lang="ko-KR" altLang="en-US" sz="1600" dirty="0"/>
              <a:t>새로운 지표 추가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334418" y="4897059"/>
            <a:ext cx="7602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예측 모델을 위한 최근 경기 분석</a:t>
            </a:r>
            <a:r>
              <a:rPr lang="en-US" altLang="ko-KR" sz="1600" dirty="0"/>
              <a:t>(</a:t>
            </a:r>
            <a:r>
              <a:rPr lang="ko-KR" altLang="en-US" sz="1600" dirty="0"/>
              <a:t>최근 </a:t>
            </a:r>
            <a:r>
              <a:rPr lang="en-US" altLang="ko-KR" sz="1600" dirty="0"/>
              <a:t>5</a:t>
            </a:r>
            <a:r>
              <a:rPr lang="ko-KR" altLang="en-US" sz="1600" dirty="0"/>
              <a:t>경기 경기력</a:t>
            </a:r>
            <a:r>
              <a:rPr lang="en-US" altLang="ko-KR" sz="1600" dirty="0"/>
              <a:t> …)</a:t>
            </a:r>
            <a:r>
              <a:rPr lang="ko-KR" altLang="en-US" sz="1600" dirty="0"/>
              <a:t> </a:t>
            </a:r>
          </a:p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현대야구에서 등장한 새로운 야구 지표</a:t>
            </a:r>
            <a:r>
              <a:rPr lang="en-US" altLang="ko-KR" sz="1600" dirty="0"/>
              <a:t>(ex OPS, WHIP, WAR…)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보완점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91808" y="1314471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 dirty="0"/>
              <a:t>Issue</a:t>
            </a:r>
            <a:r>
              <a:rPr lang="ko-KR" altLang="en-US" sz="2000" b="1" dirty="0"/>
              <a:t>에 대한 향후 계획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69450" y="2571199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 - Ada boost</a:t>
            </a:r>
            <a:endParaRPr lang="ko-KR" alt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603691" y="5626026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-Ada boost</a:t>
            </a:r>
            <a:r>
              <a:rPr lang="ko-KR" altLang="en-US" sz="1600"/>
              <a:t>를 이용하여 학습 시 가중치 부여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0187" y="2868452"/>
            <a:ext cx="5866164" cy="260854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DD9C736-A760-403E-B97E-158E7A886CD2}"/>
              </a:ext>
            </a:extLst>
          </p:cNvPr>
          <p:cNvSpPr txBox="1"/>
          <p:nvPr/>
        </p:nvSpPr>
        <p:spPr>
          <a:xfrm>
            <a:off x="869450" y="1995059"/>
            <a:ext cx="760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정확도 향상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6835" y="3288578"/>
            <a:ext cx="53383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야구는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 </a:t>
            </a:r>
          </a:p>
          <a:p>
            <a:pPr algn="ctr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끝날 때까지 </a:t>
            </a:r>
          </a:p>
          <a:p>
            <a:pPr algn="ctr">
              <a:defRPr/>
            </a:pPr>
            <a:r>
              <a:rPr lang="ko-KR" altLang="en-US" sz="2000">
                <a:solidFill>
                  <a:srgbClr val="F9FAFD"/>
                </a:solidFill>
                <a:latin typeface="KoPub바탕체 Bold"/>
                <a:ea typeface="KoPub바탕체 Bold"/>
              </a:rPr>
              <a:t>끝난 게 아니다</a:t>
            </a:r>
            <a:endParaRPr lang="ko-KR" altLang="en-US" sz="1600">
              <a:solidFill>
                <a:srgbClr val="F9FAFD"/>
              </a:solidFill>
              <a:latin typeface="KoPub바탕체 Bold"/>
              <a:ea typeface="KoPub바탕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9102" y="2761099"/>
            <a:ext cx="16417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800">
                <a:solidFill>
                  <a:srgbClr val="F9FAFD">
                    <a:alpha val="20000"/>
                  </a:srgbClr>
                </a:solidFill>
                <a:latin typeface="KoPub바탕체 Bold"/>
                <a:ea typeface="KoPub바탕체 Bold"/>
              </a:rPr>
              <a:t>“</a:t>
            </a:r>
            <a:endParaRPr lang="ko-KR" altLang="en-US" sz="13800">
              <a:solidFill>
                <a:srgbClr val="F9FAFD">
                  <a:alpha val="20000"/>
                </a:srgbClr>
              </a:solidFill>
              <a:latin typeface="KoPub바탕체 Bold"/>
              <a:ea typeface="KoPub바탕체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800">
                <a:solidFill>
                  <a:srgbClr val="F9FAFD">
                    <a:alpha val="20000"/>
                  </a:srgbClr>
                </a:solidFill>
                <a:latin typeface="KoPub바탕체 Bold"/>
                <a:ea typeface="KoPub바탕체 Bold"/>
              </a:rPr>
              <a:t>”</a:t>
            </a:r>
            <a:endParaRPr lang="ko-KR" altLang="en-US" sz="13800">
              <a:solidFill>
                <a:srgbClr val="F9FAFD">
                  <a:alpha val="20000"/>
                </a:srgbClr>
              </a:solidFill>
              <a:latin typeface="KoPub바탕체 Bold"/>
              <a:ea typeface="KoPub바탕체 Bold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6835" y="4533393"/>
            <a:ext cx="5338330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-</a:t>
            </a:r>
            <a:r>
              <a:rPr lang="ko-KR" altLang="en-US" sz="12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요기 베라 </a:t>
            </a: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(Yogi</a:t>
            </a:r>
            <a:r>
              <a:rPr lang="ko-KR" altLang="en-US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 </a:t>
            </a: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Berra)</a:t>
            </a:r>
          </a:p>
          <a:p>
            <a:pPr algn="ctr">
              <a:defRPr/>
            </a:pP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   1925.5.12. ~ 2015.9.22.</a:t>
            </a:r>
          </a:p>
          <a:p>
            <a:pPr algn="ctr">
              <a:defRPr/>
            </a:pP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/</a:t>
            </a:r>
            <a:r>
              <a:rPr lang="ko-KR" altLang="en-US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전 야구선수</a:t>
            </a:r>
            <a:r>
              <a:rPr lang="en-US" altLang="ko-KR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, </a:t>
            </a:r>
            <a:r>
              <a:rPr lang="ko-KR" altLang="en-US" sz="105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/>
                <a:ea typeface="KoPub바탕체 Light"/>
              </a:rPr>
              <a:t>전 야구감독</a:t>
            </a:r>
            <a:endParaRPr lang="en-US" altLang="ko-KR" sz="12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바탕체 Light"/>
              <a:ea typeface="KoPub바탕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" name="Picture 2" descr="people watching baseball game during daytime"/>
          <p:cNvPicPr>
            <a:picLocks noChangeAspect="1" noChangeArrowheads="1"/>
          </p:cNvPicPr>
          <p:nvPr/>
        </p:nvPicPr>
        <p:blipFill rotWithShape="1">
          <a:blip r:embed="rId2"/>
          <a:srcRect l="590" t="51710" r="1260" b="687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</p:spPr>
      </p:pic>
      <p:sp>
        <p:nvSpPr>
          <p:cNvPr id="7" name="순서도: 처리 6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35681" y="2590370"/>
            <a:ext cx="2920639" cy="1677260"/>
            <a:chOff x="4706982" y="2491047"/>
            <a:chExt cx="2920639" cy="167726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98422" y="2537293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820194" y="3793289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06982" y="2491047"/>
              <a:ext cx="246482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6000">
                  <a:solidFill>
                    <a:srgbClr val="F9FAFD"/>
                  </a:solidFill>
                  <a:latin typeface="KoPub돋움체 Bold"/>
                  <a:ea typeface="KoPub돋움체 Bold"/>
                </a:rPr>
                <a:t>야구</a:t>
              </a:r>
              <a:r>
                <a:rPr lang="en-US" altLang="ko-KR" sz="6000">
                  <a:solidFill>
                    <a:srgbClr val="F9FAFD"/>
                  </a:solidFill>
                  <a:latin typeface="KoPub돋움체 Bold"/>
                  <a:ea typeface="KoPub돋움체 Bold"/>
                </a:rPr>
                <a:t>,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4475" y="3798975"/>
              <a:ext cx="285314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F9FAFD"/>
                  </a:solidFill>
                  <a:latin typeface="KoPub바탕체 Light"/>
                  <a:ea typeface="KoPub바탕체 Light"/>
                </a:rPr>
                <a:t>Thank you for listening</a:t>
              </a:r>
              <a:endParaRPr lang="ko-KR" altLang="en-US" sz="1000">
                <a:solidFill>
                  <a:srgbClr val="F9FAFD"/>
                </a:solidFill>
                <a:latin typeface="KoPub바탕체 Light"/>
                <a:ea typeface="KoPub바탕체 Light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36374" y="3366897"/>
              <a:ext cx="2476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rgbClr val="F9FAFD"/>
                  </a:solidFill>
                  <a:latin typeface="KoPub돋움체 Light"/>
                  <a:ea typeface="KoPub돋움체 Light"/>
                </a:rPr>
                <a:t>당신은 즐기고 있나요</a:t>
              </a:r>
              <a:r>
                <a:rPr lang="en-US" altLang="ko-KR" sz="2000">
                  <a:solidFill>
                    <a:srgbClr val="F9FAFD"/>
                  </a:solidFill>
                  <a:latin typeface="KoPub돋움체 Light"/>
                  <a:ea typeface="KoPub돋움체 Light"/>
                </a:rPr>
                <a:t>?</a:t>
              </a:r>
              <a:endPara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차트 5"/>
          <p:cNvGraphicFramePr/>
          <p:nvPr/>
        </p:nvGraphicFramePr>
        <p:xfrm>
          <a:off x="-1664929" y="1917290"/>
          <a:ext cx="7829756" cy="5506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83683" y="550156"/>
            <a:ext cx="4041059" cy="1371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Light"/>
                <a:ea typeface="KoPub돋움체 Light"/>
              </a:rPr>
              <a:t>전세계인이 </a:t>
            </a:r>
          </a:p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Bold"/>
                <a:ea typeface="KoPub돋움체 Bold"/>
              </a:rPr>
              <a:t>좋아하는</a:t>
            </a:r>
            <a:r>
              <a:rPr lang="en-US" altLang="ko-KR" sz="2800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</a:p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Light"/>
                <a:ea typeface="KoPub돋움체 Light"/>
              </a:rPr>
              <a:t>스포츠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657" y="557731"/>
            <a:ext cx="4041059" cy="137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rgbClr val="F9FAFD"/>
                </a:solidFill>
                <a:latin typeface="KoPub돋움체 Light"/>
                <a:ea typeface="KoPub돋움체 Light"/>
              </a:rPr>
              <a:t>우리나라의  </a:t>
            </a:r>
          </a:p>
          <a:p>
            <a:pPr lvl="0">
              <a:defRPr/>
            </a:pPr>
            <a:r>
              <a:rPr lang="ko-KR" altLang="en-US" sz="2800">
                <a:solidFill>
                  <a:srgbClr val="F9FAFD"/>
                </a:solidFill>
                <a:latin typeface="KoPub돋움체 Bold"/>
                <a:ea typeface="KoPub돋움체 Bold"/>
              </a:rPr>
              <a:t>스포츠 종목 </a:t>
            </a:r>
          </a:p>
          <a:p>
            <a:pPr lvl="0">
              <a:defRPr/>
            </a:pPr>
            <a:r>
              <a:rPr lang="ko-KR" altLang="en-US" sz="2800">
                <a:solidFill>
                  <a:srgbClr val="F9FAFD"/>
                </a:solidFill>
                <a:latin typeface="KoPub돋움체 Light"/>
                <a:ea typeface="KoPub돋움체 Light"/>
              </a:rPr>
              <a:t>관심도</a:t>
            </a:r>
          </a:p>
        </p:txBody>
      </p:sp>
      <p:sp>
        <p:nvSpPr>
          <p:cNvPr id="25" name="TextBox 24"/>
          <p:cNvSpPr txBox="1"/>
          <p:nvPr/>
        </p:nvSpPr>
        <p:spPr>
          <a:xfrm rot="3610236">
            <a:off x="9298873" y="5287182"/>
            <a:ext cx="230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0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Home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6584" y="0"/>
            <a:ext cx="5152103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주제선정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090912" y="86987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1633" y="2028479"/>
            <a:ext cx="5841989" cy="3286119"/>
          </a:xfrm>
          <a:prstGeom prst="rect">
            <a:avLst/>
          </a:prstGeom>
        </p:spPr>
      </p:pic>
      <p:sp>
        <p:nvSpPr>
          <p:cNvPr id="48" name="TextBox 22"/>
          <p:cNvSpPr txBox="1"/>
          <p:nvPr/>
        </p:nvSpPr>
        <p:spPr>
          <a:xfrm>
            <a:off x="6210597" y="5404686"/>
            <a:ext cx="5046476" cy="24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출처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: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한국체육대학교 스포츠분석센터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973" y="1461996"/>
            <a:ext cx="4181475" cy="504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" y="3597164"/>
            <a:ext cx="12192000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71651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13334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4836" y="3338960"/>
            <a:ext cx="1151663" cy="11516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614" y="3389259"/>
            <a:ext cx="1123354" cy="112335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529968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 descr="우산, 액세서리이(가) 표시된 사진  매우 높은 신뢰도로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92467" y="3286187"/>
            <a:ext cx="1145806" cy="114580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9088285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4561" y="3245878"/>
            <a:ext cx="1222728" cy="12227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05282" y="1478617"/>
            <a:ext cx="4072755" cy="64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2C190A"/>
                </a:solidFill>
                <a:latin typeface="KoPub돋움체 Light"/>
                <a:ea typeface="KoPub돋움체 Light"/>
              </a:rPr>
              <a:t>데이터 크롤링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5742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데이터 찾기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223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저작권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0444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5795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전처리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240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 찾기 및 저작권 확인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171" name="그림 17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3383" y="1017763"/>
            <a:ext cx="7765235" cy="4822472"/>
          </a:xfrm>
          <a:prstGeom prst="rect">
            <a:avLst/>
          </a:prstGeom>
        </p:spPr>
      </p:pic>
      <p:sp>
        <p:nvSpPr>
          <p:cNvPr id="173" name="TextBox 33"/>
          <p:cNvSpPr txBox="1"/>
          <p:nvPr/>
        </p:nvSpPr>
        <p:spPr>
          <a:xfrm>
            <a:off x="2202813" y="5887248"/>
            <a:ext cx="6236895" cy="387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저작권 확인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:https://www.koreabaseball.com/robots.txt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2667990" y="872510"/>
            <a:ext cx="6856020" cy="2860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step1. 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날짜 선택 </a:t>
            </a: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ex)20210901~20210908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step2. 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해당 날짜에 존재하는 경기 </a:t>
            </a: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list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가져오기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step3. 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해당 경기의 </a:t>
            </a:r>
            <a:r>
              <a:rPr kumimoji="0" lang="en-US" altLang="ko-KR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추출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8736" y="2127602"/>
            <a:ext cx="6100939" cy="1034980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3321" y="1299281"/>
            <a:ext cx="4352925" cy="400050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50180" y="3833114"/>
            <a:ext cx="5537905" cy="238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 및 전처리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전처리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20728" y="1021524"/>
            <a:ext cx="2144673" cy="39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원하는 정보 추출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474" y="1417990"/>
            <a:ext cx="3451815" cy="642545"/>
          </a:xfrm>
          <a:prstGeom prst="rect">
            <a:avLst/>
          </a:prstGeom>
        </p:spPr>
      </p:pic>
      <p:sp>
        <p:nvSpPr>
          <p:cNvPr id="176" name="TextBox 33"/>
          <p:cNvSpPr txBox="1"/>
          <p:nvPr/>
        </p:nvSpPr>
        <p:spPr>
          <a:xfrm>
            <a:off x="1639342" y="2195751"/>
            <a:ext cx="2144673" cy="39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LG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8662" y="5547835"/>
            <a:ext cx="2447925" cy="238125"/>
          </a:xfrm>
          <a:prstGeom prst="rect">
            <a:avLst/>
          </a:prstGeom>
        </p:spPr>
      </p:pic>
      <p:sp>
        <p:nvSpPr>
          <p:cNvPr id="178" name="TextBox 33"/>
          <p:cNvSpPr txBox="1"/>
          <p:nvPr/>
        </p:nvSpPr>
        <p:spPr>
          <a:xfrm>
            <a:off x="1597714" y="5099819"/>
            <a:ext cx="2144673" cy="39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txt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파일로 저장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98747" y="2757487"/>
            <a:ext cx="8667961" cy="1891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64826" y="138312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input data</a:t>
            </a:r>
          </a:p>
        </p:txBody>
      </p:sp>
      <p:sp>
        <p:nvSpPr>
          <p:cNvPr id="17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K-means clustering</a:t>
            </a: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4813" y="2983180"/>
            <a:ext cx="4762500" cy="2828925"/>
          </a:xfrm>
          <a:prstGeom prst="rect">
            <a:avLst/>
          </a:prstGeom>
        </p:spPr>
      </p:pic>
      <p:sp>
        <p:nvSpPr>
          <p:cNvPr id="182" name="TextBox 33"/>
          <p:cNvSpPr txBox="1"/>
          <p:nvPr/>
        </p:nvSpPr>
        <p:spPr>
          <a:xfrm>
            <a:off x="1664826" y="256874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k-means clustering</a:t>
            </a:r>
          </a:p>
        </p:txBody>
      </p:sp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5198" y="1790296"/>
            <a:ext cx="359092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80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분석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K-means clustering</a:t>
            </a: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8868" y="1191545"/>
            <a:ext cx="8973331" cy="447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541</Words>
  <Application>Microsoft Office PowerPoint</Application>
  <PresentationFormat>와이드스크린</PresentationFormat>
  <Paragraphs>154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KoPub돋움체 Bold</vt:lpstr>
      <vt:lpstr>KoPub돋움체 Light</vt:lpstr>
      <vt:lpstr>KoPub바탕체 Bold</vt:lpstr>
      <vt:lpstr>KoPub바탕체 Light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hwbest403@gmail.com</cp:lastModifiedBy>
  <cp:revision>45</cp:revision>
  <dcterms:created xsi:type="dcterms:W3CDTF">2019-10-25T00:27:15Z</dcterms:created>
  <dcterms:modified xsi:type="dcterms:W3CDTF">2021-11-01T16:57:33Z</dcterms:modified>
  <cp:version/>
</cp:coreProperties>
</file>