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612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0" y="14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1BC0A4D-8FAC-4025-8DF7-8A775D296305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1BC0A4D-8FAC-4025-8DF7-8A775D296305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1BC0A4D-8FAC-4025-8DF7-8A775D296305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1BC0A4D-8FAC-4025-8DF7-8A775D296305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1BC0A4D-8FAC-4025-8DF7-8A775D296305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1BC0A4D-8FAC-4025-8DF7-8A775D296305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1BC0A4D-8FAC-4025-8DF7-8A775D296305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1BC0A4D-8FAC-4025-8DF7-8A775D296305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1BC0A4D-8FAC-4025-8DF7-8A775D296305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41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5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3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2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6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4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7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7634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9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3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3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40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30" name="Picture 6" descr="aerial photography of baseball stadium"/>
          <p:cNvPicPr>
            <a:picLocks noChangeAspect="1" noChangeArrowheads="1"/>
          </p:cNvPicPr>
          <p:nvPr/>
        </p:nvPicPr>
        <p:blipFill rotWithShape="1">
          <a:blip r:embed="rId2"/>
          <a:srcRect t="7900" b="79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-67112" y="-8389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/>
              <a:ea typeface="KoPub돋움체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4765" y="3668800"/>
            <a:ext cx="2551611" cy="574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1512" y="2206800"/>
            <a:ext cx="2781660" cy="2096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4400" spc="300">
                <a:solidFill>
                  <a:schemeClr val="bg1"/>
                </a:solidFill>
                <a:latin typeface="KoPub돋움체 Bold"/>
                <a:ea typeface="KoPub돋움체 Bold"/>
                <a:cs typeface="KoPubWorld돋움체_Pro Bold"/>
              </a:rPr>
              <a:t>KBO</a:t>
            </a:r>
          </a:p>
          <a:p>
            <a:pPr algn="dist">
              <a:defRPr/>
            </a:pPr>
            <a:r>
              <a:rPr lang="ko-KR" altLang="en-US" sz="4400" spc="300">
                <a:solidFill>
                  <a:schemeClr val="bg1"/>
                </a:solidFill>
                <a:latin typeface="KoPub돋움체 Bold"/>
                <a:ea typeface="KoPub돋움체 Bold"/>
                <a:cs typeface="KoPubWorld돋움체_Pro Bold"/>
              </a:rPr>
              <a:t>프로야구</a:t>
            </a:r>
          </a:p>
          <a:p>
            <a:pPr algn="dist">
              <a:defRPr/>
            </a:pPr>
            <a:r>
              <a:rPr lang="ko-KR" altLang="en-US" sz="4400" spc="300">
                <a:latin typeface="KoPub돋움체 Bold"/>
                <a:ea typeface="KoPub돋움체 Bold"/>
                <a:cs typeface="KoPubWorld돋움체_Pro Bold"/>
              </a:rPr>
              <a:t>승패예측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4766" y="2243173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74765" y="4379032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1513" y="4552636"/>
            <a:ext cx="36227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  <a:latin typeface="KoPub돋움체 Light"/>
                <a:ea typeface="KoPub돋움체 Light"/>
              </a:rPr>
              <a:t>남주형</a:t>
            </a:r>
            <a:r>
              <a:rPr lang="en-US" altLang="ko-KR" sz="1600">
                <a:solidFill>
                  <a:schemeClr val="bg1"/>
                </a:solidFill>
                <a:latin typeface="KoPub돋움체 Light"/>
                <a:ea typeface="KoPub돋움체 Light"/>
              </a:rPr>
              <a:t>,</a:t>
            </a:r>
            <a:r>
              <a:rPr lang="ko-KR" altLang="en-US" sz="1600">
                <a:solidFill>
                  <a:schemeClr val="bg1"/>
                </a:solidFill>
                <a:latin typeface="KoPub돋움체 Light"/>
                <a:ea typeface="KoPub돋움체 Light"/>
              </a:rPr>
              <a:t> 최재원</a:t>
            </a:r>
            <a:r>
              <a:rPr lang="en-US" altLang="ko-KR" sz="1600">
                <a:solidFill>
                  <a:schemeClr val="bg1"/>
                </a:solidFill>
                <a:latin typeface="KoPub돋움체 Light"/>
                <a:ea typeface="KoPub돋움체 Light"/>
              </a:rPr>
              <a:t>,</a:t>
            </a:r>
            <a:r>
              <a:rPr lang="ko-KR" altLang="en-US" sz="1600">
                <a:solidFill>
                  <a:schemeClr val="bg1"/>
                </a:solidFill>
                <a:latin typeface="KoPub돋움체 Light"/>
                <a:ea typeface="KoPub돋움체 Light"/>
              </a:rPr>
              <a:t> 심현우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513" y="4856672"/>
            <a:ext cx="3622766" cy="2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KoPub돋움체 Light"/>
                <a:ea typeface="KoPub돋움체 Light"/>
              </a:rPr>
              <a:t>2</a:t>
            </a:r>
            <a:r>
              <a:rPr lang="ko-KR" altLang="en-US" sz="1400">
                <a:solidFill>
                  <a:schemeClr val="bg1"/>
                </a:solidFill>
                <a:latin typeface="KoPub돋움체 Light"/>
                <a:ea typeface="KoPub돋움체 Light"/>
              </a:rPr>
              <a:t>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3" name="TextBox 33"/>
          <p:cNvSpPr txBox="1"/>
          <p:nvPr/>
        </p:nvSpPr>
        <p:spPr>
          <a:xfrm>
            <a:off x="1648479" y="914952"/>
            <a:ext cx="4431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2C190A"/>
                </a:solidFill>
                <a:latin typeface="KoPub돋움체 Bold"/>
                <a:ea typeface="KoPub돋움체 Bold"/>
              </a:rPr>
              <a:t>기존 </a:t>
            </a:r>
            <a:r>
              <a:rPr lang="en-US" altLang="ko-KR" sz="2000" b="1">
                <a:solidFill>
                  <a:srgbClr val="2C190A"/>
                </a:solidFill>
                <a:latin typeface="KoPub돋움체 Bold"/>
                <a:ea typeface="KoPub돋움체 Bold"/>
              </a:rPr>
              <a:t>DATA SET (</a:t>
            </a:r>
            <a:r>
              <a:rPr lang="ko-KR" altLang="en-US" sz="2000" b="1">
                <a:solidFill>
                  <a:srgbClr val="2C190A"/>
                </a:solidFill>
                <a:latin typeface="KoPub돋움체 Bold"/>
                <a:ea typeface="KoPub돋움체 Bold"/>
              </a:rPr>
              <a:t>투수 </a:t>
            </a:r>
            <a:r>
              <a:rPr lang="en-US" altLang="ko-KR" sz="2000" b="1">
                <a:solidFill>
                  <a:srgbClr val="2C190A"/>
                </a:solidFill>
                <a:latin typeface="KoPub돋움체 Bold"/>
                <a:ea typeface="KoPub돋움체 Bold"/>
              </a:rPr>
              <a:t>DATA)</a:t>
            </a:r>
            <a:endParaRPr kumimoji="0" lang="ko-KR" altLang="en-US" sz="2000" b="1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79" name="TextBox 33"/>
          <p:cNvSpPr txBox="1"/>
          <p:nvPr/>
        </p:nvSpPr>
        <p:spPr>
          <a:xfrm>
            <a:off x="692449" y="225381"/>
            <a:ext cx="74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전처리 </a:t>
            </a: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경기 날짜 별로 최근 </a:t>
            </a:r>
            <a:r>
              <a:rPr kumimoji="0" lang="en-US" altLang="ko-KR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5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경기에 대한 </a:t>
            </a:r>
            <a:r>
              <a:rPr kumimoji="0" lang="en-US" altLang="ko-KR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로 변환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0837" y="1489976"/>
            <a:ext cx="10185811" cy="4411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3" name="TextBox 33"/>
          <p:cNvSpPr txBox="1"/>
          <p:nvPr/>
        </p:nvSpPr>
        <p:spPr>
          <a:xfrm>
            <a:off x="1044332" y="946053"/>
            <a:ext cx="49529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2C190A"/>
                </a:solidFill>
                <a:latin typeface="KoPub돋움체 Bold"/>
                <a:ea typeface="KoPub돋움체 Bold"/>
              </a:rPr>
              <a:t>최근 </a:t>
            </a:r>
            <a:r>
              <a:rPr lang="en-US" altLang="ko-KR" sz="2000" b="1">
                <a:solidFill>
                  <a:srgbClr val="2C190A"/>
                </a:solidFill>
                <a:latin typeface="KoPub돋움체 Bold"/>
                <a:ea typeface="KoPub돋움체 Bold"/>
              </a:rPr>
              <a:t>5</a:t>
            </a:r>
            <a:r>
              <a:rPr lang="ko-KR" altLang="en-US" sz="2000" b="1">
                <a:solidFill>
                  <a:srgbClr val="2C190A"/>
                </a:solidFill>
                <a:latin typeface="KoPub돋움체 Bold"/>
                <a:ea typeface="KoPub돋움체 Bold"/>
              </a:rPr>
              <a:t>경기에 대한 </a:t>
            </a:r>
            <a:r>
              <a:rPr lang="en-US" altLang="ko-KR" sz="2000" b="1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lang="ko-KR" altLang="en-US" sz="2000" b="1">
                <a:solidFill>
                  <a:srgbClr val="2C190A"/>
                </a:solidFill>
                <a:latin typeface="KoPub돋움체 Bold"/>
                <a:ea typeface="KoPub돋움체 Bold"/>
              </a:rPr>
              <a:t>를 가져오는 함수</a:t>
            </a:r>
            <a:endParaRPr kumimoji="0" lang="ko-KR" altLang="en-US" sz="2000" b="1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79" name="TextBox 33"/>
          <p:cNvSpPr txBox="1"/>
          <p:nvPr/>
        </p:nvSpPr>
        <p:spPr>
          <a:xfrm>
            <a:off x="679129" y="203664"/>
            <a:ext cx="6952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전처리 </a:t>
            </a: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경기 날짜 별로 최근 </a:t>
            </a:r>
            <a:r>
              <a:rPr kumimoji="0" lang="en-US" altLang="ko-KR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5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경기에 대한 </a:t>
            </a:r>
            <a:r>
              <a:rPr kumimoji="0" lang="en-US" altLang="ko-KR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로 변환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1238" y="1367388"/>
            <a:ext cx="5359570" cy="5377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41674" y="964115"/>
            <a:ext cx="3582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latin typeface="KoPub돋움체 Light"/>
              </a:rPr>
              <a:t>반복문을</a:t>
            </a:r>
            <a:r>
              <a:rPr lang="ko-KR" altLang="en-US" sz="2000" b="1"/>
              <a:t> 통해 적용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28462" y="1526166"/>
            <a:ext cx="3661618" cy="901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rot="0"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 rot="0"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ko-KR" altLang="en-US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9" name="TextBox 33"/>
          <p:cNvSpPr txBox="1"/>
          <p:nvPr/>
        </p:nvSpPr>
        <p:spPr>
          <a:xfrm>
            <a:off x="692449" y="208895"/>
            <a:ext cx="7267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전처리 </a:t>
            </a: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- 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경기 날짜 별로 최근 </a:t>
            </a:r>
            <a:r>
              <a:rPr kumimoji="0" lang="en-US" altLang="ko-KR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5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경기에 대한 </a:t>
            </a:r>
            <a:r>
              <a:rPr kumimoji="0" lang="en-US" altLang="ko-KR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로 변환</a:t>
            </a:r>
            <a:endParaRPr kumimoji="0" lang="ko-KR" altLang="en-US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5274" y="949886"/>
            <a:ext cx="86542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latin typeface="KoPub돋움체 Light"/>
              </a:rPr>
              <a:t>최종적인 투수들의 </a:t>
            </a:r>
            <a:r>
              <a:rPr lang="en-US" altLang="ko-KR" sz="2000" b="1">
                <a:latin typeface="KoPub돋움체 Light"/>
              </a:rPr>
              <a:t>DATA (</a:t>
            </a:r>
            <a:r>
              <a:rPr lang="ko-KR" altLang="en-US" sz="2000" b="1">
                <a:latin typeface="KoPub돋움체 Light"/>
              </a:rPr>
              <a:t>이름 임찬규로 검색 결과</a:t>
            </a:r>
            <a:r>
              <a:rPr lang="en-US" altLang="ko-KR" sz="2000" b="1">
                <a:latin typeface="KoPub돋움체 Light"/>
              </a:rPr>
              <a:t>)</a:t>
            </a:r>
            <a:endParaRPr lang="ko-KR" altLang="en-US" sz="2000" b="1">
              <a:latin typeface="KoPub돋움체 Light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5274" y="1450248"/>
            <a:ext cx="10496964" cy="4303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rot="0"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 rot="0"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ko-KR" altLang="en-US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3" name="TextBox 33"/>
          <p:cNvSpPr txBox="1"/>
          <p:nvPr/>
        </p:nvSpPr>
        <p:spPr>
          <a:xfrm>
            <a:off x="925274" y="949886"/>
            <a:ext cx="4431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타자 </a:t>
            </a:r>
            <a:r>
              <a:rPr lang="en-US" altLang="ko-KR" sz="2000" b="1">
                <a:solidFill>
                  <a:srgbClr val="2c190a"/>
                </a:solidFill>
                <a:latin typeface="KoPub돋움체 Bold"/>
                <a:ea typeface="KoPub돋움체 Bold"/>
              </a:rPr>
              <a:t>DATA SET</a:t>
            </a:r>
            <a:endParaRPr kumimoji="0" lang="ko-KR" altLang="en-US" sz="2000" b="1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79" name="TextBox 33"/>
          <p:cNvSpPr txBox="1"/>
          <p:nvPr/>
        </p:nvSpPr>
        <p:spPr>
          <a:xfrm>
            <a:off x="686549" y="203664"/>
            <a:ext cx="7882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전처리 </a:t>
            </a: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경기 날짜 별로 최근 </a:t>
            </a:r>
            <a:r>
              <a:rPr kumimoji="0" lang="en-US" altLang="ko-KR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5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경기에 대한 </a:t>
            </a:r>
            <a:r>
              <a:rPr kumimoji="0" lang="en-US" altLang="ko-KR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로 변환</a:t>
            </a:r>
            <a:endParaRPr kumimoji="0" lang="ko-KR" altLang="en-US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8997" y="1489975"/>
            <a:ext cx="9397274" cy="5094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3" name="TextBox 33"/>
          <p:cNvSpPr txBox="1"/>
          <p:nvPr/>
        </p:nvSpPr>
        <p:spPr>
          <a:xfrm>
            <a:off x="676585" y="885727"/>
            <a:ext cx="4431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2C190A"/>
                </a:solidFill>
                <a:latin typeface="KoPub돋움체 Bold"/>
                <a:ea typeface="KoPub돋움체 Bold"/>
              </a:rPr>
              <a:t>피타고리안 승률</a:t>
            </a:r>
            <a:endParaRPr kumimoji="0" lang="ko-KR" altLang="en-US" sz="2000" b="1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79" name="TextBox 33"/>
          <p:cNvSpPr txBox="1"/>
          <p:nvPr/>
        </p:nvSpPr>
        <p:spPr>
          <a:xfrm>
            <a:off x="692221" y="203664"/>
            <a:ext cx="7717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전처리 </a:t>
            </a: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경기 날짜 별로 최근 </a:t>
            </a:r>
            <a:r>
              <a:rPr kumimoji="0" lang="en-US" altLang="ko-KR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5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경기에 대한 </a:t>
            </a:r>
            <a:r>
              <a:rPr kumimoji="0" lang="en-US" altLang="ko-KR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로 변환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2221" y="1533813"/>
            <a:ext cx="8242761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latin typeface="KoPub돋움체 Light"/>
              </a:rPr>
              <a:t>승률을 예측하기 위해 쓰이는 예측 지표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dirty="0">
                <a:latin typeface="KoPub돋움체 Light"/>
              </a:rPr>
              <a:t>‘</a:t>
            </a:r>
            <a:r>
              <a:rPr lang="ko-KR" altLang="en-US" dirty="0">
                <a:latin typeface="KoPub돋움체 Light"/>
              </a:rPr>
              <a:t>얼마나 승리할 수 있는 경기력을 갖고 있는가</a:t>
            </a:r>
            <a:r>
              <a:rPr lang="en-US" altLang="ko-KR" dirty="0">
                <a:latin typeface="KoPub돋움체 Light"/>
              </a:rPr>
              <a:t>?’ </a:t>
            </a:r>
            <a:r>
              <a:rPr lang="ko-KR" altLang="en-US" dirty="0">
                <a:latin typeface="KoPub돋움체 Light"/>
              </a:rPr>
              <a:t>를 판단하는 것이 중점사항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latin typeface="KoPub돋움체 Light"/>
              </a:rPr>
              <a:t>득점</a:t>
            </a:r>
            <a:r>
              <a:rPr lang="en-US" altLang="ko-KR" dirty="0">
                <a:latin typeface="KoPub돋움체 Light"/>
              </a:rPr>
              <a:t>, </a:t>
            </a:r>
            <a:r>
              <a:rPr lang="ko-KR" altLang="en-US" dirty="0">
                <a:latin typeface="KoPub돋움체 Light"/>
              </a:rPr>
              <a:t>실점만으로 승률을 가늠하는 것이 가능하다</a:t>
            </a:r>
            <a:r>
              <a:rPr lang="en-US" altLang="ko-KR" dirty="0">
                <a:latin typeface="KoPub돋움체 Light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latin typeface="KoPub돋움체 Light"/>
              </a:rPr>
              <a:t>공식</a:t>
            </a:r>
            <a:r>
              <a:rPr lang="en-US" altLang="ko-KR" dirty="0">
                <a:latin typeface="KoPub돋움체 Light"/>
              </a:rPr>
              <a:t> - </a:t>
            </a:r>
            <a:r>
              <a:rPr lang="ko-KR" altLang="en-US" dirty="0">
                <a:latin typeface="KoPub돋움체 Light"/>
              </a:rPr>
              <a:t>득점</a:t>
            </a:r>
            <a:r>
              <a:rPr lang="en-US" altLang="ko-KR" baseline="30000" dirty="0">
                <a:latin typeface="KoPub돋움체 Light"/>
              </a:rPr>
              <a:t>2 </a:t>
            </a:r>
            <a:r>
              <a:rPr lang="en-US" altLang="ko-KR" dirty="0">
                <a:latin typeface="KoPub돋움체 Light"/>
              </a:rPr>
              <a:t>/ (</a:t>
            </a:r>
            <a:r>
              <a:rPr lang="ko-KR" altLang="en-US" dirty="0">
                <a:latin typeface="KoPub돋움체 Light"/>
              </a:rPr>
              <a:t>득점</a:t>
            </a:r>
            <a:r>
              <a:rPr lang="en-US" altLang="ko-KR" baseline="30000" dirty="0">
                <a:latin typeface="KoPub돋움체 Light"/>
              </a:rPr>
              <a:t>2 </a:t>
            </a:r>
            <a:r>
              <a:rPr lang="en-US" altLang="ko-KR" dirty="0">
                <a:latin typeface="KoPub돋움체 Light"/>
              </a:rPr>
              <a:t>+</a:t>
            </a:r>
            <a:r>
              <a:rPr lang="ko-KR" altLang="en-US" dirty="0">
                <a:latin typeface="KoPub돋움체 Light"/>
              </a:rPr>
              <a:t> 실점</a:t>
            </a:r>
            <a:r>
              <a:rPr lang="en-US" altLang="ko-KR" baseline="30000" dirty="0">
                <a:latin typeface="KoPub돋움체 Light"/>
              </a:rPr>
              <a:t>2</a:t>
            </a:r>
            <a:r>
              <a:rPr lang="en-US" altLang="ko-KR" dirty="0">
                <a:latin typeface="KoPub돋움체 Ligh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ko-KR" altLang="en-US" dirty="0">
              <a:latin typeface="KoPub돋움체 Ligh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67395" y="2890339"/>
            <a:ext cx="6467138" cy="3833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9447" y="1602275"/>
            <a:ext cx="5890452" cy="4749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9447" y="959215"/>
            <a:ext cx="5762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latin typeface="KoPub돋움체 Light"/>
              </a:rPr>
              <a:t>피타고리안 기대승률</a:t>
            </a:r>
          </a:p>
        </p:txBody>
      </p:sp>
      <p:sp>
        <p:nvSpPr>
          <p:cNvPr id="113" name="TextBox 33"/>
          <p:cNvSpPr txBox="1"/>
          <p:nvPr/>
        </p:nvSpPr>
        <p:spPr>
          <a:xfrm>
            <a:off x="686549" y="208179"/>
            <a:ext cx="7985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전처리 </a:t>
            </a: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경기 날짜 별로 최근 </a:t>
            </a:r>
            <a:r>
              <a:rPr kumimoji="0" lang="en-US" altLang="ko-KR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5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경기에 대한 </a:t>
            </a:r>
            <a:r>
              <a:rPr kumimoji="0" lang="en-US" altLang="ko-KR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kumimoji="0" lang="ko-KR" altLang="en-US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로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5" name="TextBox 4"/>
          <p:cNvSpPr txBox="1"/>
          <p:nvPr/>
        </p:nvSpPr>
        <p:spPr>
          <a:xfrm>
            <a:off x="1188808" y="746202"/>
            <a:ext cx="5762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latin typeface="KoPub돋움체 Light"/>
              </a:rPr>
              <a:t>PCA</a:t>
            </a:r>
            <a:endParaRPr lang="ko-KR" altLang="en-US" sz="3600" b="1">
              <a:latin typeface="KoPub돋움체 Light"/>
            </a:endParaRPr>
          </a:p>
        </p:txBody>
      </p:sp>
      <p:sp>
        <p:nvSpPr>
          <p:cNvPr id="113" name="TextBox 33"/>
          <p:cNvSpPr txBox="1"/>
          <p:nvPr/>
        </p:nvSpPr>
        <p:spPr>
          <a:xfrm>
            <a:off x="707804" y="202341"/>
            <a:ext cx="5524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전처리 </a:t>
            </a: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</a:t>
            </a: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PCA</a:t>
            </a:r>
            <a:endParaRPr kumimoji="0" lang="ko-KR" altLang="en-US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2233" y="1456668"/>
            <a:ext cx="4344108" cy="5027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165338" y="1456668"/>
            <a:ext cx="4344108" cy="5027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1260889" y="4369633"/>
            <a:ext cx="4344108" cy="243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Feature selection (</a:t>
            </a:r>
            <a:r>
              <a:rPr lang="ko-KR" altLang="en-US" b="1"/>
              <a:t>변수 선택법</a:t>
            </a:r>
            <a:r>
              <a:rPr lang="en-US" altLang="ko-KR" b="1"/>
              <a:t>)</a:t>
            </a:r>
          </a:p>
          <a:p>
            <a:pPr>
              <a:lnSpc>
                <a:spcPts val="2000"/>
              </a:lnSpc>
              <a:defRPr/>
            </a:pPr>
            <a:endParaRPr lang="en-US" altLang="ko-KR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원시 데이터에 포함된 특성들 중에서 일부를 선택하여 분석에 활용</a:t>
            </a:r>
          </a:p>
          <a:p>
            <a:pPr>
              <a:lnSpc>
                <a:spcPts val="1000"/>
              </a:lnSpc>
              <a:defRPr/>
            </a:pPr>
            <a:endParaRPr lang="en-US" altLang="ko-KR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선택 받지 못한 데이터들은 설명력을 지니고 있더라도 분석에서 제외된다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6094420" y="4250480"/>
            <a:ext cx="4344108" cy="2575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/>
              <a:t>Feature extraction (</a:t>
            </a:r>
            <a:r>
              <a:rPr lang="ko-KR" altLang="en-US" b="1"/>
              <a:t>특징 추출</a:t>
            </a:r>
            <a:r>
              <a:rPr lang="en-US" altLang="ko-KR" b="1"/>
              <a:t>)</a:t>
            </a:r>
          </a:p>
          <a:p>
            <a:pPr>
              <a:lnSpc>
                <a:spcPts val="2000"/>
              </a:lnSpc>
              <a:defRPr/>
            </a:pPr>
            <a:endParaRPr lang="en-US" altLang="ko-KR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주어진 데이터 포맷을 변경</a:t>
            </a:r>
            <a:r>
              <a:rPr lang="en-US" altLang="ko-KR"/>
              <a:t>, </a:t>
            </a:r>
            <a:r>
              <a:rPr lang="ko-KR" altLang="en-US"/>
              <a:t>혹은 데이터 끼리의 변환</a:t>
            </a:r>
            <a:r>
              <a:rPr lang="en-US" altLang="ko-KR"/>
              <a:t>, </a:t>
            </a:r>
            <a:r>
              <a:rPr lang="ko-KR" altLang="en-US"/>
              <a:t>결합을 통해 새로운 데이터 생성</a:t>
            </a:r>
          </a:p>
          <a:p>
            <a:pPr>
              <a:lnSpc>
                <a:spcPts val="1000"/>
              </a:lnSpc>
              <a:defRPr/>
            </a:pPr>
            <a:endParaRPr lang="en-US" altLang="ko-KR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/>
              <a:t>기존 데이터들의 설명력은 유지하되 차원을 줄여 계산의 효율성</a:t>
            </a:r>
            <a:r>
              <a:rPr lang="en-US" altLang="ko-KR"/>
              <a:t>, </a:t>
            </a:r>
            <a:r>
              <a:rPr lang="ko-KR" altLang="en-US"/>
              <a:t>알고리즘의 정확성 제공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188808" y="1431896"/>
            <a:ext cx="95001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Feature</a:t>
            </a:r>
            <a:r>
              <a:rPr lang="ko-KR" altLang="en-US" b="1"/>
              <a:t>이</a:t>
            </a:r>
            <a:r>
              <a:rPr lang="en-US" altLang="ko-KR" b="1"/>
              <a:t> </a:t>
            </a:r>
            <a:r>
              <a:rPr lang="ko-KR" altLang="en-US" b="1"/>
              <a:t>많으면 학습 성능이 좋아질까</a:t>
            </a:r>
            <a:r>
              <a:rPr lang="en-US" altLang="ko-KR" b="1"/>
              <a:t>?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 b="1"/>
              <a:t>Curse of dimensionality(</a:t>
            </a:r>
            <a:r>
              <a:rPr lang="ko-KR" altLang="en-US" b="1"/>
              <a:t>차원의 저주</a:t>
            </a:r>
            <a:r>
              <a:rPr lang="en-US" altLang="ko-KR" b="1"/>
              <a:t>) :</a:t>
            </a:r>
            <a:r>
              <a:rPr lang="en-US" altLang="ko-KR"/>
              <a:t> Feature</a:t>
            </a:r>
            <a:r>
              <a:rPr lang="ko-KR" altLang="en-US"/>
              <a:t>의 개수가 늘어날수록 데이터 </a:t>
            </a:r>
            <a:r>
              <a:rPr lang="en-US" altLang="ko-KR"/>
              <a:t>dimension</a:t>
            </a:r>
            <a:r>
              <a:rPr lang="ko-KR" altLang="en-US"/>
              <a:t>이 증가하고 가능한 조합이 기하급수적으로 나타난다</a:t>
            </a:r>
            <a:r>
              <a:rPr lang="en-US" altLang="ko-KR"/>
              <a:t>. </a:t>
            </a:r>
            <a:r>
              <a:rPr lang="ko-KR" altLang="en-US"/>
              <a:t>따라서 현재 데이터만으로 설명하기가 점점 어려워지게 된다</a:t>
            </a:r>
            <a:r>
              <a:rPr lang="en-US" altLang="ko-KR"/>
              <a:t>.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 b="1"/>
              <a:t>Computationally efficient : </a:t>
            </a:r>
            <a:r>
              <a:rPr lang="ko-KR" altLang="en-US"/>
              <a:t>차원이 증가하면서 모델이 복잡해지고</a:t>
            </a:r>
            <a:r>
              <a:rPr lang="en-US" altLang="ko-KR"/>
              <a:t>, </a:t>
            </a:r>
            <a:r>
              <a:rPr lang="ko-KR" altLang="en-US"/>
              <a:t>학습에 소요되는 시간</a:t>
            </a:r>
            <a:r>
              <a:rPr lang="en-US" altLang="ko-KR"/>
              <a:t>, </a:t>
            </a:r>
            <a:r>
              <a:rPr lang="ko-KR" altLang="en-US"/>
              <a:t>비용이 증가한다</a:t>
            </a:r>
            <a:r>
              <a:rPr lang="en-US" altLang="ko-KR"/>
              <a:t>. </a:t>
            </a:r>
            <a:r>
              <a:rPr lang="ko-KR" altLang="en-US"/>
              <a:t>이는 분석 결과를 이용한 모델 검증과 수정은 물론</a:t>
            </a:r>
            <a:r>
              <a:rPr lang="en-US" altLang="ko-KR"/>
              <a:t>, </a:t>
            </a:r>
            <a:r>
              <a:rPr lang="ko-KR" altLang="en-US"/>
              <a:t>학습 결과를 이용한 의사 결정을 지연시키게 된다</a:t>
            </a:r>
            <a:r>
              <a:rPr lang="en-US" altLang="ko-KR"/>
              <a:t>.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200817" y="4207674"/>
            <a:ext cx="9563393" cy="8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13" name="TextBox 33"/>
          <p:cNvSpPr txBox="1"/>
          <p:nvPr/>
        </p:nvSpPr>
        <p:spPr>
          <a:xfrm>
            <a:off x="677563" y="225381"/>
            <a:ext cx="5524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전처리 </a:t>
            </a: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</a:t>
            </a: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PCA</a:t>
            </a:r>
            <a:endParaRPr kumimoji="0" lang="ko-KR" altLang="en-US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8891" y="768264"/>
            <a:ext cx="9500104" cy="111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DATA</a:t>
            </a:r>
            <a:r>
              <a:rPr lang="ko-KR" altLang="en-US" b="1"/>
              <a:t> </a:t>
            </a:r>
            <a:r>
              <a:rPr lang="en-US" altLang="ko-KR" b="1"/>
              <a:t>SCALE</a:t>
            </a:r>
          </a:p>
          <a:p>
            <a:pPr>
              <a:lnSpc>
                <a:spcPts val="1500"/>
              </a:lnSpc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/>
              <a:t>데이터의 스케일에 따라 주성분의 설명 가능한 분산량이 달라지기 때문에 표준화 작업이 필요하다</a:t>
            </a:r>
            <a:r>
              <a:rPr lang="en-US" altLang="ko-KR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0952" y="1942120"/>
            <a:ext cx="6801799" cy="192573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3658" y="4055709"/>
            <a:ext cx="7287642" cy="2638793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1188891" y="3923596"/>
            <a:ext cx="9244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13" name="TextBox 33"/>
          <p:cNvSpPr txBox="1"/>
          <p:nvPr/>
        </p:nvSpPr>
        <p:spPr>
          <a:xfrm>
            <a:off x="677563" y="225381"/>
            <a:ext cx="5524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전처리 </a:t>
            </a: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</a:t>
            </a: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PCA</a:t>
            </a:r>
            <a:endParaRPr kumimoji="0" lang="ko-KR" altLang="en-US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8891" y="768264"/>
            <a:ext cx="9500104" cy="838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주성분 개수 결정</a:t>
            </a:r>
          </a:p>
          <a:p>
            <a:pPr>
              <a:lnSpc>
                <a:spcPts val="1500"/>
              </a:lnSpc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/>
              <a:t>그래프를 통해 가장 효율적으로 분산을 설명하는 만큼의 주성분 지정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5076" y="1703386"/>
            <a:ext cx="7754071" cy="4648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13" name="TextBox 33"/>
          <p:cNvSpPr txBox="1"/>
          <p:nvPr/>
        </p:nvSpPr>
        <p:spPr>
          <a:xfrm>
            <a:off x="677563" y="225381"/>
            <a:ext cx="5524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DATA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전처리 </a:t>
            </a: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-</a:t>
            </a:r>
            <a:r>
              <a:rPr lang="ko-KR" altLang="en-US">
                <a:solidFill>
                  <a:srgbClr val="2C190A"/>
                </a:solidFill>
                <a:latin typeface="KoPub돋움체 Bold"/>
                <a:ea typeface="KoPub돋움체 Bold"/>
              </a:rPr>
              <a:t> </a:t>
            </a:r>
            <a:r>
              <a:rPr lang="en-US" altLang="ko-KR">
                <a:solidFill>
                  <a:srgbClr val="2C190A"/>
                </a:solidFill>
                <a:latin typeface="KoPub돋움체 Bold"/>
                <a:ea typeface="KoPub돋움체 Bold"/>
              </a:rPr>
              <a:t>PCA</a:t>
            </a:r>
            <a:endParaRPr kumimoji="0" lang="ko-KR" altLang="en-US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8891" y="768264"/>
            <a:ext cx="9500104" cy="838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PCA</a:t>
            </a:r>
            <a:r>
              <a:rPr lang="ko-KR" altLang="en-US" b="1"/>
              <a:t> 실행</a:t>
            </a:r>
          </a:p>
          <a:p>
            <a:pPr>
              <a:lnSpc>
                <a:spcPts val="1500"/>
              </a:lnSpc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/>
              <a:t>주성분으로 이루어진 새로운 데이터프레임 생성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2233" y="1797667"/>
            <a:ext cx="10062384" cy="4232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186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5599" y="2102002"/>
            <a:ext cx="1138175" cy="448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f9fafd"/>
                </a:solidFill>
                <a:latin typeface="KoPub돋움체 Light"/>
                <a:ea typeface="KoPub돋움체 Light"/>
              </a:rPr>
              <a:t>1</a:t>
            </a:r>
            <a:r>
              <a:rPr lang="ko-KR" altLang="en-US" sz="2400">
                <a:solidFill>
                  <a:srgbClr val="f9fafd"/>
                </a:solidFill>
                <a:latin typeface="KoPub돋움체 Light"/>
                <a:ea typeface="KoPub돋움체 Light"/>
              </a:rPr>
              <a:t>루</a:t>
            </a:r>
            <a:endParaRPr lang="en-US" altLang="ko-KR" sz="2400"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83943" y="1920662"/>
            <a:ext cx="6231603" cy="572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9fafd"/>
                </a:solidFill>
                <a:latin typeface="KoPub돋움체 Bold"/>
                <a:ea typeface="KoPub돋움체 Bold"/>
              </a:rPr>
              <a:t>크롤링 </a:t>
            </a:r>
            <a:r>
              <a:rPr lang="en-US" altLang="ko-KR" sz="3200">
                <a:solidFill>
                  <a:srgbClr val="f9fafd"/>
                </a:solidFill>
                <a:latin typeface="KoPub돋움체 Bold"/>
                <a:ea typeface="KoPub돋움체 Bold"/>
              </a:rPr>
              <a:t>&amp;</a:t>
            </a:r>
            <a:r>
              <a:rPr lang="ko-KR" altLang="en-US" sz="3200">
                <a:solidFill>
                  <a:srgbClr val="f9fafd"/>
                </a:solidFill>
                <a:latin typeface="KoPub돋움체 Bold"/>
                <a:ea typeface="KoPub돋움체 Bold"/>
              </a:rPr>
              <a:t> 이전 알고리즘 적용</a:t>
            </a:r>
            <a:endParaRPr lang="ko-KR" altLang="en-US" sz="3200">
              <a:solidFill>
                <a:srgbClr val="f9fafd"/>
              </a:solidFill>
              <a:latin typeface="KoPub돋움체 Bold"/>
              <a:ea typeface="KoPub돋움체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7934" y="3632639"/>
            <a:ext cx="1138175" cy="451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f9fafd"/>
                </a:solidFill>
                <a:latin typeface="KoPub돋움체 Light"/>
                <a:ea typeface="KoPub돋움체 Light"/>
              </a:rPr>
              <a:t>2</a:t>
            </a:r>
            <a:r>
              <a:rPr lang="ko-KR" altLang="en-US" sz="2400">
                <a:solidFill>
                  <a:srgbClr val="f9fafd"/>
                </a:solidFill>
                <a:latin typeface="KoPub돋움체 Light"/>
                <a:ea typeface="KoPub돋움체 Light"/>
              </a:rPr>
              <a:t>루</a:t>
            </a:r>
            <a:endParaRPr lang="en-US" altLang="ko-KR" sz="2400"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4864" y="3429000"/>
            <a:ext cx="5152103" cy="574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9fafd"/>
                </a:solidFill>
                <a:latin typeface="KoPub돋움체 Bold"/>
                <a:ea typeface="KoPub돋움체 Bold"/>
              </a:rPr>
              <a:t>전처리 </a:t>
            </a:r>
            <a:r>
              <a:rPr lang="en-US" altLang="ko-KR" sz="3200">
                <a:solidFill>
                  <a:srgbClr val="f9fafd"/>
                </a:solidFill>
                <a:latin typeface="KoPub돋움체 Bold"/>
                <a:ea typeface="KoPub돋움체 Bold"/>
              </a:rPr>
              <a:t>&amp;</a:t>
            </a:r>
            <a:r>
              <a:rPr lang="ko-KR" altLang="en-US" sz="3200">
                <a:solidFill>
                  <a:srgbClr val="f9fafd"/>
                </a:solidFill>
                <a:latin typeface="KoPub돋움체 Bold"/>
                <a:ea typeface="KoPub돋움체 Bold"/>
              </a:rPr>
              <a:t> </a:t>
            </a:r>
            <a:r>
              <a:rPr lang="en-US" altLang="ko-KR" sz="3200">
                <a:solidFill>
                  <a:srgbClr val="f9fafd"/>
                </a:solidFill>
                <a:latin typeface="KoPub돋움체 Bold"/>
                <a:ea typeface="KoPub돋움체 Bold"/>
              </a:rPr>
              <a:t>pca</a:t>
            </a:r>
            <a:endParaRPr lang="en-US" altLang="ko-KR" sz="3200">
              <a:solidFill>
                <a:srgbClr val="f9fafd"/>
              </a:solidFill>
              <a:latin typeface="KoPub돋움체 Bold"/>
              <a:ea typeface="KoPub돋움체 Bold"/>
            </a:endParaRPr>
          </a:p>
        </p:txBody>
      </p:sp>
      <p:pic>
        <p:nvPicPr>
          <p:cNvPr id="21" name="그림 20" descr="야구, 스포츠, 운동경기이(가) 표시된 사진  매우 높은 신뢰도로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76341" y="4950956"/>
            <a:ext cx="1138175" cy="452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f9fafd"/>
                </a:solidFill>
                <a:latin typeface="KoPub돋움체 Light"/>
                <a:ea typeface="KoPub돋움체 Light"/>
              </a:rPr>
              <a:t>3</a:t>
            </a:r>
            <a:r>
              <a:rPr lang="ko-KR" altLang="en-US" sz="2400">
                <a:solidFill>
                  <a:srgbClr val="f9fafd"/>
                </a:solidFill>
                <a:latin typeface="KoPub돋움체 Light"/>
                <a:ea typeface="KoPub돋움체 Light"/>
              </a:rPr>
              <a:t>루</a:t>
            </a:r>
            <a:endParaRPr lang="en-US" altLang="ko-KR" sz="2400"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9557" y="4932893"/>
            <a:ext cx="5152103" cy="573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9fafd"/>
                </a:solidFill>
                <a:latin typeface="KoPub돋움체 Bold"/>
                <a:ea typeface="KoPub돋움체 Bold"/>
              </a:rPr>
              <a:t>새로운 알고리즘 </a:t>
            </a:r>
            <a:r>
              <a:rPr lang="en-US" altLang="ko-KR" sz="3200">
                <a:solidFill>
                  <a:srgbClr val="f9fafd"/>
                </a:solidFill>
                <a:latin typeface="KoPub돋움체 Bold"/>
                <a:ea typeface="KoPub돋움체 Bold"/>
              </a:rPr>
              <a:t>&amp;</a:t>
            </a:r>
            <a:r>
              <a:rPr lang="ko-KR" altLang="en-US" sz="3200">
                <a:solidFill>
                  <a:srgbClr val="f9fafd"/>
                </a:solidFill>
                <a:latin typeface="KoPub돋움체 Bold"/>
                <a:ea typeface="KoPub돋움체 Bold"/>
              </a:rPr>
              <a:t> 결과</a:t>
            </a:r>
            <a:endParaRPr lang="ko-KR" altLang="en-US" sz="3200">
              <a:solidFill>
                <a:srgbClr val="f9fafd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5400000">
            <a:off x="976718" y="1046336"/>
            <a:ext cx="1406725" cy="1255935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118298" y="2741407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303102" y="4003333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105313" y="5348298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8605976">
            <a:off x="1962632" y="3678604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rot="18669512">
            <a:off x="922192" y="2354779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8517420">
            <a:off x="1183273" y="5126109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824011" y="2421720"/>
            <a:ext cx="4677173" cy="51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데이터 추가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데이터 적용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68140" y="3876671"/>
            <a:ext cx="4112729" cy="942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전처리</a:t>
            </a:r>
            <a:endParaRPr lang="ko-KR" altLang="en-US" sz="1400">
              <a:ln w="9525"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pca</a:t>
            </a:r>
            <a:endParaRPr lang="en-US" altLang="ko-KR" sz="1400">
              <a:ln w="9525"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marL="285750" indent="-285750">
              <a:buFontTx/>
              <a:buChar char="-"/>
              <a:defRPr/>
            </a:pPr>
            <a:endParaRPr lang="ko-KR" altLang="en-US" sz="1400">
              <a:ln w="9525"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marL="0" indent="0">
              <a:buFontTx/>
              <a:buNone/>
              <a:defRPr/>
            </a:pPr>
            <a:endParaRPr lang="ko-KR" altLang="en-US" sz="1400">
              <a:ln w="9525"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3353" y="5651119"/>
            <a:ext cx="3989259" cy="94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Adaboost</a:t>
            </a:r>
            <a:endParaRPr lang="en-US" altLang="ko-KR" sz="1400">
              <a:ln w="9525"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DNN</a:t>
            </a:r>
            <a:endParaRPr lang="en-US" altLang="ko-KR" sz="1400">
              <a:ln w="9525"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sz="1400">
                <a:ln w="9525"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oPub돋움체 Light"/>
                <a:ea typeface="KoPub돋움체 Light"/>
              </a:rPr>
              <a:t>Review</a:t>
            </a:r>
            <a:endParaRPr lang="en-US" altLang="ko-KR" sz="1400">
              <a:ln w="9525"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>
              <a:defRPr/>
            </a:pPr>
            <a:endParaRPr lang="ko-KR" altLang="en-US" sz="1400">
              <a:ln w="9525"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cxnSp>
        <p:nvCxnSpPr>
          <p:cNvPr id="45" name="직선 연결선 26"/>
          <p:cNvCxnSpPr/>
          <p:nvPr/>
        </p:nvCxnSpPr>
        <p:spPr>
          <a:xfrm>
            <a:off x="1041393" y="-95984"/>
            <a:ext cx="1297811" cy="1094331"/>
          </a:xfrm>
          <a:prstGeom prst="line">
            <a:avLst/>
          </a:prstGeom>
          <a:noFill/>
          <a:ln w="76200" cap="flat" cmpd="sng" algn="ctr">
            <a:solidFill>
              <a:srgbClr val="f9fafd">
                <a:alpha val="100000"/>
              </a:srgbClr>
            </a:solidFill>
            <a:prstDash val="solid"/>
            <a:miter/>
          </a:ln>
        </p:spPr>
      </p:cxnSp>
      <p:sp>
        <p:nvSpPr>
          <p:cNvPr id="46" name="직사각형 39"/>
          <p:cNvSpPr/>
          <p:nvPr/>
        </p:nvSpPr>
        <p:spPr>
          <a:xfrm rot="18669512">
            <a:off x="1903620" y="805027"/>
            <a:ext cx="366243" cy="373385"/>
          </a:xfrm>
          <a:prstGeom prst="rect">
            <a:avLst/>
          </a:prstGeom>
          <a:solidFill>
            <a:srgbClr val="f9faf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13"/>
          <p:cNvSpPr txBox="1"/>
          <p:nvPr/>
        </p:nvSpPr>
        <p:spPr>
          <a:xfrm>
            <a:off x="885497" y="746276"/>
            <a:ext cx="1138175" cy="451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9fafd"/>
                </a:solidFill>
                <a:latin typeface="KoPub돋움체 Light"/>
                <a:ea typeface="KoPub돋움체 Light"/>
              </a:rPr>
              <a:t>Home</a:t>
            </a:r>
            <a:endParaRPr kumimoji="0" lang="en-US" altLang="ko-KR" sz="2400" b="0" i="0" u="none" strike="noStrike" kern="1200" cap="none" spc="0" normalizeH="0" baseline="0"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48" name="TextBox 16"/>
          <p:cNvSpPr txBox="1"/>
          <p:nvPr/>
        </p:nvSpPr>
        <p:spPr>
          <a:xfrm>
            <a:off x="2449937" y="669669"/>
            <a:ext cx="5152103" cy="576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f9fafd"/>
                </a:solidFill>
                <a:latin typeface="KoPub돋움체 Bold"/>
                <a:ea typeface="KoPub돋움체 Bold"/>
              </a:rPr>
              <a:t>기존 문제점</a:t>
            </a:r>
            <a:endParaRPr kumimoji="0" lang="ko-KR" altLang="en-US" sz="3200" b="0" i="0" u="none" strike="noStrike" kern="1200" cap="none" spc="0" normalizeH="0" baseline="0">
              <a:solidFill>
                <a:srgbClr val="f9fafd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3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/>
          <p:cNvSpPr txBox="1"/>
          <p:nvPr/>
        </p:nvSpPr>
        <p:spPr>
          <a:xfrm>
            <a:off x="686549" y="967294"/>
            <a:ext cx="774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 b="1"/>
              <a:t>기존 </a:t>
            </a:r>
            <a:r>
              <a:rPr lang="en-US" altLang="ko-KR" b="1"/>
              <a:t>KNN</a:t>
            </a:r>
            <a:r>
              <a:rPr lang="ko-KR" altLang="en-US" b="1"/>
              <a:t> </a:t>
            </a:r>
          </a:p>
        </p:txBody>
      </p:sp>
      <p:sp>
        <p:nvSpPr>
          <p:cNvPr id="171" name="TextBox 33"/>
          <p:cNvSpPr txBox="1"/>
          <p:nvPr/>
        </p:nvSpPr>
        <p:spPr>
          <a:xfrm>
            <a:off x="692221" y="72766"/>
            <a:ext cx="51521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부스팅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 알고리즘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Adaboost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86549" y="4416078"/>
            <a:ext cx="760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b="1" dirty="0" err="1"/>
              <a:t>Adaboost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1063" y="1380271"/>
            <a:ext cx="8194537" cy="28257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68597" y="4834012"/>
            <a:ext cx="9107171" cy="1552792"/>
          </a:xfrm>
          <a:prstGeom prst="rect">
            <a:avLst/>
          </a:prstGeom>
        </p:spPr>
      </p:pic>
      <p:sp>
        <p:nvSpPr>
          <p:cNvPr id="63" name="화살표: 굽음 62"/>
          <p:cNvSpPr/>
          <p:nvPr/>
        </p:nvSpPr>
        <p:spPr>
          <a:xfrm>
            <a:off x="3599205" y="4136239"/>
            <a:ext cx="836815" cy="71195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23981" y="4136239"/>
            <a:ext cx="5181686" cy="379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3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/>
          <p:cNvSpPr txBox="1"/>
          <p:nvPr/>
        </p:nvSpPr>
        <p:spPr>
          <a:xfrm>
            <a:off x="686549" y="967294"/>
            <a:ext cx="774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b="1"/>
              <a:t>Decision Tree</a:t>
            </a:r>
            <a:endParaRPr lang="ko-KR" altLang="en-US" b="1"/>
          </a:p>
        </p:txBody>
      </p:sp>
      <p:sp>
        <p:nvSpPr>
          <p:cNvPr id="171" name="TextBox 33"/>
          <p:cNvSpPr txBox="1"/>
          <p:nvPr/>
        </p:nvSpPr>
        <p:spPr>
          <a:xfrm>
            <a:off x="692221" y="72766"/>
            <a:ext cx="51521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2C190A"/>
                </a:solidFill>
                <a:latin typeface="KoPub돋움체 Bold"/>
                <a:ea typeface="KoPub돋움체 Bold"/>
              </a:rPr>
              <a:t>머신 러닝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2C190A"/>
                </a:solidFill>
                <a:latin typeface="KoPub돋움체 Bold"/>
                <a:ea typeface="KoPub돋움체 Bold"/>
              </a:rPr>
              <a:t>Decision Tree, KNN, </a:t>
            </a:r>
            <a:r>
              <a:rPr lang="en-US" altLang="ko-KR" sz="2000" dirty="0" err="1">
                <a:solidFill>
                  <a:srgbClr val="2C190A"/>
                </a:solidFill>
                <a:latin typeface="KoPub돋움체 Bold"/>
                <a:ea typeface="KoPub돋움체 Bold"/>
              </a:rPr>
              <a:t>Adaboost</a:t>
            </a:r>
            <a:endParaRPr kumimoji="0" lang="en-US" altLang="ko-KR" sz="2000" b="0" i="0" u="none" strike="noStrike" kern="1200" cap="none" spc="0" normalizeH="0" baseline="0" dirty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07894" y="2563455"/>
            <a:ext cx="760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b="1"/>
              <a:t>KNN</a:t>
            </a:r>
            <a:endParaRPr lang="ko-KR" altLang="en-US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2163" y="1632277"/>
            <a:ext cx="2343205" cy="544931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2163" y="3228879"/>
            <a:ext cx="2474808" cy="567750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707894" y="4250213"/>
            <a:ext cx="760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b="1" dirty="0" err="1"/>
              <a:t>Adaboost</a:t>
            </a:r>
            <a:endParaRPr lang="ko-KR" altLang="en-US" b="1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52163" y="4921026"/>
            <a:ext cx="2586772" cy="621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3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1" name="TextBox 33"/>
          <p:cNvSpPr txBox="1"/>
          <p:nvPr/>
        </p:nvSpPr>
        <p:spPr>
          <a:xfrm>
            <a:off x="692221" y="72766"/>
            <a:ext cx="51521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딥 러닝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2C190A"/>
                </a:solidFill>
                <a:latin typeface="KoPub돋움체 Bold"/>
                <a:ea typeface="KoPub돋움체 Bold"/>
              </a:rPr>
              <a:t>DNN(Deep Neural Networks)</a:t>
            </a:r>
            <a:endParaRPr lang="ko-KR" altLang="en-US" sz="200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32186" y="1202940"/>
            <a:ext cx="7602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sz="2000" b="1"/>
              <a:t>Tensorflow</a:t>
            </a:r>
            <a:endParaRPr lang="ko-KR" altLang="en-US" sz="2000" b="1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9863770-4C2C-43EE-90E2-CFF6E7A19B17}"/>
              </a:ext>
            </a:extLst>
          </p:cNvPr>
          <p:cNvSpPr txBox="1"/>
          <p:nvPr/>
        </p:nvSpPr>
        <p:spPr>
          <a:xfrm>
            <a:off x="1232233" y="4715335"/>
            <a:ext cx="5152103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dirty="0">
                <a:latin typeface="KoPub돋움체 Light"/>
              </a:rPr>
              <a:t>Optimizer</a:t>
            </a:r>
            <a:r>
              <a:rPr lang="ko-KR" altLang="en-US" dirty="0">
                <a:latin typeface="KoPub돋움체 Light"/>
              </a:rPr>
              <a:t> </a:t>
            </a:r>
            <a:r>
              <a:rPr lang="en-US" altLang="ko-KR" dirty="0">
                <a:latin typeface="KoPub돋움체 Light"/>
              </a:rPr>
              <a:t>:</a:t>
            </a:r>
            <a:r>
              <a:rPr lang="ko-KR" altLang="en-US" dirty="0">
                <a:latin typeface="KoPub돋움체 Light"/>
              </a:rPr>
              <a:t> </a:t>
            </a:r>
            <a:r>
              <a:rPr lang="en-US" altLang="ko-KR" dirty="0">
                <a:latin typeface="KoPub돋움체 Light"/>
              </a:rPr>
              <a:t>Adam ( Adaptive momentum estimation 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dirty="0">
                <a:latin typeface="KoPub돋움체 Light"/>
              </a:rPr>
              <a:t>loss : </a:t>
            </a:r>
            <a:r>
              <a:rPr lang="en-US" altLang="ko-KR" dirty="0" err="1">
                <a:latin typeface="KoPub돋움체 Light"/>
              </a:rPr>
              <a:t>mse</a:t>
            </a:r>
            <a:r>
              <a:rPr lang="en-US" altLang="ko-KR" dirty="0">
                <a:latin typeface="KoPub돋움체 Light"/>
              </a:rPr>
              <a:t> ( mean squared error 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EF00D4-F53A-4306-9ED4-DDB7C085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01" y="1621382"/>
            <a:ext cx="6119871" cy="3133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3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1" name="TextBox 33"/>
          <p:cNvSpPr txBox="1"/>
          <p:nvPr/>
        </p:nvSpPr>
        <p:spPr>
          <a:xfrm>
            <a:off x="692221" y="72766"/>
            <a:ext cx="51521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딥 러닝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2C190A"/>
                </a:solidFill>
                <a:latin typeface="KoPub돋움체 Bold"/>
                <a:ea typeface="KoPub돋움체 Bold"/>
              </a:rPr>
              <a:t>DNN(Deep Neural Networks)</a:t>
            </a:r>
            <a:endParaRPr lang="ko-KR" altLang="en-US" sz="200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29331" y="1012352"/>
            <a:ext cx="7602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 sz="2000" b="1" dirty="0"/>
              <a:t>과대적합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AA4D7E-1551-48F3-9F29-D273A17E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23" y="1595238"/>
            <a:ext cx="5255183" cy="15336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A7F5F8-C34C-4BCB-AA36-ED32C65CB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158" y="3262270"/>
            <a:ext cx="5266548" cy="15948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9D695C8-7566-4E7D-8654-B69C7B94B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158" y="5061071"/>
            <a:ext cx="5266548" cy="1629763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F25F2F78-140E-4123-A448-9E19E44D6D4A}"/>
              </a:ext>
            </a:extLst>
          </p:cNvPr>
          <p:cNvSpPr txBox="1"/>
          <p:nvPr/>
        </p:nvSpPr>
        <p:spPr>
          <a:xfrm>
            <a:off x="6594745" y="1581983"/>
            <a:ext cx="4371913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 err="1">
                <a:latin typeface="KoPub돋움체 Light"/>
              </a:rPr>
              <a:t>최적점</a:t>
            </a:r>
            <a:r>
              <a:rPr lang="ko-KR" altLang="en-US" dirty="0">
                <a:latin typeface="KoPub돋움체 Light"/>
              </a:rPr>
              <a:t> 찾기</a:t>
            </a:r>
            <a:endParaRPr lang="en-US" altLang="ko-KR" dirty="0">
              <a:latin typeface="KoPub돋움체 Ligh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>
                <a:latin typeface="KoPub돋움체 Light"/>
              </a:rPr>
              <a:t>모델 층의 유닛 개수 조정</a:t>
            </a:r>
            <a:endParaRPr lang="en-US" altLang="ko-KR" dirty="0">
              <a:latin typeface="KoPub돋움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3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1" name="TextBox 33"/>
          <p:cNvSpPr txBox="1"/>
          <p:nvPr/>
        </p:nvSpPr>
        <p:spPr>
          <a:xfrm>
            <a:off x="692221" y="72766"/>
            <a:ext cx="51521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딥 러닝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2C190A"/>
                </a:solidFill>
                <a:latin typeface="KoPub돋움체 Bold"/>
                <a:ea typeface="KoPub돋움체 Bold"/>
              </a:rPr>
              <a:t>DNN(Deep Neural Networks)</a:t>
            </a:r>
            <a:endParaRPr lang="ko-KR" altLang="en-US" sz="200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29331" y="1012352"/>
            <a:ext cx="7602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 sz="2000" b="1" dirty="0"/>
              <a:t>결과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839673-BB24-4759-B3DF-2C274AB05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1" y="1547634"/>
            <a:ext cx="6444967" cy="3892572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7613E958-3D1C-4A01-8ACD-C3FC45C1293A}"/>
              </a:ext>
            </a:extLst>
          </p:cNvPr>
          <p:cNvSpPr txBox="1"/>
          <p:nvPr/>
        </p:nvSpPr>
        <p:spPr>
          <a:xfrm>
            <a:off x="1232233" y="5575378"/>
            <a:ext cx="4371913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dirty="0">
                <a:latin typeface="KoPub돋움체 Light"/>
              </a:rPr>
              <a:t>Baseline</a:t>
            </a:r>
            <a:r>
              <a:rPr lang="ko-KR" altLang="en-US" dirty="0">
                <a:latin typeface="KoPub돋움체 Light"/>
              </a:rPr>
              <a:t>의 </a:t>
            </a:r>
            <a:r>
              <a:rPr lang="en-US" altLang="ko-KR" dirty="0">
                <a:latin typeface="KoPub돋움체 Light"/>
              </a:rPr>
              <a:t>epoch : 20</a:t>
            </a:r>
          </a:p>
        </p:txBody>
      </p:sp>
    </p:spTree>
    <p:extLst>
      <p:ext uri="{BB962C8B-B14F-4D97-AF65-F5344CB8AC3E}">
        <p14:creationId xmlns:p14="http://schemas.microsoft.com/office/powerpoint/2010/main" val="21206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3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1" name="TextBox 33"/>
          <p:cNvSpPr txBox="1"/>
          <p:nvPr/>
        </p:nvSpPr>
        <p:spPr>
          <a:xfrm>
            <a:off x="692221" y="72766"/>
            <a:ext cx="51521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딥 러닝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2C190A"/>
                </a:solidFill>
                <a:latin typeface="KoPub돋움체 Bold"/>
                <a:ea typeface="KoPub돋움체 Bold"/>
              </a:rPr>
              <a:t>DNN(Deep Neural Networks)</a:t>
            </a:r>
            <a:endParaRPr lang="ko-KR" altLang="en-US" sz="200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29331" y="1012352"/>
            <a:ext cx="7602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 sz="2000" b="1" dirty="0"/>
              <a:t>결과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55B5C3-69EC-4516-A41C-14CF085B9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82" y="1514871"/>
            <a:ext cx="9171715" cy="8126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F42E10-3DBA-4049-944B-DC5318066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56" y="2572719"/>
            <a:ext cx="4932122" cy="32729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985103-E09B-47BB-83F1-26A16D49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817" y="2675141"/>
            <a:ext cx="4871413" cy="314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3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1" name="TextBox 33"/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기말 평가 </a:t>
            </a:r>
            <a:r>
              <a:rPr lang="en-US" altLang="ko-KR" sz="2000">
                <a:solidFill>
                  <a:srgbClr val="2C190A"/>
                </a:solidFill>
                <a:latin typeface="KoPub돋움체 Bold"/>
                <a:ea typeface="KoPub돋움체 Bold"/>
              </a:rPr>
              <a:t>Review</a:t>
            </a:r>
            <a:endParaRPr lang="ko-KR" altLang="en-US" sz="200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91808" y="1314471"/>
            <a:ext cx="7602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sz="2000" b="1"/>
              <a:t>Data</a:t>
            </a:r>
            <a:endParaRPr lang="ko-KR" altLang="en-US" sz="2000" b="1"/>
          </a:p>
        </p:txBody>
      </p:sp>
      <p:sp>
        <p:nvSpPr>
          <p:cNvPr id="3" name="타원 2"/>
          <p:cNvSpPr/>
          <p:nvPr/>
        </p:nvSpPr>
        <p:spPr>
          <a:xfrm>
            <a:off x="899550" y="1960464"/>
            <a:ext cx="3251536" cy="13139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KBO </a:t>
            </a:r>
            <a:r>
              <a:rPr lang="ko-KR" altLang="en-US"/>
              <a:t>공식 데이터</a:t>
            </a:r>
          </a:p>
        </p:txBody>
      </p:sp>
      <p:sp>
        <p:nvSpPr>
          <p:cNvPr id="4" name="화살표: 오른쪽 3"/>
          <p:cNvSpPr/>
          <p:nvPr/>
        </p:nvSpPr>
        <p:spPr>
          <a:xfrm>
            <a:off x="4699042" y="2315031"/>
            <a:ext cx="1538514" cy="60483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6781841" y="1975890"/>
            <a:ext cx="3251536" cy="13139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자체 제작 지표 추가</a:t>
            </a:r>
          </a:p>
          <a:p>
            <a:pPr algn="ctr">
              <a:defRPr/>
            </a:pPr>
            <a:r>
              <a:rPr lang="en-US" altLang="ko-KR"/>
              <a:t>(+ </a:t>
            </a:r>
            <a:r>
              <a:rPr lang="ko-KR" altLang="en-US"/>
              <a:t>최근 경기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686549" y="3807564"/>
            <a:ext cx="7602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sz="2000" b="1"/>
              <a:t>Model</a:t>
            </a:r>
            <a:endParaRPr lang="ko-KR" altLang="en-US" sz="2000" b="1"/>
          </a:p>
        </p:txBody>
      </p:sp>
      <p:sp>
        <p:nvSpPr>
          <p:cNvPr id="173" name="타원 172"/>
          <p:cNvSpPr/>
          <p:nvPr/>
        </p:nvSpPr>
        <p:spPr>
          <a:xfrm>
            <a:off x="875928" y="4464525"/>
            <a:ext cx="3251536" cy="13139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KNN</a:t>
            </a:r>
            <a:endParaRPr lang="ko-KR" altLang="en-US"/>
          </a:p>
        </p:txBody>
      </p:sp>
      <p:sp>
        <p:nvSpPr>
          <p:cNvPr id="174" name="화살표: 오른쪽 173"/>
          <p:cNvSpPr/>
          <p:nvPr/>
        </p:nvSpPr>
        <p:spPr>
          <a:xfrm>
            <a:off x="4675420" y="4819092"/>
            <a:ext cx="1538514" cy="60483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6758219" y="4479951"/>
            <a:ext cx="3251536" cy="13139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Adaptive</a:t>
            </a:r>
          </a:p>
          <a:p>
            <a:pPr algn="ctr">
              <a:defRPr/>
            </a:pPr>
            <a:r>
              <a:rPr lang="en-US" altLang="ko-KR"/>
              <a:t>Boosting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3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1" name="TextBox 33"/>
          <p:cNvSpPr txBox="1"/>
          <p:nvPr/>
        </p:nvSpPr>
        <p:spPr>
          <a:xfrm>
            <a:off x="692221" y="72766"/>
            <a:ext cx="5152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기말 평가 </a:t>
            </a:r>
            <a:r>
              <a:rPr lang="en-US" altLang="ko-KR" sz="2000">
                <a:solidFill>
                  <a:srgbClr val="2C190A"/>
                </a:solidFill>
                <a:latin typeface="KoPub돋움체 Bold"/>
                <a:ea typeface="KoPub돋움체 Bold"/>
              </a:rPr>
              <a:t>Review</a:t>
            </a:r>
            <a:endParaRPr lang="ko-KR" altLang="en-US" sz="200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86549" y="1151355"/>
            <a:ext cx="76024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 sz="3200" b="1" dirty="0"/>
              <a:t>총평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CD52780-5729-484A-9A86-11FC7659099B}"/>
              </a:ext>
            </a:extLst>
          </p:cNvPr>
          <p:cNvSpPr txBox="1"/>
          <p:nvPr/>
        </p:nvSpPr>
        <p:spPr>
          <a:xfrm>
            <a:off x="1232233" y="2669465"/>
            <a:ext cx="5813160" cy="169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dirty="0">
                <a:latin typeface="KoPub돋움체 Light"/>
              </a:rPr>
              <a:t>한계</a:t>
            </a:r>
            <a:endParaRPr lang="en-US" altLang="ko-KR" sz="2400" dirty="0">
              <a:latin typeface="KoPub돋움체 Ligh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2400" dirty="0">
              <a:latin typeface="KoPub돋움체 Ligh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dirty="0">
                <a:latin typeface="KoPub돋움체 Light"/>
              </a:rPr>
              <a:t>의의</a:t>
            </a:r>
            <a:endParaRPr lang="en-US" altLang="ko-KR" sz="2400" dirty="0">
              <a:latin typeface="KoPub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72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6" name="Picture 2" descr="people watching baseball game during daytime"/>
          <p:cNvPicPr>
            <a:picLocks noChangeAspect="1" noChangeArrowheads="1"/>
          </p:cNvPicPr>
          <p:nvPr/>
        </p:nvPicPr>
        <p:blipFill rotWithShape="1">
          <a:blip r:embed="rId3"/>
          <a:srcRect l="590" t="51710" r="1260" b="6870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</p:spPr>
      </p:pic>
      <p:sp>
        <p:nvSpPr>
          <p:cNvPr id="7" name="순서도: 처리 6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635681" y="2590370"/>
            <a:ext cx="2920639" cy="1677260"/>
            <a:chOff x="4706982" y="2491047"/>
            <a:chExt cx="2920639" cy="167726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798422" y="2537293"/>
              <a:ext cx="255161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820194" y="3793289"/>
              <a:ext cx="255161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06982" y="2491047"/>
              <a:ext cx="246482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6000">
                  <a:solidFill>
                    <a:srgbClr val="F9FAFD"/>
                  </a:solidFill>
                  <a:latin typeface="KoPub돋움체 Bold"/>
                  <a:ea typeface="KoPub돋움체 Bold"/>
                </a:rPr>
                <a:t>야구</a:t>
              </a:r>
              <a:r>
                <a:rPr lang="en-US" altLang="ko-KR" sz="6000">
                  <a:solidFill>
                    <a:srgbClr val="F9FAFD"/>
                  </a:solidFill>
                  <a:latin typeface="KoPub돋움체 Bold"/>
                  <a:ea typeface="KoPub돋움체 Bold"/>
                </a:rPr>
                <a:t>,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4475" y="3798975"/>
              <a:ext cx="2853146" cy="369332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rgbClr val="F9FAFD"/>
                  </a:solidFill>
                  <a:latin typeface="KoPub바탕체 Light"/>
                  <a:ea typeface="KoPub바탕체 Light"/>
                </a:rPr>
                <a:t>Thank you for listening</a:t>
              </a:r>
              <a:endParaRPr lang="ko-KR" altLang="en-US" sz="1000">
                <a:solidFill>
                  <a:srgbClr val="F9FAFD"/>
                </a:solidFill>
                <a:latin typeface="KoPub바탕체 Light"/>
                <a:ea typeface="KoPub바탕체 Light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36374" y="3366897"/>
              <a:ext cx="24769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000">
                  <a:solidFill>
                    <a:srgbClr val="F9FAFD"/>
                  </a:solidFill>
                  <a:latin typeface="KoPub돋움체 Light"/>
                  <a:ea typeface="KoPub돋움체 Light"/>
                </a:rPr>
                <a:t>당신은 즐기고 있나요</a:t>
              </a:r>
              <a:r>
                <a:rPr lang="en-US" altLang="ko-KR" sz="2000">
                  <a:solidFill>
                    <a:srgbClr val="F9FAFD"/>
                  </a:solidFill>
                  <a:latin typeface="KoPub돋움체 Light"/>
                  <a:ea typeface="KoPub돋움체 Light"/>
                </a:rPr>
                <a:t>?</a:t>
              </a:r>
              <a:endPara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rot="0"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 rot="0"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2" name="TextBox 33"/>
          <p:cNvSpPr txBox="1"/>
          <p:nvPr/>
        </p:nvSpPr>
        <p:spPr>
          <a:xfrm>
            <a:off x="747606" y="1003040"/>
            <a:ext cx="5152103" cy="442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1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MLB</a:t>
            </a:r>
            <a:endParaRPr kumimoji="0" lang="en-US" altLang="ko-KR" sz="4400" b="1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구속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 공의 궤적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Batting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등</a:t>
            </a: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2c190a"/>
                </a:solidFill>
                <a:latin typeface="KoPub돋움체 Bold"/>
                <a:ea typeface="KoPub돋움체 Bold"/>
              </a:rPr>
              <a:t>데이터가 매우 다양</a:t>
            </a: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이러한 데이터를 활용하면</a:t>
            </a: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더 좋은 데이터 셋을 </a:t>
            </a: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구성할수 있다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 </a:t>
            </a: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하지만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KBO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에는 이러한</a:t>
            </a: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데이터가 존재하지 않음</a:t>
            </a: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따라서 제한된 환경 안에서</a:t>
            </a: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데이터를 구성해야함</a:t>
            </a: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pic>
        <p:nvPicPr>
          <p:cNvPr id="1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62613" y="681607"/>
            <a:ext cx="6462815" cy="5494785"/>
          </a:xfrm>
          <a:prstGeom prst="rect">
            <a:avLst/>
          </a:prstGeom>
        </p:spPr>
      </p:pic>
      <p:sp>
        <p:nvSpPr>
          <p:cNvPr id="176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2c190a"/>
                </a:solidFill>
                <a:latin typeface="KoPub돋움체 Bold"/>
                <a:ea typeface="KoPub돋움체 Bold"/>
              </a:rPr>
              <a:t>Home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77" name="TextBox 33"/>
          <p:cNvSpPr txBox="1"/>
          <p:nvPr/>
        </p:nvSpPr>
        <p:spPr>
          <a:xfrm>
            <a:off x="1096584" y="0"/>
            <a:ext cx="5152103" cy="3886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2c190a"/>
                </a:solidFill>
                <a:latin typeface="KoPub돋움체 Bold"/>
                <a:ea typeface="KoPub돋움체 Bold"/>
              </a:rPr>
              <a:t>기존 문제점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8" name="직선 연결선 40"/>
          <p:cNvCxnSpPr/>
          <p:nvPr/>
        </p:nvCxnSpPr>
        <p:spPr>
          <a:xfrm flipH="1">
            <a:off x="1090912" y="86987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a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096000" y="0"/>
            <a:ext cx="6096000" cy="6858001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83683" y="550156"/>
            <a:ext cx="4041059" cy="514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800">
                <a:solidFill>
                  <a:srgbClr val="2c190a"/>
                </a:solidFill>
                <a:latin typeface="KoPub돋움체 Light"/>
                <a:ea typeface="KoPub돋움체 Light"/>
              </a:rPr>
              <a:t>문제점</a:t>
            </a:r>
            <a:endParaRPr lang="ko-KR" altLang="en-US" sz="2800">
              <a:solidFill>
                <a:srgbClr val="2c190a"/>
              </a:solidFill>
              <a:latin typeface="KoPub돋움체 Light"/>
              <a:ea typeface="KoPub돋움체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1668980"/>
            <a:ext cx="5930184" cy="3691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lvl="0">
              <a:defRPr/>
            </a:pPr>
            <a:endParaRPr lang="ko-KR" altLang="en-US" sz="2000"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lvl="0">
              <a:defRPr/>
            </a:pPr>
            <a:r>
              <a: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rPr>
              <a:t>    이전 경기 </a:t>
            </a:r>
            <a:r>
              <a:rPr lang="en-US" altLang="ko-KR" sz="2000">
                <a:solidFill>
                  <a:srgbClr val="f9fafd"/>
                </a:solidFill>
                <a:latin typeface="KoPub돋움체 Light"/>
                <a:ea typeface="KoPub돋움체 Light"/>
              </a:rPr>
              <a:t>data</a:t>
            </a:r>
            <a:r>
              <a: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rPr>
              <a:t>로 승패를 예측하는 방식</a:t>
            </a:r>
            <a:endParaRPr lang="ko-KR" altLang="en-US" sz="2000"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lvl="0">
              <a:defRPr/>
            </a:pPr>
            <a:endParaRPr lang="ko-KR" altLang="en-US" sz="2000"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lvl="0">
              <a:defRPr/>
            </a:pPr>
            <a:r>
              <a: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rPr>
              <a:t>    </a:t>
            </a:r>
            <a:r>
              <a:rPr lang="en-US" altLang="ko-KR" sz="2000">
                <a:solidFill>
                  <a:srgbClr val="f9fafd"/>
                </a:solidFill>
                <a:latin typeface="KoPub돋움체 Light"/>
                <a:ea typeface="KoPub돋움체 Light"/>
              </a:rPr>
              <a:t>ex) </a:t>
            </a:r>
            <a:r>
              <a: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rPr>
              <a:t>이전 </a:t>
            </a:r>
            <a:r>
              <a:rPr lang="en-US" altLang="ko-KR" sz="2000">
                <a:solidFill>
                  <a:srgbClr val="f9fafd"/>
                </a:solidFill>
                <a:latin typeface="KoPub돋움체 Light"/>
                <a:ea typeface="KoPub돋움체 Light"/>
              </a:rPr>
              <a:t>5</a:t>
            </a:r>
            <a:r>
              <a: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rPr>
              <a:t>경기의 타수</a:t>
            </a:r>
            <a:r>
              <a:rPr lang="en-US" altLang="ko-KR" sz="2000">
                <a:solidFill>
                  <a:srgbClr val="f9fafd"/>
                </a:solidFill>
                <a:latin typeface="KoPub돋움체 Light"/>
                <a:ea typeface="KoPub돋움체 Light"/>
              </a:rPr>
              <a:t>,</a:t>
            </a:r>
            <a:r>
              <a: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rPr>
              <a:t> 안타</a:t>
            </a:r>
            <a:r>
              <a:rPr lang="en-US" altLang="ko-KR" sz="2000">
                <a:solidFill>
                  <a:srgbClr val="f9fafd"/>
                </a:solidFill>
                <a:latin typeface="KoPub돋움체 Light"/>
                <a:ea typeface="KoPub돋움체 Light"/>
              </a:rPr>
              <a:t>,</a:t>
            </a:r>
            <a:r>
              <a: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rPr>
              <a:t> 홈런</a:t>
            </a:r>
            <a:r>
              <a:rPr lang="en-US" altLang="ko-KR" sz="2000">
                <a:solidFill>
                  <a:srgbClr val="f9fafd"/>
                </a:solidFill>
                <a:latin typeface="KoPub돋움체 Light"/>
                <a:ea typeface="KoPub돋움체 Light"/>
              </a:rPr>
              <a:t>,</a:t>
            </a:r>
            <a:r>
              <a: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rPr>
              <a:t> 자책 등의 평균</a:t>
            </a:r>
            <a:endParaRPr lang="ko-KR" altLang="en-US" sz="2000"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lvl="0">
              <a:defRPr/>
            </a:pPr>
            <a:endParaRPr lang="ko-KR" altLang="en-US" sz="2000"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lvl="0">
              <a:defRPr/>
            </a:pPr>
            <a:endParaRPr lang="ko-KR" altLang="en-US" sz="2000"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 </a:t>
            </a:r>
            <a:endParaRPr kumimoji="0" lang="ko-KR" altLang="en-US" sz="2800" b="0" i="0" u="none" strike="noStrike" kern="1200" cap="none" spc="0" normalizeH="0" baseline="0">
              <a:solidFill>
                <a:srgbClr val="2c190a"/>
              </a:solidFill>
              <a:latin typeface="KoPub돋움체 Light"/>
              <a:ea typeface="KoPub돋움체 Light"/>
            </a:endParaRPr>
          </a:p>
          <a:p>
            <a:pPr lvl="0">
              <a:defRPr/>
            </a:pPr>
            <a:endParaRPr lang="ko-KR" altLang="en-US" sz="2000"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lvl="0">
              <a:defRPr/>
            </a:pPr>
            <a:r>
              <a: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rPr>
              <a:t>    피타고리안 기대 승률 도입</a:t>
            </a:r>
            <a:r>
              <a:rPr lang="en-US" altLang="ko-KR" sz="2000">
                <a:solidFill>
                  <a:srgbClr val="f9fafd"/>
                </a:solidFill>
                <a:latin typeface="KoPub돋움체 Light"/>
                <a:ea typeface="KoPub돋움체 Light"/>
              </a:rPr>
              <a:t>,</a:t>
            </a:r>
            <a:r>
              <a:rPr lang="ko-KR" altLang="en-US" sz="2000">
                <a:solidFill>
                  <a:srgbClr val="f9fafd"/>
                </a:solidFill>
                <a:latin typeface="KoPub돋움체 Light"/>
                <a:ea typeface="KoPub돋움체 Light"/>
              </a:rPr>
              <a:t> 새로운 알고리즘 도입</a:t>
            </a:r>
            <a:endParaRPr lang="ko-KR" altLang="en-US" sz="2000">
              <a:solidFill>
                <a:srgbClr val="f9fafd"/>
              </a:solidFill>
              <a:latin typeface="KoPub돋움체 Light"/>
              <a:ea typeface="KoPub돋움체 Light"/>
            </a:endParaRPr>
          </a:p>
          <a:p>
            <a:pPr lvl="0">
              <a:defRPr/>
            </a:pPr>
            <a:endParaRPr lang="ko-KR" altLang="en-US" sz="2000"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Home</a:t>
            </a:r>
            <a:endParaRPr lang="en-US" altLang="ko-KR" sz="240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6584" y="0"/>
            <a:ext cx="5152103" cy="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기존 문제점</a:t>
            </a:r>
            <a:endParaRPr lang="ko-KR" altLang="en-US" sz="200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1090912" y="86987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2"/>
          <p:cNvSpPr txBox="1"/>
          <p:nvPr/>
        </p:nvSpPr>
        <p:spPr>
          <a:xfrm>
            <a:off x="426870" y="1715862"/>
            <a:ext cx="5669130" cy="3987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Data</a:t>
            </a:r>
            <a:endParaRPr kumimoji="0" lang="en-US" altLang="ko-KR" sz="2800" b="1" i="0" u="none" strike="noStrike" kern="1200" cap="none" spc="0" normalizeH="0" baseline="0">
              <a:solidFill>
                <a:srgbClr val="2c190a"/>
              </a:solidFill>
              <a:latin typeface="KoPub돋움체 Light"/>
              <a:ea typeface="KoPub돋움체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Light"/>
              <a:ea typeface="KoPub돋움체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해당 경기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data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로 승패를 예측하는 방식</a:t>
            </a: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Light"/>
              <a:ea typeface="KoPub돋움체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Light"/>
              <a:ea typeface="KoPub돋움체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ex)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해당 경기의 타수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이닝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 안타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 홈런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 자책</a:t>
            </a: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Light"/>
              <a:ea typeface="KoPub돋움체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Light"/>
              <a:ea typeface="KoPub돋움체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Light"/>
              <a:ea typeface="KoPub돋움체 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 정확도</a:t>
            </a:r>
            <a:endParaRPr kumimoji="0" lang="ko-KR" altLang="en-US" sz="2800" b="1" i="0" u="none" strike="noStrike" kern="1200" cap="none" spc="0" normalizeH="0" baseline="0">
              <a:solidFill>
                <a:srgbClr val="2c190a"/>
              </a:solidFill>
              <a:latin typeface="KoPub돋움체 Light"/>
              <a:ea typeface="KoPub돋움체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Light"/>
              <a:ea typeface="KoPub돋움체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Light"/>
                <a:ea typeface="KoPub돋움체 Light"/>
              </a:rPr>
              <a:t>이전 지표를 사용하기에 정확도는 떨어질 것</a:t>
            </a: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Light"/>
              <a:ea typeface="KoPub돋움체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Light"/>
              <a:ea typeface="KoPub돋움체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Light"/>
              <a:ea typeface="KoPub돋움체 Light"/>
            </a:endParaRPr>
          </a:p>
        </p:txBody>
      </p:sp>
      <p:sp>
        <p:nvSpPr>
          <p:cNvPr id="62" name="TextBox 22"/>
          <p:cNvSpPr txBox="1"/>
          <p:nvPr/>
        </p:nvSpPr>
        <p:spPr>
          <a:xfrm>
            <a:off x="6096000" y="535506"/>
            <a:ext cx="4041059" cy="519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none" spc="0" normalizeH="0" baseline="0">
                <a:solidFill>
                  <a:srgbClr val="f9fafd"/>
                </a:solidFill>
                <a:latin typeface="KoPub돋움체 Light"/>
                <a:ea typeface="KoPub돋움체 Light"/>
              </a:rPr>
              <a:t>해결방안</a:t>
            </a:r>
            <a:endParaRPr kumimoji="0" lang="ko-KR" altLang="en-US" sz="2800" b="0" i="0" u="none" strike="noStrike" kern="1200" cap="none" spc="0" normalizeH="0" baseline="0">
              <a:solidFill>
                <a:srgbClr val="f9fafd"/>
              </a:solidFill>
              <a:latin typeface="KoPub돋움체 Light"/>
              <a:ea typeface="KoPub돋움체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" y="3597164"/>
            <a:ext cx="12192000" cy="581891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971651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413334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4836" y="3338960"/>
            <a:ext cx="1151663" cy="11516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67614" y="3389259"/>
            <a:ext cx="1123354" cy="1123354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6529968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그림 15" descr="우산, 액세서리이(가) 표시된 사진  매우 높은 신뢰도로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92467" y="3286187"/>
            <a:ext cx="1145806" cy="1145806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9088285" y="3058408"/>
            <a:ext cx="1715280" cy="1712768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34561" y="3245878"/>
            <a:ext cx="1222728" cy="12227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05282" y="1478617"/>
            <a:ext cx="4072755" cy="64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2C190A"/>
                </a:solidFill>
                <a:latin typeface="KoPub돋움체 Light"/>
                <a:ea typeface="KoPub돋움체 Light"/>
              </a:rPr>
              <a:t>데이터 크롤링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5742" y="4903459"/>
            <a:ext cx="2670463" cy="390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데이터 찾기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9223" y="4903459"/>
            <a:ext cx="2670463" cy="390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저작권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30444" y="4903459"/>
            <a:ext cx="2670463" cy="390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크롤링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85795" y="4903459"/>
            <a:ext cx="2670463" cy="390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2C190A"/>
                </a:solidFill>
                <a:latin typeface="KoPub돋움체 Bold"/>
                <a:ea typeface="KoPub돋움체 Bold"/>
              </a:rPr>
              <a:t>전처리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058" y="72766"/>
            <a:ext cx="1138175" cy="44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2C190A"/>
                </a:solidFill>
                <a:latin typeface="KoPub돋움체 Bold"/>
                <a:ea typeface="KoPub돋움체 Bold"/>
              </a:rPr>
              <a:t>1</a:t>
            </a:r>
            <a:r>
              <a:rPr lang="ko-KR" altLang="en-US" sz="240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크롤링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40" name="웃는 얼굴 39"/>
          <p:cNvSpPr/>
          <p:nvPr/>
        </p:nvSpPr>
        <p:spPr>
          <a:xfrm>
            <a:off x="7040562" y="2452686"/>
            <a:ext cx="539749" cy="492125"/>
          </a:xfrm>
          <a:prstGeom prst="smileyFace">
            <a:avLst>
              <a:gd name="adj" fmla="val 4653"/>
            </a:avLst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1" name="웃는 얼굴 40"/>
          <p:cNvSpPr/>
          <p:nvPr/>
        </p:nvSpPr>
        <p:spPr>
          <a:xfrm>
            <a:off x="9717086" y="2493962"/>
            <a:ext cx="539749" cy="492125"/>
          </a:xfrm>
          <a:prstGeom prst="smileyFace">
            <a:avLst>
              <a:gd name="adj" fmla="val 4653"/>
            </a:avLst>
          </a:prstGeom>
          <a:solidFill>
            <a:srgbClr val="FFD700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 rot="0"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 rot="0"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1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9" name="TextBox 33"/>
          <p:cNvSpPr txBox="1"/>
          <p:nvPr/>
        </p:nvSpPr>
        <p:spPr>
          <a:xfrm>
            <a:off x="692221" y="72766"/>
            <a:ext cx="5152103" cy="39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크롤링</a:t>
            </a: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pic>
        <p:nvPicPr>
          <p:cNvPr id="171" name="그림 17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3068" y="1833195"/>
            <a:ext cx="8229600" cy="4057650"/>
          </a:xfrm>
          <a:prstGeom prst="rect">
            <a:avLst/>
          </a:prstGeom>
        </p:spPr>
      </p:pic>
      <p:sp>
        <p:nvSpPr>
          <p:cNvPr id="172" name="TextBox 33"/>
          <p:cNvSpPr txBox="1"/>
          <p:nvPr/>
        </p:nvSpPr>
        <p:spPr>
          <a:xfrm>
            <a:off x="1382607" y="1177666"/>
            <a:ext cx="5152103" cy="39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투수 기록 추가</a:t>
            </a:r>
            <a:endParaRPr kumimoji="0" lang="ko-KR" altLang="en-US" sz="20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1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9" name="TextBox 33"/>
          <p:cNvSpPr txBox="1"/>
          <p:nvPr/>
        </p:nvSpPr>
        <p:spPr>
          <a:xfrm>
            <a:off x="692221" y="72766"/>
            <a:ext cx="5152103" cy="39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데이터 적용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72" name="TextBox 33"/>
          <p:cNvSpPr txBox="1"/>
          <p:nvPr/>
        </p:nvSpPr>
        <p:spPr>
          <a:xfrm>
            <a:off x="3694575" y="1114164"/>
            <a:ext cx="2993103" cy="1001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투수 기록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이전 경기에 대한 데이터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피타고리안 승률</a:t>
            </a:r>
          </a:p>
        </p:txBody>
      </p:sp>
      <p:sp>
        <p:nvSpPr>
          <p:cNvPr id="173" name="TextBox 33"/>
          <p:cNvSpPr txBox="1"/>
          <p:nvPr/>
        </p:nvSpPr>
        <p:spPr>
          <a:xfrm>
            <a:off x="3567006" y="3155185"/>
            <a:ext cx="2993103" cy="548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PCA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3611563" y="936625"/>
            <a:ext cx="2936875" cy="1317625"/>
          </a:xfrm>
          <a:prstGeom prst="rect">
            <a:avLst/>
          </a:prstGeom>
          <a:noFill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75" name="직사각형 174"/>
          <p:cNvSpPr/>
          <p:nvPr/>
        </p:nvSpPr>
        <p:spPr>
          <a:xfrm>
            <a:off x="3605213" y="2770187"/>
            <a:ext cx="2936875" cy="1317625"/>
          </a:xfrm>
          <a:prstGeom prst="rect">
            <a:avLst/>
          </a:prstGeom>
          <a:noFill/>
          <a:ln w="12700" cap="flat" cmpd="sng" algn="ctr">
            <a:solidFill>
              <a:srgbClr val="713C1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595688" y="4587874"/>
            <a:ext cx="2936875" cy="1317625"/>
          </a:xfrm>
          <a:prstGeom prst="rect">
            <a:avLst/>
          </a:prstGeom>
          <a:noFill/>
          <a:ln w="12700" cap="flat" cmpd="sng" algn="ctr">
            <a:solidFill>
              <a:srgbClr val="713C1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1" name="TextBox 33"/>
          <p:cNvSpPr txBox="1"/>
          <p:nvPr/>
        </p:nvSpPr>
        <p:spPr>
          <a:xfrm>
            <a:off x="3592972" y="4901938"/>
            <a:ext cx="2993103" cy="69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Decision Tree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KNN</a:t>
            </a:r>
          </a:p>
        </p:txBody>
      </p:sp>
      <p:sp>
        <p:nvSpPr>
          <p:cNvPr id="183" name="화살표: 아래쪽 182"/>
          <p:cNvSpPr/>
          <p:nvPr/>
        </p:nvSpPr>
        <p:spPr>
          <a:xfrm>
            <a:off x="4881562" y="2270124"/>
            <a:ext cx="317500" cy="47625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84" name="화살표: 아래쪽 183"/>
          <p:cNvSpPr/>
          <p:nvPr/>
        </p:nvSpPr>
        <p:spPr>
          <a:xfrm>
            <a:off x="4891087" y="4105275"/>
            <a:ext cx="317500" cy="4762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1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9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데이터 적용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Decision Tree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pic>
        <p:nvPicPr>
          <p:cNvPr id="185" name="그림 1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81877" y="1920875"/>
            <a:ext cx="3356192" cy="846344"/>
          </a:xfrm>
          <a:prstGeom prst="rect">
            <a:avLst/>
          </a:prstGeom>
        </p:spPr>
      </p:pic>
      <p:pic>
        <p:nvPicPr>
          <p:cNvPr id="186" name="그림 18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73936" y="4143374"/>
            <a:ext cx="3333749" cy="755649"/>
          </a:xfrm>
          <a:prstGeom prst="rect">
            <a:avLst/>
          </a:prstGeom>
        </p:spPr>
      </p:pic>
      <p:pic>
        <p:nvPicPr>
          <p:cNvPr id="187" name="그림 18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7525" y="1057275"/>
            <a:ext cx="6362700" cy="4743450"/>
          </a:xfrm>
          <a:prstGeom prst="rect">
            <a:avLst/>
          </a:prstGeom>
        </p:spPr>
      </p:pic>
      <p:sp>
        <p:nvSpPr>
          <p:cNvPr id="188" name="TextBox 33"/>
          <p:cNvSpPr txBox="1"/>
          <p:nvPr/>
        </p:nvSpPr>
        <p:spPr>
          <a:xfrm>
            <a:off x="7385120" y="1463415"/>
            <a:ext cx="3469354" cy="392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기존 데이터</a:t>
            </a:r>
          </a:p>
        </p:txBody>
      </p:sp>
      <p:sp>
        <p:nvSpPr>
          <p:cNvPr id="189" name="TextBox 33"/>
          <p:cNvSpPr txBox="1"/>
          <p:nvPr/>
        </p:nvSpPr>
        <p:spPr>
          <a:xfrm>
            <a:off x="7378769" y="3647814"/>
            <a:ext cx="3469354" cy="392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새로운 데이터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8" name="TextBox 32"/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1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루</a:t>
            </a:r>
            <a:endParaRPr kumimoji="0" lang="en-US" altLang="ko-KR" sz="2400" b="0" i="0" u="none" strike="noStrike" kern="1200" cap="none" spc="0" normalizeH="0" baseline="0">
              <a:solidFill>
                <a:srgbClr val="2C190A"/>
              </a:solidFill>
              <a:latin typeface="KoPub돋움체 Bold"/>
              <a:ea typeface="KoPub돋움체 Bold"/>
            </a:endParaRPr>
          </a:p>
        </p:txBody>
      </p:sp>
      <p:sp>
        <p:nvSpPr>
          <p:cNvPr id="169" name="TextBox 33"/>
          <p:cNvSpPr txBox="1"/>
          <p:nvPr/>
        </p:nvSpPr>
        <p:spPr>
          <a:xfrm>
            <a:off x="692221" y="72766"/>
            <a:ext cx="5152103" cy="69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데이터 적용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KNN</a:t>
            </a:r>
          </a:p>
        </p:txBody>
      </p:sp>
      <p:cxnSp>
        <p:nvCxnSpPr>
          <p:cNvPr id="170" name="직선 연결선 40"/>
          <p:cNvCxnSpPr/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noFill/>
          <a:ln w="28575" cap="flat" cmpd="sng" algn="ctr">
            <a:solidFill>
              <a:srgbClr val="2C190A">
                <a:alpha val="100000"/>
              </a:srgbClr>
            </a:solidFill>
            <a:prstDash val="solid"/>
            <a:miter/>
          </a:ln>
        </p:spPr>
      </p:cxnSp>
      <p:sp>
        <p:nvSpPr>
          <p:cNvPr id="188" name="TextBox 33"/>
          <p:cNvSpPr txBox="1"/>
          <p:nvPr/>
        </p:nvSpPr>
        <p:spPr>
          <a:xfrm>
            <a:off x="7385120" y="1463415"/>
            <a:ext cx="3469354" cy="392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기존 데이터</a:t>
            </a:r>
          </a:p>
        </p:txBody>
      </p:sp>
      <p:sp>
        <p:nvSpPr>
          <p:cNvPr id="189" name="TextBox 33"/>
          <p:cNvSpPr txBox="1"/>
          <p:nvPr/>
        </p:nvSpPr>
        <p:spPr>
          <a:xfrm>
            <a:off x="7378769" y="3647814"/>
            <a:ext cx="3469354" cy="392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C190A"/>
                </a:solidFill>
                <a:latin typeface="KoPub돋움체 Bold"/>
                <a:ea typeface="KoPub돋움체 Bold"/>
              </a:rPr>
              <a:t>새로운 데이터</a:t>
            </a:r>
          </a:p>
        </p:txBody>
      </p:sp>
      <p:pic>
        <p:nvPicPr>
          <p:cNvPr id="190" name="그림 18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5449" y="1495425"/>
            <a:ext cx="6705600" cy="3390900"/>
          </a:xfrm>
          <a:prstGeom prst="rect">
            <a:avLst/>
          </a:prstGeom>
        </p:spPr>
      </p:pic>
      <p:pic>
        <p:nvPicPr>
          <p:cNvPr id="191" name="그림 19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61248" y="4156074"/>
            <a:ext cx="3164416" cy="776720"/>
          </a:xfrm>
          <a:prstGeom prst="rect">
            <a:avLst/>
          </a:prstGeom>
        </p:spPr>
      </p:pic>
      <p:pic>
        <p:nvPicPr>
          <p:cNvPr id="192" name="그림 19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50138" y="1928811"/>
            <a:ext cx="3034145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521</ep:Words>
  <ep:PresentationFormat>와이드스크린</ep:PresentationFormat>
  <ep:Paragraphs>167</ep:Paragraphs>
  <ep:Slides>28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2019-10-25T00:27:15.000</dcterms:created>
  <dc:creator>조땡</dc:creator>
  <cp:lastModifiedBy>samsung</cp:lastModifiedBy>
  <dcterms:modified xsi:type="dcterms:W3CDTF">2021-12-14T16:35:16.672</dcterms:modified>
  <cp:revision>59</cp:revision>
  <dc:title>PowerPoint 프레젠테이션</dc:title>
  <cp:version/>
</cp:coreProperties>
</file>