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9" r:id="rId2"/>
    <p:sldId id="260" r:id="rId3"/>
    <p:sldId id="262" r:id="rId4"/>
    <p:sldId id="265" r:id="rId5"/>
    <p:sldId id="269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85C30A-1680-49D5-8627-48186E2285C7}">
          <p14:sldIdLst>
            <p14:sldId id="259"/>
            <p14:sldId id="260"/>
            <p14:sldId id="262"/>
            <p14:sldId id="265"/>
            <p14:sldId id="269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3DC"/>
    <a:srgbClr val="D2D2D2"/>
    <a:srgbClr val="C8A5F0"/>
    <a:srgbClr val="FFFFFF"/>
    <a:srgbClr val="CFB1F3"/>
    <a:srgbClr val="E9EEF2"/>
    <a:srgbClr val="A5A5A5"/>
    <a:srgbClr val="7E2DD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howGuides="1">
      <p:cViewPr varScale="1">
        <p:scale>
          <a:sx n="97" d="100"/>
          <a:sy n="97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7533-46D9-43BF-8671-1D533A0D9D71}" type="datetimeFigureOut">
              <a:rPr lang="ko-KR" altLang="en-US" smtClean="0"/>
              <a:t>​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69DBB-57A3-4242-BEB0-2B470E04AE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9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8263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088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vert="horz"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88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What are you here </a:t>
            </a:r>
            <a:br>
              <a:rPr lang="en-US" dirty="0"/>
            </a:br>
            <a:r>
              <a:rPr lang="en-US" dirty="0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7739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625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indent="7739" algn="l" defTabSz="742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625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463"/>
            </a:lvl3pPr>
            <a:lvl4pPr marL="0" indent="7739" algn="l">
              <a:spcBef>
                <a:spcPts val="0"/>
              </a:spcBef>
              <a:spcAft>
                <a:spcPts val="0"/>
              </a:spcAft>
              <a:buNone/>
              <a:tabLst/>
              <a:defRPr sz="1463"/>
            </a:lvl4pPr>
            <a:lvl5pPr marL="0" indent="-1478161" algn="l">
              <a:spcAft>
                <a:spcPts val="0"/>
              </a:spcAft>
              <a:buNone/>
              <a:tabLst/>
              <a:defRPr sz="13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463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pPr lvl="0"/>
            <a:r>
              <a:rPr lang="en-US" dirty="0"/>
              <a:t>Add supporting detail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6" name="Picture Placeholder 27">
            <a:extLst>
              <a:ext uri="{FF2B5EF4-FFF2-40B4-BE49-F238E27FC236}">
                <a16:creationId xmlns:a16="http://schemas.microsoft.com/office/drawing/2014/main" id="{FCB2D0F2-E2DE-3F21-3ED5-E5ADDC1FA88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3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742950" rtl="0" eaLnBrk="1" fontAlgn="auto" latinLnBrk="0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Tx/>
              <a:buSzTx/>
              <a:buFont typeface="Arial" panose="020B0604020202020204" pitchFamily="34" charset="0"/>
              <a:buNone/>
              <a:tabLst/>
              <a:defRPr sz="894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2673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16727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1625" b="0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742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2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00" tIns="58500" rIns="58500" bIns="58500" rtlCol="0" anchor="t"/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94" b="0" i="0" u="none" strike="noStrike" kern="1200" cap="none" spc="0" normalizeH="0" baseline="0" noProof="0" dirty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1" y="-1587"/>
            <a:ext cx="2373449" cy="2668587"/>
          </a:xfrm>
        </p:spPr>
        <p:txBody>
          <a:bodyPr/>
          <a:lstStyle>
            <a:lvl1pPr marL="0" marR="0" indent="0" algn="l" defTabSz="742950" rtl="0" eaLnBrk="1" fontAlgn="auto" latinLnBrk="0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0" marR="0" lvl="0" indent="0" algn="l" defTabSz="742950" rtl="0" eaLnBrk="1" fontAlgn="auto" latinLnBrk="0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0999" y="3163397"/>
            <a:ext cx="2667001" cy="157607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9000" y="3163397"/>
            <a:ext cx="2286001" cy="157607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2"/>
            <a:ext cx="2286000" cy="2215991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Surname Name</a:t>
            </a:r>
            <a:br>
              <a:rPr lang="en-US" dirty="0"/>
            </a:br>
            <a:r>
              <a:rPr lang="en-US" b="0" dirty="0"/>
              <a:t>Position, Office, Country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77001" y="381002"/>
            <a:ext cx="5334000" cy="57070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29001" y="3429002"/>
            <a:ext cx="2286000" cy="2615375"/>
          </a:xfrm>
        </p:spPr>
        <p:txBody>
          <a:bodyPr/>
          <a:lstStyle>
            <a:lvl1pPr>
              <a:spcBef>
                <a:spcPts val="488"/>
              </a:spcBef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spcBef>
                <a:spcPts val="488"/>
              </a:spcBef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spcBef>
                <a:spcPts val="488"/>
              </a:spcBef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spcBef>
                <a:spcPts val="488"/>
              </a:spcBef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spcBef>
                <a:spcPts val="488"/>
              </a:spcBef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0999" y="3429002"/>
            <a:ext cx="2667001" cy="2617377"/>
          </a:xfrm>
        </p:spPr>
        <p:txBody>
          <a:bodyPr/>
          <a:lstStyle>
            <a:lvl1pPr>
              <a:spcBef>
                <a:spcPts val="488"/>
              </a:spcBef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spcBef>
                <a:spcPts val="488"/>
              </a:spcBef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spcBef>
                <a:spcPts val="488"/>
              </a:spcBef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spcBef>
                <a:spcPts val="488"/>
              </a:spcBef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spcBef>
                <a:spcPts val="488"/>
              </a:spcBef>
              <a:spcAft>
                <a:spcPts val="0"/>
              </a:spcAft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01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3016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1625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500" tIns="58500" rIns="58500" bIns="58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94" b="0" i="0" u="none" strike="noStrike" kern="1200" cap="none" spc="0" normalizeH="0" baseline="0" noProof="0" dirty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500" tIns="58500" rIns="58500" bIns="58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94" b="0" i="0" u="none" strike="noStrike" kern="1200" cap="none" spc="0" normalizeH="0" baseline="0" noProof="0" dirty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3048000" y="2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096000" y="2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9147359" y="2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2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0" indent="0">
              <a:spcBef>
                <a:spcPts val="975"/>
              </a:spcBef>
              <a:spcAft>
                <a:spcPts val="0"/>
              </a:spcAft>
              <a:buNone/>
              <a:tabLst/>
              <a:defRPr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46250" indent="-14625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92500" indent="-14625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Name and Surname</a:t>
            </a:r>
          </a:p>
          <a:p>
            <a:pPr lvl="1"/>
            <a:r>
              <a:rPr lang="en-US" dirty="0"/>
              <a:t>Job title and location second level</a:t>
            </a:r>
          </a:p>
          <a:p>
            <a:pPr lvl="2"/>
            <a:r>
              <a:rPr lang="en-US" dirty="0"/>
              <a:t>Summary of experience third level</a:t>
            </a:r>
          </a:p>
          <a:p>
            <a:pPr lvl="3"/>
            <a:r>
              <a:rPr lang="en-US" dirty="0"/>
              <a:t>Second level bullet</a:t>
            </a:r>
          </a:p>
          <a:p>
            <a:pPr lvl="4"/>
            <a:r>
              <a:rPr lang="en-US" dirty="0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0" indent="0">
              <a:spcBef>
                <a:spcPts val="975"/>
              </a:spcBef>
              <a:spcAft>
                <a:spcPts val="0"/>
              </a:spcAft>
              <a:buNone/>
              <a:tabLst/>
              <a:defRPr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46250" indent="-14625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92500" indent="-14625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Name and Surname</a:t>
            </a:r>
          </a:p>
          <a:p>
            <a:pPr lvl="1"/>
            <a:r>
              <a:rPr lang="en-US" dirty="0"/>
              <a:t>Job title and location second level</a:t>
            </a:r>
          </a:p>
          <a:p>
            <a:pPr lvl="2"/>
            <a:r>
              <a:rPr lang="en-US" dirty="0"/>
              <a:t>Summary of experience third level</a:t>
            </a:r>
          </a:p>
          <a:p>
            <a:pPr lvl="3"/>
            <a:r>
              <a:rPr lang="en-US" dirty="0"/>
              <a:t>Second level bullet</a:t>
            </a:r>
          </a:p>
          <a:p>
            <a:pPr lvl="4"/>
            <a:r>
              <a:rPr lang="en-US" dirty="0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1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0" indent="0">
              <a:spcBef>
                <a:spcPts val="975"/>
              </a:spcBef>
              <a:spcAft>
                <a:spcPts val="0"/>
              </a:spcAft>
              <a:buNone/>
              <a:tabLst/>
              <a:defRPr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46250" indent="-14625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92500" indent="-14625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Name and Surname</a:t>
            </a:r>
          </a:p>
          <a:p>
            <a:pPr lvl="1"/>
            <a:r>
              <a:rPr lang="en-US" dirty="0"/>
              <a:t>Job title and location second level</a:t>
            </a:r>
          </a:p>
          <a:p>
            <a:pPr lvl="2"/>
            <a:r>
              <a:rPr lang="en-US" dirty="0"/>
              <a:t>Summary of experience third level</a:t>
            </a:r>
          </a:p>
          <a:p>
            <a:pPr lvl="3"/>
            <a:r>
              <a:rPr lang="en-US" dirty="0"/>
              <a:t>Second level bullet</a:t>
            </a:r>
          </a:p>
          <a:p>
            <a:pPr lvl="4"/>
            <a:r>
              <a:rPr lang="en-US" dirty="0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2"/>
            <a:ext cx="2285999" cy="2215991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Key message. </a:t>
            </a:r>
            <a:br>
              <a:rPr lang="en-US" dirty="0"/>
            </a:br>
            <a:r>
              <a:rPr lang="en-US" dirty="0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304512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>
            <a:extLst>
              <a:ext uri="{FF2B5EF4-FFF2-40B4-BE49-F238E27FC236}">
                <a16:creationId xmlns:a16="http://schemas.microsoft.com/office/drawing/2014/main" id="{BE1FD9DB-09A3-4F4D-9889-2D89259ED9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1942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4" name="개체 3" hidden="1">
                        <a:extLst>
                          <a:ext uri="{FF2B5EF4-FFF2-40B4-BE49-F238E27FC236}">
                            <a16:creationId xmlns:a16="http://schemas.microsoft.com/office/drawing/2014/main" id="{BE1FD9DB-09A3-4F4D-9889-2D89259ED9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00" tIns="58500" rIns="58500" bIns="58500" rtlCol="0" anchor="t"/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500" tIns="58500" rIns="58500" bIns="58500" rtlCol="0" anchor="t"/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75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GB" dirty="0"/>
              <a:t>Key message. </a:t>
            </a:r>
            <a:br>
              <a:rPr lang="en-GB" dirty="0"/>
            </a:br>
            <a:r>
              <a:rPr lang="en-GB" dirty="0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4" y="381002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63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4" y="3810001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63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1000" y="3810001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63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28973" y="4187827"/>
            <a:ext cx="3810026" cy="1044517"/>
          </a:xfrm>
        </p:spPr>
        <p:txBody>
          <a:bodyPr wrap="square" lIns="0" tIns="0" rIns="0" bIns="0" anchorCtr="0">
            <a:spAutoFit/>
          </a:bodyPr>
          <a:lstStyle>
            <a:lvl1pPr>
              <a:defRPr sz="1138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sz="1138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 sz="1138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 sz="1138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 sz="1138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00945" y="4186240"/>
            <a:ext cx="3809266" cy="1044517"/>
          </a:xfrm>
        </p:spPr>
        <p:txBody>
          <a:bodyPr wrap="square" lIns="0" tIns="0" rIns="0" bIns="0" anchorCtr="0">
            <a:spAutoFit/>
          </a:bodyPr>
          <a:lstStyle>
            <a:lvl1pPr>
              <a:defRPr sz="1138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sz="1138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 sz="1138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 sz="1138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 sz="1138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28974" y="765177"/>
            <a:ext cx="3810001" cy="1044517"/>
          </a:xfrm>
        </p:spPr>
        <p:txBody>
          <a:bodyPr wrap="square" lIns="0" tIns="0" rIns="0" bIns="0" anchorCtr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620000" y="-1"/>
            <a:ext cx="4572000" cy="3429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ko-KR" altLang="en-US" dirty="0"/>
              <a:t>그림을 추가하려면 아이콘을 클릭하십시오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729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0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742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80243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1625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742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2"/>
            <a:ext cx="5334000" cy="830997"/>
          </a:xfrm>
        </p:spPr>
        <p:txBody>
          <a:bodyPr vert="horz" wrap="square" lIns="0" tIns="0" rIns="0" bIns="0" anchorCtr="0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Key message. If the audience reads just this, it will be enough. Make every word count. Say it like you would in the room.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6C6CC-C8F3-82A8-C95C-65E55FF66879}"/>
              </a:ext>
            </a:extLst>
          </p:cNvPr>
          <p:cNvSpPr txBox="1"/>
          <p:nvPr userDrawn="1"/>
        </p:nvSpPr>
        <p:spPr bwMode="gray">
          <a:xfrm>
            <a:off x="381001" y="6200777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813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813" b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00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969696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241-EEBB-824F-A3D9-D6051FA843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600" y="381602"/>
            <a:ext cx="11429401" cy="630173"/>
          </a:xfrm>
        </p:spPr>
        <p:txBody>
          <a:bodyPr vert="horz" wrap="square" lIns="0" tIns="0" rIns="0" bIns="0" rtlCol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2275" b="1" dirty="0">
                <a:solidFill>
                  <a:schemeClr val="tx2"/>
                </a:solidFill>
              </a:defRPr>
            </a:lvl1pPr>
          </a:lstStyle>
          <a:p>
            <a:pPr marR="0" lvl="0" fontAlgn="auto">
              <a:buClrTx/>
              <a:buSzTx/>
              <a:tabLst/>
            </a:pPr>
            <a:r>
              <a:rPr lang="en-GB" dirty="0"/>
              <a:t>Key message. If the audience reads just this, </a:t>
            </a:r>
            <a:br>
              <a:rPr lang="en-GB" dirty="0"/>
            </a:br>
            <a:r>
              <a:rPr lang="en-GB" dirty="0"/>
              <a:t>it will be enough.</a:t>
            </a:r>
          </a:p>
        </p:txBody>
      </p:sp>
    </p:spTree>
    <p:extLst>
      <p:ext uri="{BB962C8B-B14F-4D97-AF65-F5344CB8AC3E}">
        <p14:creationId xmlns:p14="http://schemas.microsoft.com/office/powerpoint/2010/main" val="35096865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01323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1625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2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Key message. </a:t>
            </a:r>
            <a:br>
              <a:rPr lang="en-US" dirty="0"/>
            </a:br>
            <a:r>
              <a:rPr lang="en-US" dirty="0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6076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82632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vert="horz"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What are you here </a:t>
            </a:r>
            <a:br>
              <a:rPr lang="en-US" dirty="0"/>
            </a:br>
            <a:r>
              <a:rPr lang="en-US" dirty="0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Add supporting detail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708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F56F0386-4E40-45DD-B519-FEFD752EFA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6511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개체 2" hidden="1">
                        <a:extLst>
                          <a:ext uri="{FF2B5EF4-FFF2-40B4-BE49-F238E27FC236}">
                            <a16:creationId xmlns:a16="http://schemas.microsoft.com/office/drawing/2014/main" id="{F56F0386-4E40-45DD-B519-FEFD752EFA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gray">
          <a:xfrm>
            <a:off x="3429000" y="381001"/>
            <a:ext cx="8382001" cy="5715000"/>
          </a:xfrm>
        </p:spPr>
        <p:txBody>
          <a:bodyPr/>
          <a:lstStyle>
            <a:lvl1pPr>
              <a:spcAft>
                <a:spcPts val="1463"/>
              </a:spcAft>
              <a:defRPr sz="13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Aft>
                <a:spcPts val="488"/>
              </a:spcAft>
              <a:buNone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44463" indent="-144463"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291814" indent="-144463"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437721" indent="-144463"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Key message. </a:t>
            </a:r>
            <a:br>
              <a:rPr lang="en-US" dirty="0"/>
            </a:br>
            <a:r>
              <a:rPr lang="en-US" dirty="0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299803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개체 1" hidden="1">
            <a:extLst>
              <a:ext uri="{FF2B5EF4-FFF2-40B4-BE49-F238E27FC236}">
                <a16:creationId xmlns:a16="http://schemas.microsoft.com/office/drawing/2014/main" id="{2BFDEDD7-4F56-4AF8-9338-2095B648A0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4076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개체 1" hidden="1">
                        <a:extLst>
                          <a:ext uri="{FF2B5EF4-FFF2-40B4-BE49-F238E27FC236}">
                            <a16:creationId xmlns:a16="http://schemas.microsoft.com/office/drawing/2014/main" id="{2BFDEDD7-4F56-4AF8-9338-2095B648A0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8" y="381002"/>
            <a:ext cx="11434763" cy="5335587"/>
          </a:xfrm>
        </p:spPr>
        <p:txBody>
          <a:bodyPr/>
          <a:lstStyle>
            <a:lvl1pPr marL="588169" marR="0" indent="-588169" algn="l" defTabSz="742950" rtl="0" eaLnBrk="1" fontAlgn="auto" latinLnBrk="0" hangingPunct="1">
              <a:lnSpc>
                <a:spcPct val="90000"/>
              </a:lnSpc>
              <a:spcBef>
                <a:spcPts val="731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088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76486" indent="-775197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4875" b="1">
                <a:solidFill>
                  <a:schemeClr val="tx2"/>
                </a:solidFill>
              </a:defRPr>
            </a:lvl2pPr>
            <a:lvl3pPr marL="776486" indent="-775197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4875" b="1">
                <a:solidFill>
                  <a:schemeClr val="tx2"/>
                </a:solidFill>
              </a:defRPr>
            </a:lvl3pPr>
            <a:lvl4pPr marL="776486" indent="-775197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4875" b="1">
                <a:solidFill>
                  <a:schemeClr val="tx2"/>
                </a:solidFill>
              </a:defRPr>
            </a:lvl4pPr>
            <a:lvl5pPr marL="776486" indent="-775197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4875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467134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1488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088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2"/>
            <a:ext cx="5334000" cy="2670175"/>
          </a:xfrm>
        </p:spPr>
        <p:txBody>
          <a:bodyPr vert="horz">
            <a:noAutofit/>
          </a:bodyPr>
          <a:lstStyle>
            <a:lvl1pPr marL="0" marR="0" indent="0" algn="l" defTabSz="742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Tx/>
              <a:buSzTx/>
              <a:buFontTx/>
              <a:buNone/>
              <a:tabLst/>
              <a:defRPr lang="en-GB" sz="3088" b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b="1" dirty="0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36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2043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1625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2"/>
            <a:ext cx="2286000" cy="2215991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Key message. </a:t>
            </a:r>
            <a:br>
              <a:rPr lang="en-US" dirty="0"/>
            </a:br>
            <a:r>
              <a:rPr lang="en-US" dirty="0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853231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>
            <a:extLst>
              <a:ext uri="{FF2B5EF4-FFF2-40B4-BE49-F238E27FC236}">
                <a16:creationId xmlns:a16="http://schemas.microsoft.com/office/drawing/2014/main" id="{A807AF7F-E19A-4BDB-8CBC-8B78538DD8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026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4" name="개체 3" hidden="1">
                        <a:extLst>
                          <a:ext uri="{FF2B5EF4-FFF2-40B4-BE49-F238E27FC236}">
                            <a16:creationId xmlns:a16="http://schemas.microsoft.com/office/drawing/2014/main" id="{A807AF7F-E19A-4BDB-8CBC-8B78538DD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742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2"/>
            <a:ext cx="5334000" cy="675185"/>
          </a:xfrm>
        </p:spPr>
        <p:txBody>
          <a:bodyPr vert="horz" wrap="square" lIns="0" tIns="0" rIns="0" bIns="0" anchorCtr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681797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개체 5" hidden="1">
            <a:extLst>
              <a:ext uri="{FF2B5EF4-FFF2-40B4-BE49-F238E27FC236}">
                <a16:creationId xmlns:a16="http://schemas.microsoft.com/office/drawing/2014/main" id="{485030DE-3A8B-48E8-9697-8E288D363F4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72893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6" name="개체 5" hidden="1">
                        <a:extLst>
                          <a:ext uri="{FF2B5EF4-FFF2-40B4-BE49-F238E27FC236}">
                            <a16:creationId xmlns:a16="http://schemas.microsoft.com/office/drawing/2014/main" id="{485030DE-3A8B-48E8-9697-8E288D363F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742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2"/>
            <a:ext cx="5343525" cy="675185"/>
          </a:xfrm>
        </p:spPr>
        <p:txBody>
          <a:bodyPr vert="horz" wrap="square" lIns="0" tIns="0" rIns="0" bIns="0" anchorCtr="0"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44463" indent="-144463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91814" indent="-144463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437721" indent="-144463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gray">
          <a:xfrm>
            <a:off x="6477000" y="1905000"/>
            <a:ext cx="5334001" cy="41878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44463" indent="-144463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8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개체 2" hidden="1">
            <a:extLst>
              <a:ext uri="{FF2B5EF4-FFF2-40B4-BE49-F238E27FC236}">
                <a16:creationId xmlns:a16="http://schemas.microsoft.com/office/drawing/2014/main" id="{15FB69E4-BA1D-4138-9410-D8426777A2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9410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개체 2" hidden="1">
                        <a:extLst>
                          <a:ext uri="{FF2B5EF4-FFF2-40B4-BE49-F238E27FC236}">
                            <a16:creationId xmlns:a16="http://schemas.microsoft.com/office/drawing/2014/main" id="{15FB69E4-BA1D-4138-9410-D8426777A2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6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8500" tIns="58500" rIns="58500" bIns="585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429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94" b="0" i="0" u="none" strike="noStrike" kern="1200" cap="none" spc="0" normalizeH="0" baseline="0" noProof="0" dirty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2"/>
            <a:ext cx="2286000" cy="2215991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 dirty="0"/>
              <a:t>Key message. </a:t>
            </a:r>
            <a:br>
              <a:rPr lang="en-US" dirty="0"/>
            </a:br>
            <a:r>
              <a:rPr lang="en-US" dirty="0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2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38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63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1" y="381002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138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63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 dirty="0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243965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471048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473" imgH="473" progId="TCLayout.ActiveDocument.1">
                  <p:embed/>
                </p:oleObj>
              </mc:Choice>
              <mc:Fallback>
                <p:oleObj name="think-cell Slide" r:id="rId19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1625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2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74295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Tx/>
              <a:buSzTx/>
              <a:buFontTx/>
              <a:buNone/>
              <a:tabLst/>
              <a:defRPr/>
            </a:pPr>
            <a:endParaRPr kumimoji="0" lang="en-US" sz="1463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1" y="381002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/>
              <a:t>Key message. </a:t>
            </a:r>
            <a:br>
              <a:rPr lang="en-US" dirty="0"/>
            </a:br>
            <a:r>
              <a:rPr lang="en-US" dirty="0"/>
              <a:t>If the audience reads just this, it will be enough. Make every word count. Say it like you would in the room.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5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742950" rtl="0" eaLnBrk="1" latinLnBrk="0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</a:pPr>
            <a:r>
              <a:rPr lang="en-US" noProof="0" dirty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 dirty="0"/>
              <a:t>Bullet 1: Second level</a:t>
            </a:r>
          </a:p>
          <a:p>
            <a:pPr lvl="2"/>
            <a:r>
              <a:rPr lang="en-US" noProof="0" dirty="0"/>
              <a:t>Bullet 2: Third level</a:t>
            </a:r>
          </a:p>
          <a:p>
            <a:pPr lvl="3"/>
            <a:r>
              <a:rPr lang="en-US" noProof="0" dirty="0"/>
              <a:t>Bullet 3: Fourth level</a:t>
            </a:r>
          </a:p>
          <a:p>
            <a:pPr lvl="4"/>
            <a:r>
              <a:rPr lang="en-US" noProof="0" dirty="0"/>
              <a:t>Bullet 4: 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26331-23CE-13FE-87D4-B342A562F1C1}"/>
              </a:ext>
            </a:extLst>
          </p:cNvPr>
          <p:cNvSpPr txBox="1"/>
          <p:nvPr userDrawn="1"/>
        </p:nvSpPr>
        <p:spPr bwMode="gray">
          <a:xfrm>
            <a:off x="381001" y="6200777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813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813" b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00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hf hdr="0" ftr="0" dt="0"/>
  <p:txStyles>
    <p:titleStyle>
      <a:lvl1pPr marL="0" algn="l" defTabSz="742950" rtl="0" eaLnBrk="1" latinLnBrk="1" hangingPunct="1">
        <a:lnSpc>
          <a:spcPct val="90000"/>
        </a:lnSpc>
        <a:spcBef>
          <a:spcPts val="0"/>
        </a:spcBef>
        <a:spcAft>
          <a:spcPts val="0"/>
        </a:spcAft>
        <a:buNone/>
        <a:defRPr sz="1625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0" indent="0" algn="l" defTabSz="742950" rtl="0" eaLnBrk="1" latinLnBrk="1" hangingPunct="1">
        <a:lnSpc>
          <a:spcPct val="90000"/>
        </a:lnSpc>
        <a:spcBef>
          <a:spcPts val="488"/>
        </a:spcBef>
        <a:spcAft>
          <a:spcPts val="488"/>
        </a:spcAft>
        <a:buFont typeface="Arial" panose="020B0604020202020204" pitchFamily="34" charset="0"/>
        <a:buNone/>
        <a:defRPr lang="en-US" sz="1138" kern="1200" noProof="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144463" indent="-144463" algn="l" defTabSz="742950" rtl="0" eaLnBrk="1" latinLnBrk="1" hangingPunct="1">
        <a:lnSpc>
          <a:spcPct val="90000"/>
        </a:lnSpc>
        <a:spcBef>
          <a:spcPts val="0"/>
        </a:spcBef>
        <a:spcAft>
          <a:spcPts val="488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13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291814" indent="-144463" algn="l" defTabSz="742950" rtl="0" eaLnBrk="1" latinLnBrk="1" hangingPunct="1">
        <a:lnSpc>
          <a:spcPct val="90000"/>
        </a:lnSpc>
        <a:spcBef>
          <a:spcPts val="0"/>
        </a:spcBef>
        <a:spcAft>
          <a:spcPts val="488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13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437721" indent="-144463" algn="l" defTabSz="742950" rtl="0" eaLnBrk="1" latinLnBrk="1" hangingPunct="1">
        <a:lnSpc>
          <a:spcPct val="90000"/>
        </a:lnSpc>
        <a:spcBef>
          <a:spcPts val="0"/>
        </a:spcBef>
        <a:spcAft>
          <a:spcPts val="488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13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585000" indent="-146250" algn="l" defTabSz="742950" rtl="0" eaLnBrk="1" latinLnBrk="1" hangingPunct="1">
        <a:lnSpc>
          <a:spcPct val="90000"/>
        </a:lnSpc>
        <a:spcBef>
          <a:spcPts val="0"/>
        </a:spcBef>
        <a:spcAft>
          <a:spcPts val="488"/>
        </a:spcAft>
        <a:buFont typeface="System Font Regular"/>
        <a:buChar char="–"/>
        <a:tabLst/>
        <a:defRPr sz="113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0" indent="0" algn="l" defTabSz="742950" rtl="0" eaLnBrk="1" latinLnBrk="1" hangingPunct="1">
        <a:lnSpc>
          <a:spcPct val="90000"/>
        </a:lnSpc>
        <a:spcBef>
          <a:spcPts val="488"/>
        </a:spcBef>
        <a:spcAft>
          <a:spcPts val="488"/>
        </a:spcAft>
        <a:buFont typeface="Arial" panose="020B0604020202020204" pitchFamily="34" charset="0"/>
        <a:buNone/>
        <a:tabLst/>
        <a:defRPr sz="894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742950" rtl="0" eaLnBrk="1" latinLnBrk="1" hangingPunct="1">
        <a:lnSpc>
          <a:spcPct val="90000"/>
        </a:lnSpc>
        <a:spcBef>
          <a:spcPts val="488"/>
        </a:spcBef>
        <a:spcAft>
          <a:spcPts val="488"/>
        </a:spcAft>
        <a:buFont typeface="Arial" panose="020B0604020202020204" pitchFamily="34" charset="0"/>
        <a:buNone/>
        <a:tabLst/>
        <a:defRPr sz="894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742950" rtl="0" eaLnBrk="1" latinLnBrk="1" hangingPunct="1">
        <a:lnSpc>
          <a:spcPct val="90000"/>
        </a:lnSpc>
        <a:spcBef>
          <a:spcPts val="488"/>
        </a:spcBef>
        <a:spcAft>
          <a:spcPts val="488"/>
        </a:spcAft>
        <a:buFont typeface="Arial" panose="020B0604020202020204" pitchFamily="34" charset="0"/>
        <a:buNone/>
        <a:tabLst/>
        <a:defRPr sz="894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742950" rtl="0" eaLnBrk="1" latinLnBrk="1" hangingPunct="1">
        <a:lnSpc>
          <a:spcPct val="90000"/>
        </a:lnSpc>
        <a:spcBef>
          <a:spcPts val="488"/>
        </a:spcBef>
        <a:spcAft>
          <a:spcPts val="488"/>
        </a:spcAft>
        <a:buFont typeface="Arial" panose="020B0604020202020204" pitchFamily="34" charset="0"/>
        <a:buNone/>
        <a:tabLst/>
        <a:defRPr sz="8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B4B4B4"/>
          </p15:clr>
        </p15:guide>
        <p15:guide id="2" orient="horz" pos="480" userDrawn="1">
          <p15:clr>
            <a:srgbClr val="B4B4B4"/>
          </p15:clr>
        </p15:guide>
        <p15:guide id="3" orient="horz" pos="720" userDrawn="1">
          <p15:clr>
            <a:srgbClr val="B4B4B4"/>
          </p15:clr>
        </p15:guide>
        <p15:guide id="4" orient="horz" pos="960" userDrawn="1">
          <p15:clr>
            <a:srgbClr val="B4B4B4"/>
          </p15:clr>
        </p15:guide>
        <p15:guide id="5" orient="horz" pos="1200" userDrawn="1">
          <p15:clr>
            <a:srgbClr val="B4B4B4"/>
          </p15:clr>
        </p15:guide>
        <p15:guide id="6" orient="horz" pos="1440" userDrawn="1">
          <p15:clr>
            <a:srgbClr val="B4B4B4"/>
          </p15:clr>
        </p15:guide>
        <p15:guide id="7" orient="horz" pos="1680" userDrawn="1">
          <p15:clr>
            <a:srgbClr val="B4B4B4"/>
          </p15:clr>
        </p15:guide>
        <p15:guide id="8" orient="horz" pos="1920" userDrawn="1">
          <p15:clr>
            <a:srgbClr val="B4B4B4"/>
          </p15:clr>
        </p15:guide>
        <p15:guide id="9" orient="horz" pos="2160" userDrawn="1">
          <p15:clr>
            <a:srgbClr val="B4B4B4"/>
          </p15:clr>
        </p15:guide>
        <p15:guide id="10" orient="horz" pos="2400" userDrawn="1">
          <p15:clr>
            <a:srgbClr val="B4B4B4"/>
          </p15:clr>
        </p15:guide>
        <p15:guide id="11" orient="horz" pos="2640" userDrawn="1">
          <p15:clr>
            <a:srgbClr val="B4B4B4"/>
          </p15:clr>
        </p15:guide>
        <p15:guide id="12" orient="horz" pos="2880" userDrawn="1">
          <p15:clr>
            <a:srgbClr val="B4B4B4"/>
          </p15:clr>
        </p15:guide>
        <p15:guide id="13" orient="horz" pos="3113" userDrawn="1">
          <p15:clr>
            <a:srgbClr val="B4B4B4"/>
          </p15:clr>
        </p15:guide>
        <p15:guide id="14" orient="horz" pos="3360" userDrawn="1">
          <p15:clr>
            <a:srgbClr val="B4B4B4"/>
          </p15:clr>
        </p15:guide>
        <p15:guide id="15" orient="horz" pos="3600" userDrawn="1">
          <p15:clr>
            <a:srgbClr val="B4B4B4"/>
          </p15:clr>
        </p15:guide>
        <p15:guide id="16" orient="horz" pos="3840" userDrawn="1">
          <p15:clr>
            <a:srgbClr val="B4B4B4"/>
          </p15:clr>
        </p15:guide>
        <p15:guide id="17" orient="horz" pos="4080" userDrawn="1">
          <p15:clr>
            <a:srgbClr val="B4B4B4"/>
          </p15:clr>
        </p15:guide>
        <p15:guide id="18" orient="horz" pos="4320" userDrawn="1">
          <p15:clr>
            <a:srgbClr val="B4B4B4"/>
          </p15:clr>
        </p15:guide>
        <p15:guide id="19" pos="240" userDrawn="1">
          <p15:clr>
            <a:srgbClr val="B4B4B4"/>
          </p15:clr>
        </p15:guide>
        <p15:guide id="20" pos="480" userDrawn="1">
          <p15:clr>
            <a:srgbClr val="B4B4B4"/>
          </p15:clr>
        </p15:guide>
        <p15:guide id="21" pos="720" userDrawn="1">
          <p15:clr>
            <a:srgbClr val="B4B4B4"/>
          </p15:clr>
        </p15:guide>
        <p15:guide id="22" pos="960" userDrawn="1">
          <p15:clr>
            <a:srgbClr val="B4B4B4"/>
          </p15:clr>
        </p15:guide>
        <p15:guide id="23" pos="1200" userDrawn="1">
          <p15:clr>
            <a:srgbClr val="B4B4B4"/>
          </p15:clr>
        </p15:guide>
        <p15:guide id="24" pos="1440" userDrawn="1">
          <p15:clr>
            <a:srgbClr val="B4B4B4"/>
          </p15:clr>
        </p15:guide>
        <p15:guide id="25" pos="1680" userDrawn="1">
          <p15:clr>
            <a:srgbClr val="B4B4B4"/>
          </p15:clr>
        </p15:guide>
        <p15:guide id="26" pos="1920" userDrawn="1">
          <p15:clr>
            <a:srgbClr val="B4B4B4"/>
          </p15:clr>
        </p15:guide>
        <p15:guide id="27" pos="2160" userDrawn="1">
          <p15:clr>
            <a:srgbClr val="B4B4B4"/>
          </p15:clr>
        </p15:guide>
        <p15:guide id="28" pos="2400" userDrawn="1">
          <p15:clr>
            <a:srgbClr val="B4B4B4"/>
          </p15:clr>
        </p15:guide>
        <p15:guide id="29" pos="2640" userDrawn="1">
          <p15:clr>
            <a:srgbClr val="B4B4B4"/>
          </p15:clr>
        </p15:guide>
        <p15:guide id="30" pos="2880" userDrawn="1">
          <p15:clr>
            <a:srgbClr val="B4B4B4"/>
          </p15:clr>
        </p15:guide>
        <p15:guide id="31" pos="3120" userDrawn="1">
          <p15:clr>
            <a:srgbClr val="B4B4B4"/>
          </p15:clr>
        </p15:guide>
        <p15:guide id="32" pos="3360" userDrawn="1">
          <p15:clr>
            <a:srgbClr val="B4B4B4"/>
          </p15:clr>
        </p15:guide>
        <p15:guide id="33" pos="3600" userDrawn="1">
          <p15:clr>
            <a:srgbClr val="B4B4B4"/>
          </p15:clr>
        </p15:guide>
        <p15:guide id="34" pos="3840" userDrawn="1">
          <p15:clr>
            <a:srgbClr val="B4B4B4"/>
          </p15:clr>
        </p15:guide>
        <p15:guide id="35" pos="4080" userDrawn="1">
          <p15:clr>
            <a:srgbClr val="B4B4B4"/>
          </p15:clr>
        </p15:guide>
        <p15:guide id="36" pos="4320" userDrawn="1">
          <p15:clr>
            <a:srgbClr val="B4B4B4"/>
          </p15:clr>
        </p15:guide>
        <p15:guide id="37" pos="4560" userDrawn="1">
          <p15:clr>
            <a:srgbClr val="B4B4B4"/>
          </p15:clr>
        </p15:guide>
        <p15:guide id="38" pos="4793" userDrawn="1">
          <p15:clr>
            <a:srgbClr val="B4B4B4"/>
          </p15:clr>
        </p15:guide>
        <p15:guide id="39" pos="5040" userDrawn="1">
          <p15:clr>
            <a:srgbClr val="B4B4B4"/>
          </p15:clr>
        </p15:guide>
        <p15:guide id="40" pos="5280" userDrawn="1">
          <p15:clr>
            <a:srgbClr val="B4B4B4"/>
          </p15:clr>
        </p15:guide>
        <p15:guide id="41" pos="5520" userDrawn="1">
          <p15:clr>
            <a:srgbClr val="B4B4B4"/>
          </p15:clr>
        </p15:guide>
        <p15:guide id="42" pos="5760" userDrawn="1">
          <p15:clr>
            <a:srgbClr val="B4B4B4"/>
          </p15:clr>
        </p15:guide>
        <p15:guide id="43" pos="6000" userDrawn="1">
          <p15:clr>
            <a:srgbClr val="B4B4B4"/>
          </p15:clr>
        </p15:guide>
        <p15:guide id="44" pos="6240" userDrawn="1">
          <p15:clr>
            <a:srgbClr val="B4B4B4"/>
          </p15:clr>
        </p15:guide>
        <p15:guide id="45" pos="6480" userDrawn="1">
          <p15:clr>
            <a:srgbClr val="B4B4B4"/>
          </p15:clr>
        </p15:guide>
        <p15:guide id="46" pos="6720" userDrawn="1">
          <p15:clr>
            <a:srgbClr val="B4B4B4"/>
          </p15:clr>
        </p15:guide>
        <p15:guide id="47" pos="6960" userDrawn="1">
          <p15:clr>
            <a:srgbClr val="B4B4B4"/>
          </p15:clr>
        </p15:guide>
        <p15:guide id="48" pos="7200" userDrawn="1">
          <p15:clr>
            <a:srgbClr val="B4B4B4"/>
          </p15:clr>
        </p15:guide>
        <p15:guide id="49" pos="7440" userDrawn="1">
          <p15:clr>
            <a:srgbClr val="B4B4B4"/>
          </p15:clr>
        </p15:guide>
        <p15:guide id="50" pos="7680" userDrawn="1">
          <p15:clr>
            <a:srgbClr val="B4B4B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9" Type="http://schemas.openxmlformats.org/officeDocument/2006/relationships/tags" Target="../tags/tag63.xml"/><Relationship Id="rId21" Type="http://schemas.openxmlformats.org/officeDocument/2006/relationships/tags" Target="../tags/tag45.xml"/><Relationship Id="rId34" Type="http://schemas.openxmlformats.org/officeDocument/2006/relationships/tags" Target="../tags/tag58.xml"/><Relationship Id="rId42" Type="http://schemas.openxmlformats.org/officeDocument/2006/relationships/tags" Target="../tags/tag66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9" Type="http://schemas.openxmlformats.org/officeDocument/2006/relationships/tags" Target="../tags/tag53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tags" Target="../tags/tag56.xml"/><Relationship Id="rId37" Type="http://schemas.openxmlformats.org/officeDocument/2006/relationships/tags" Target="../tags/tag61.xml"/><Relationship Id="rId40" Type="http://schemas.openxmlformats.org/officeDocument/2006/relationships/tags" Target="../tags/tag64.xml"/><Relationship Id="rId45" Type="http://schemas.openxmlformats.org/officeDocument/2006/relationships/tags" Target="../tags/tag69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36" Type="http://schemas.openxmlformats.org/officeDocument/2006/relationships/tags" Target="../tags/tag60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5.xml"/><Relationship Id="rId44" Type="http://schemas.openxmlformats.org/officeDocument/2006/relationships/tags" Target="../tags/tag68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35" Type="http://schemas.openxmlformats.org/officeDocument/2006/relationships/tags" Target="../tags/tag59.xml"/><Relationship Id="rId43" Type="http://schemas.openxmlformats.org/officeDocument/2006/relationships/tags" Target="../tags/tag67.xml"/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tags" Target="../tags/tag57.xml"/><Relationship Id="rId38" Type="http://schemas.openxmlformats.org/officeDocument/2006/relationships/tags" Target="../tags/tag62.xml"/><Relationship Id="rId46" Type="http://schemas.openxmlformats.org/officeDocument/2006/relationships/slideLayout" Target="../slideLayouts/slideLayout9.xml"/><Relationship Id="rId20" Type="http://schemas.openxmlformats.org/officeDocument/2006/relationships/tags" Target="../tags/tag44.xml"/><Relationship Id="rId4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789D-0435-73CA-9CA6-C19776369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t">
            <a:normAutofit fontScale="90000"/>
          </a:bodyPr>
          <a:lstStyle/>
          <a:p>
            <a:r>
              <a:rPr lang="en-US" altLang="ko-KR" b="0" dirty="0"/>
              <a:t>4thewords</a:t>
            </a:r>
            <a:br>
              <a:rPr lang="en-US" altLang="ko-KR" dirty="0"/>
            </a:br>
            <a:r>
              <a:rPr lang="en-US" altLang="ko-KR" dirty="0"/>
              <a:t>Financial </a:t>
            </a:r>
            <a:r>
              <a:rPr lang="en-US" altLang="ko-KR" dirty="0" err="1"/>
              <a:t>Optimisation</a:t>
            </a:r>
            <a:br>
              <a:rPr lang="ko-KR" altLang="en-US" dirty="0"/>
            </a:br>
            <a:r>
              <a:rPr lang="en-US" altLang="ko-KR" dirty="0"/>
              <a:t>Project Proposal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9EBC0-862F-2590-CE10-0BCA5A62AB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Jaewon Lee</a:t>
            </a:r>
          </a:p>
          <a:p>
            <a:pPr>
              <a:spcAft>
                <a:spcPts val="600"/>
              </a:spcAft>
            </a:pPr>
            <a:endParaRPr lang="en-US" altLang="ko-KR" dirty="0"/>
          </a:p>
          <a:p>
            <a:pPr>
              <a:spcAft>
                <a:spcPts val="600"/>
              </a:spcAft>
            </a:pPr>
            <a:r>
              <a:rPr lang="en-GB" altLang="ko-KR" dirty="0"/>
              <a:t>30</a:t>
            </a:r>
            <a:r>
              <a:rPr lang="en-GB" altLang="ko-KR" baseline="30000" dirty="0"/>
              <a:t>th</a:t>
            </a:r>
            <a:r>
              <a:rPr lang="en-GB" altLang="ko-KR" dirty="0"/>
              <a:t> April 2025</a:t>
            </a:r>
          </a:p>
          <a:p>
            <a:pPr>
              <a:spcAft>
                <a:spcPts val="600"/>
              </a:spcAft>
            </a:pPr>
            <a:endParaRPr lang="ko-KR" altLang="en-US" dirty="0"/>
          </a:p>
        </p:txBody>
      </p:sp>
      <p:pic>
        <p:nvPicPr>
          <p:cNvPr id="8" name="Picture Placeholder 7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5B9F839-0243-2014-54F8-630FE6E4A3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26" r="25026"/>
          <a:stretch/>
        </p:blipFill>
        <p:spPr>
          <a:noFill/>
        </p:spPr>
      </p:pic>
      <p:pic>
        <p:nvPicPr>
          <p:cNvPr id="10" name="Image 5">
            <a:extLst>
              <a:ext uri="{FF2B5EF4-FFF2-40B4-BE49-F238E27FC236}">
                <a16:creationId xmlns:a16="http://schemas.microsoft.com/office/drawing/2014/main" id="{43934FEE-CF53-F7A7-8B2C-6DAE7BB07F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1" y="4114800"/>
            <a:ext cx="2429510" cy="1776730"/>
          </a:xfrm>
          <a:prstGeom prst="rect">
            <a:avLst/>
          </a:prstGeom>
        </p:spPr>
      </p:pic>
      <p:pic>
        <p:nvPicPr>
          <p:cNvPr id="11" name="Image 6">
            <a:extLst>
              <a:ext uri="{FF2B5EF4-FFF2-40B4-BE49-F238E27FC236}">
                <a16:creationId xmlns:a16="http://schemas.microsoft.com/office/drawing/2014/main" id="{60D73950-451C-9A6F-D60D-640B3416FD4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1" y="5175567"/>
            <a:ext cx="2429510" cy="14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3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E17C2-60EC-81C4-1CC2-F8B1EFB69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2286000" cy="685798"/>
          </a:xfrm>
        </p:spPr>
        <p:txBody>
          <a:bodyPr/>
          <a:lstStyle/>
          <a:p>
            <a:r>
              <a:rPr lang="en-US" altLang="ko-KR" dirty="0"/>
              <a:t>12-week financial optimization project for 4thewords</a:t>
            </a:r>
            <a:endParaRPr lang="ko-KR" altLang="en-US" dirty="0"/>
          </a:p>
        </p:txBody>
      </p:sp>
      <p:sp>
        <p:nvSpPr>
          <p:cNvPr id="5" name="직사각형 33">
            <a:extLst>
              <a:ext uri="{FF2B5EF4-FFF2-40B4-BE49-F238E27FC236}">
                <a16:creationId xmlns:a16="http://schemas.microsoft.com/office/drawing/2014/main" id="{DED47F35-0C6D-5830-4FF2-624DB588045B}"/>
              </a:ext>
            </a:extLst>
          </p:cNvPr>
          <p:cNvSpPr/>
          <p:nvPr/>
        </p:nvSpPr>
        <p:spPr>
          <a:xfrm>
            <a:off x="0" y="0"/>
            <a:ext cx="3060000" cy="3089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0" bIns="72009" rtlCol="0" anchor="t"/>
          <a:lstStyle/>
          <a:p>
            <a:pPr algn="l">
              <a:lnSpc>
                <a:spcPct val="9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Executive Summary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E00D8C-B7E5-9214-4B2B-1EA166CA7A81}"/>
              </a:ext>
            </a:extLst>
          </p:cNvPr>
          <p:cNvCxnSpPr>
            <a:cxnSpLocks/>
          </p:cNvCxnSpPr>
          <p:nvPr/>
        </p:nvCxnSpPr>
        <p:spPr>
          <a:xfrm flipH="1">
            <a:off x="3200400" y="1600200"/>
            <a:ext cx="876300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7FDF36-3475-870A-00F5-DD871CB348CE}"/>
              </a:ext>
            </a:extLst>
          </p:cNvPr>
          <p:cNvCxnSpPr>
            <a:cxnSpLocks/>
          </p:cNvCxnSpPr>
          <p:nvPr/>
        </p:nvCxnSpPr>
        <p:spPr>
          <a:xfrm flipH="1">
            <a:off x="3200400" y="3390900"/>
            <a:ext cx="876300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DB8C2D-9976-A9F5-4E43-934C4849B5EC}"/>
              </a:ext>
            </a:extLst>
          </p:cNvPr>
          <p:cNvCxnSpPr>
            <a:cxnSpLocks/>
          </p:cNvCxnSpPr>
          <p:nvPr/>
        </p:nvCxnSpPr>
        <p:spPr>
          <a:xfrm flipH="1">
            <a:off x="3200400" y="5181600"/>
            <a:ext cx="876300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사각형: 둥근 모서리 54">
            <a:extLst>
              <a:ext uri="{FF2B5EF4-FFF2-40B4-BE49-F238E27FC236}">
                <a16:creationId xmlns:a16="http://schemas.microsoft.com/office/drawing/2014/main" id="{5AFA9845-6F17-8AA9-75B9-F2D0A387DECF}"/>
              </a:ext>
            </a:extLst>
          </p:cNvPr>
          <p:cNvSpPr/>
          <p:nvPr/>
        </p:nvSpPr>
        <p:spPr>
          <a:xfrm>
            <a:off x="3200400" y="248505"/>
            <a:ext cx="1219200" cy="119928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 dirty="0">
                <a:solidFill>
                  <a:schemeClr val="tx2"/>
                </a:solidFill>
              </a:rPr>
              <a:t>Key Challenges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35ED001D-B682-A6EE-DEC0-19614A16D3AC}"/>
              </a:ext>
            </a:extLst>
          </p:cNvPr>
          <p:cNvSpPr/>
          <p:nvPr/>
        </p:nvSpPr>
        <p:spPr>
          <a:xfrm>
            <a:off x="3200400" y="1898365"/>
            <a:ext cx="1219200" cy="119928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 dirty="0">
                <a:solidFill>
                  <a:schemeClr val="tx2"/>
                </a:solidFill>
              </a:rPr>
              <a:t>Project Goal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13" name="사각형: 둥근 모서리 54">
            <a:extLst>
              <a:ext uri="{FF2B5EF4-FFF2-40B4-BE49-F238E27FC236}">
                <a16:creationId xmlns:a16="http://schemas.microsoft.com/office/drawing/2014/main" id="{27DDD24E-8A28-8C75-BD7D-44EFA44E2B3E}"/>
              </a:ext>
            </a:extLst>
          </p:cNvPr>
          <p:cNvSpPr/>
          <p:nvPr/>
        </p:nvSpPr>
        <p:spPr>
          <a:xfrm>
            <a:off x="3200400" y="3676775"/>
            <a:ext cx="1219200" cy="119928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 dirty="0">
                <a:solidFill>
                  <a:schemeClr val="tx2"/>
                </a:solidFill>
              </a:rPr>
              <a:t>Methodology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793079C2-6D82-2FAE-340D-5321F3D63BA4}"/>
              </a:ext>
            </a:extLst>
          </p:cNvPr>
          <p:cNvSpPr/>
          <p:nvPr/>
        </p:nvSpPr>
        <p:spPr>
          <a:xfrm>
            <a:off x="3200400" y="5410208"/>
            <a:ext cx="1219200" cy="119928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lang="en-US" altLang="ko-KR" sz="1200" b="1" dirty="0">
                <a:solidFill>
                  <a:schemeClr val="tx2"/>
                </a:solidFill>
              </a:rPr>
              <a:t>Timeline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FF13C5-9423-8FB0-2469-862756C4FEF7}"/>
              </a:ext>
            </a:extLst>
          </p:cNvPr>
          <p:cNvCxnSpPr>
            <a:cxnSpLocks/>
          </p:cNvCxnSpPr>
          <p:nvPr/>
        </p:nvCxnSpPr>
        <p:spPr>
          <a:xfrm>
            <a:off x="4724400" y="5837801"/>
            <a:ext cx="727022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17524A6-6A1E-A68A-E465-334751EC028E}"/>
              </a:ext>
            </a:extLst>
          </p:cNvPr>
          <p:cNvSpPr/>
          <p:nvPr/>
        </p:nvSpPr>
        <p:spPr>
          <a:xfrm>
            <a:off x="5022313" y="5784479"/>
            <a:ext cx="71095" cy="1066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B869AA-8DE9-4901-56B0-2672089783DB}"/>
              </a:ext>
            </a:extLst>
          </p:cNvPr>
          <p:cNvSpPr/>
          <p:nvPr/>
        </p:nvSpPr>
        <p:spPr>
          <a:xfrm>
            <a:off x="5968533" y="5784479"/>
            <a:ext cx="71095" cy="1066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4F5341-0706-536C-6F76-1E99FF348D91}"/>
              </a:ext>
            </a:extLst>
          </p:cNvPr>
          <p:cNvSpPr/>
          <p:nvPr/>
        </p:nvSpPr>
        <p:spPr>
          <a:xfrm>
            <a:off x="6914754" y="5784479"/>
            <a:ext cx="71095" cy="1066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9EE90E-AA12-BC2C-DF9B-B768918C30A4}"/>
              </a:ext>
            </a:extLst>
          </p:cNvPr>
          <p:cNvSpPr/>
          <p:nvPr/>
        </p:nvSpPr>
        <p:spPr>
          <a:xfrm>
            <a:off x="7860975" y="5784479"/>
            <a:ext cx="71095" cy="1066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8A6159-F081-9376-DA62-ED67A8BB0EC9}"/>
              </a:ext>
            </a:extLst>
          </p:cNvPr>
          <p:cNvSpPr/>
          <p:nvPr/>
        </p:nvSpPr>
        <p:spPr>
          <a:xfrm>
            <a:off x="8807196" y="5784479"/>
            <a:ext cx="71095" cy="1066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5FF63B-C9BB-364E-00C9-EA32861F7882}"/>
              </a:ext>
            </a:extLst>
          </p:cNvPr>
          <p:cNvSpPr/>
          <p:nvPr/>
        </p:nvSpPr>
        <p:spPr>
          <a:xfrm>
            <a:off x="9753416" y="5784479"/>
            <a:ext cx="71095" cy="1066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E20F8F-38E8-21F9-E73B-F0607E374206}"/>
              </a:ext>
            </a:extLst>
          </p:cNvPr>
          <p:cNvSpPr/>
          <p:nvPr/>
        </p:nvSpPr>
        <p:spPr>
          <a:xfrm>
            <a:off x="10699637" y="5784479"/>
            <a:ext cx="71095" cy="1066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87924F-6459-44E7-E182-02CD6561166C}"/>
              </a:ext>
            </a:extLst>
          </p:cNvPr>
          <p:cNvSpPr/>
          <p:nvPr/>
        </p:nvSpPr>
        <p:spPr>
          <a:xfrm>
            <a:off x="11645857" y="5784479"/>
            <a:ext cx="71095" cy="1066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CC29CA-88E1-A26C-925A-FD295CAB80FE}"/>
              </a:ext>
            </a:extLst>
          </p:cNvPr>
          <p:cNvSpPr txBox="1"/>
          <p:nvPr/>
        </p:nvSpPr>
        <p:spPr>
          <a:xfrm>
            <a:off x="4974252" y="5638800"/>
            <a:ext cx="211596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100" b="1" dirty="0"/>
              <a:t>W5</a:t>
            </a:r>
            <a:endParaRPr lang="ko-KR" altLang="en-US" sz="1100" b="1" dirty="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263AE8-7871-1339-0068-65A41A330A6C}"/>
              </a:ext>
            </a:extLst>
          </p:cNvPr>
          <p:cNvSpPr txBox="1"/>
          <p:nvPr/>
        </p:nvSpPr>
        <p:spPr>
          <a:xfrm>
            <a:off x="5931556" y="5638800"/>
            <a:ext cx="211596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100" b="1" dirty="0"/>
              <a:t>W6</a:t>
            </a:r>
            <a:endParaRPr lang="ko-KR" altLang="en-US" sz="1100" b="1" dirty="0" err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9964F-B76B-D77C-AA0E-BDAB1D7C9B01}"/>
              </a:ext>
            </a:extLst>
          </p:cNvPr>
          <p:cNvSpPr txBox="1"/>
          <p:nvPr/>
        </p:nvSpPr>
        <p:spPr>
          <a:xfrm>
            <a:off x="6888302" y="5638800"/>
            <a:ext cx="211596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100" b="1" dirty="0"/>
              <a:t>W7</a:t>
            </a:r>
            <a:endParaRPr lang="ko-KR" altLang="en-US" sz="1100" b="1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CACF08-BEA4-5CCD-3897-56F812E185F1}"/>
              </a:ext>
            </a:extLst>
          </p:cNvPr>
          <p:cNvSpPr txBox="1"/>
          <p:nvPr/>
        </p:nvSpPr>
        <p:spPr>
          <a:xfrm>
            <a:off x="7814477" y="5638800"/>
            <a:ext cx="211596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100" b="1" dirty="0"/>
              <a:t>W8</a:t>
            </a:r>
            <a:endParaRPr lang="ko-KR" altLang="en-US" sz="1100" b="1" dirty="0" err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B95931-01AC-84FA-EE6B-4363977BF0ED}"/>
              </a:ext>
            </a:extLst>
          </p:cNvPr>
          <p:cNvSpPr txBox="1"/>
          <p:nvPr/>
        </p:nvSpPr>
        <p:spPr>
          <a:xfrm>
            <a:off x="8740651" y="5638800"/>
            <a:ext cx="211596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100" b="1" dirty="0"/>
              <a:t>W9</a:t>
            </a:r>
            <a:endParaRPr lang="ko-KR" altLang="en-US" sz="1100" b="1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8FA20-88F9-2558-ECE4-D60C8635C879}"/>
              </a:ext>
            </a:extLst>
          </p:cNvPr>
          <p:cNvSpPr txBox="1"/>
          <p:nvPr/>
        </p:nvSpPr>
        <p:spPr>
          <a:xfrm>
            <a:off x="9666825" y="5638800"/>
            <a:ext cx="290144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100" b="1" dirty="0"/>
              <a:t>W10</a:t>
            </a:r>
            <a:endParaRPr lang="ko-KR" altLang="en-US" sz="1100" b="1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CD2BBA-CF6B-2124-503F-1FE1F5E9A588}"/>
              </a:ext>
            </a:extLst>
          </p:cNvPr>
          <p:cNvSpPr txBox="1"/>
          <p:nvPr/>
        </p:nvSpPr>
        <p:spPr>
          <a:xfrm>
            <a:off x="10654711" y="5638800"/>
            <a:ext cx="290144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100" b="1" dirty="0"/>
              <a:t>W11</a:t>
            </a:r>
            <a:endParaRPr lang="ko-KR" altLang="en-US" sz="1100" b="1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AD7C8A-AD72-72AB-3C91-F52291A864D9}"/>
              </a:ext>
            </a:extLst>
          </p:cNvPr>
          <p:cNvSpPr txBox="1"/>
          <p:nvPr/>
        </p:nvSpPr>
        <p:spPr>
          <a:xfrm>
            <a:off x="11574762" y="5638800"/>
            <a:ext cx="290144" cy="1523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100" b="1" dirty="0"/>
              <a:t>W12</a:t>
            </a:r>
            <a:endParaRPr lang="ko-KR" altLang="en-US" sz="1100" b="1" dirty="0" err="1"/>
          </a:p>
        </p:txBody>
      </p:sp>
      <p:sp>
        <p:nvSpPr>
          <p:cNvPr id="32" name="직사각형 75">
            <a:extLst>
              <a:ext uri="{FF2B5EF4-FFF2-40B4-BE49-F238E27FC236}">
                <a16:creationId xmlns:a16="http://schemas.microsoft.com/office/drawing/2014/main" id="{48F909B6-1221-CBFC-892A-A1258F7E0B08}"/>
              </a:ext>
            </a:extLst>
          </p:cNvPr>
          <p:cNvSpPr/>
          <p:nvPr/>
        </p:nvSpPr>
        <p:spPr>
          <a:xfrm>
            <a:off x="4724400" y="5963037"/>
            <a:ext cx="759824" cy="31227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Project Kickoff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직사각형 75">
            <a:extLst>
              <a:ext uri="{FF2B5EF4-FFF2-40B4-BE49-F238E27FC236}">
                <a16:creationId xmlns:a16="http://schemas.microsoft.com/office/drawing/2014/main" id="{30D041AC-BBA6-2145-8625-683C63B880E0}"/>
              </a:ext>
            </a:extLst>
          </p:cNvPr>
          <p:cNvSpPr/>
          <p:nvPr/>
        </p:nvSpPr>
        <p:spPr>
          <a:xfrm>
            <a:off x="5654456" y="5963037"/>
            <a:ext cx="759824" cy="31227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Diagnostic &amp; Baseline Analysis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4" name="직사각형 75">
            <a:extLst>
              <a:ext uri="{FF2B5EF4-FFF2-40B4-BE49-F238E27FC236}">
                <a16:creationId xmlns:a16="http://schemas.microsoft.com/office/drawing/2014/main" id="{5142889D-696B-AC0A-08ED-EF33DADB384E}"/>
              </a:ext>
            </a:extLst>
          </p:cNvPr>
          <p:cNvSpPr/>
          <p:nvPr/>
        </p:nvSpPr>
        <p:spPr>
          <a:xfrm>
            <a:off x="6584513" y="5963037"/>
            <a:ext cx="759824" cy="31227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Opportunity Mapping &amp; Segmentation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5" name="직사각형 75">
            <a:extLst>
              <a:ext uri="{FF2B5EF4-FFF2-40B4-BE49-F238E27FC236}">
                <a16:creationId xmlns:a16="http://schemas.microsoft.com/office/drawing/2014/main" id="{548EF456-4166-A018-4CB9-076072254570}"/>
              </a:ext>
            </a:extLst>
          </p:cNvPr>
          <p:cNvSpPr/>
          <p:nvPr/>
        </p:nvSpPr>
        <p:spPr>
          <a:xfrm>
            <a:off x="7514569" y="5963037"/>
            <a:ext cx="759824" cy="31227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Revenue &amp; Cost Modelling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직사각형 75">
            <a:extLst>
              <a:ext uri="{FF2B5EF4-FFF2-40B4-BE49-F238E27FC236}">
                <a16:creationId xmlns:a16="http://schemas.microsoft.com/office/drawing/2014/main" id="{0FDF30CB-55EF-F464-4079-24E2398D72B1}"/>
              </a:ext>
            </a:extLst>
          </p:cNvPr>
          <p:cNvSpPr/>
          <p:nvPr/>
        </p:nvSpPr>
        <p:spPr>
          <a:xfrm>
            <a:off x="8444625" y="5963037"/>
            <a:ext cx="759824" cy="31227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Behavioural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Optimisation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Design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직사각형 75">
            <a:extLst>
              <a:ext uri="{FF2B5EF4-FFF2-40B4-BE49-F238E27FC236}">
                <a16:creationId xmlns:a16="http://schemas.microsoft.com/office/drawing/2014/main" id="{1292A373-CE16-4014-F307-B9F6A2266B70}"/>
              </a:ext>
            </a:extLst>
          </p:cNvPr>
          <p:cNvSpPr/>
          <p:nvPr/>
        </p:nvSpPr>
        <p:spPr>
          <a:xfrm>
            <a:off x="9374682" y="5963037"/>
            <a:ext cx="759824" cy="31227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Scenario Planning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직사각형 75">
            <a:extLst>
              <a:ext uri="{FF2B5EF4-FFF2-40B4-BE49-F238E27FC236}">
                <a16:creationId xmlns:a16="http://schemas.microsoft.com/office/drawing/2014/main" id="{9A9ACDA4-0899-2F41-C847-002C4A1B9231}"/>
              </a:ext>
            </a:extLst>
          </p:cNvPr>
          <p:cNvSpPr/>
          <p:nvPr/>
        </p:nvSpPr>
        <p:spPr>
          <a:xfrm>
            <a:off x="10304738" y="5963037"/>
            <a:ext cx="759824" cy="31227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Strategic Review &amp; Feedback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직사각형 75">
            <a:extLst>
              <a:ext uri="{FF2B5EF4-FFF2-40B4-BE49-F238E27FC236}">
                <a16:creationId xmlns:a16="http://schemas.microsoft.com/office/drawing/2014/main" id="{B51D0B1B-DD30-DA7C-EFB7-223E9C5E3F30}"/>
              </a:ext>
            </a:extLst>
          </p:cNvPr>
          <p:cNvSpPr/>
          <p:nvPr/>
        </p:nvSpPr>
        <p:spPr>
          <a:xfrm>
            <a:off x="11234796" y="5963037"/>
            <a:ext cx="759824" cy="31227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Final Report &amp; Handoff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직사각형 75">
            <a:extLst>
              <a:ext uri="{FF2B5EF4-FFF2-40B4-BE49-F238E27FC236}">
                <a16:creationId xmlns:a16="http://schemas.microsoft.com/office/drawing/2014/main" id="{F915313A-4CE7-AF61-E9C3-1CCB59015A31}"/>
              </a:ext>
            </a:extLst>
          </p:cNvPr>
          <p:cNvSpPr/>
          <p:nvPr/>
        </p:nvSpPr>
        <p:spPr>
          <a:xfrm>
            <a:off x="11234796" y="6354604"/>
            <a:ext cx="759824" cy="31227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27</a:t>
            </a:r>
            <a:r>
              <a:rPr lang="en-US" altLang="ko-KR" sz="8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June 2025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1E5D9C-079B-F983-C6F4-4BE26CF1BBF2}"/>
              </a:ext>
            </a:extLst>
          </p:cNvPr>
          <p:cNvSpPr txBox="1"/>
          <p:nvPr/>
        </p:nvSpPr>
        <p:spPr>
          <a:xfrm>
            <a:off x="4654605" y="304800"/>
            <a:ext cx="7308795" cy="10902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lIns="108000" tIns="108000" rIns="0" bIns="0" anchor="t" anchorCtr="0">
            <a:noAutofit/>
          </a:bodyPr>
          <a:lstStyle/>
          <a:p>
            <a:pPr marL="144000" marR="0" lvl="0" indent="-1440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/>
              <a:t>4thewords is currently facing a dual challenge: a sustained </a:t>
            </a:r>
            <a:r>
              <a:rPr lang="en-US" altLang="ko-KR" sz="1400" b="1" dirty="0"/>
              <a:t>decline in new user sign-ups</a:t>
            </a:r>
            <a:r>
              <a:rPr lang="en-US" altLang="ko-KR" sz="1400" dirty="0"/>
              <a:t> (−11.2% CMGR over 7 months) and a sharp </a:t>
            </a:r>
            <a:r>
              <a:rPr lang="en-US" altLang="ko-KR" sz="1400" b="1" dirty="0"/>
              <a:t>increase in subscription cancellations</a:t>
            </a:r>
            <a:r>
              <a:rPr lang="en-US" altLang="ko-KR" sz="1400" dirty="0"/>
              <a:t> (+26.3% CMGR). These trends threaten the platform’s financial sustainability and user growth trajectory.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00E9C7-7C09-6197-0204-C0254CC26E2D}"/>
              </a:ext>
            </a:extLst>
          </p:cNvPr>
          <p:cNvSpPr txBox="1"/>
          <p:nvPr/>
        </p:nvSpPr>
        <p:spPr>
          <a:xfrm>
            <a:off x="4654605" y="1828800"/>
            <a:ext cx="7308795" cy="12937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lIns="108000" tIns="108000" rIns="0" bIns="0" anchor="t" anchorCtr="0">
            <a:noAutofit/>
          </a:bodyPr>
          <a:lstStyle/>
          <a:p>
            <a:pPr>
              <a:buNone/>
            </a:pPr>
            <a:r>
              <a:rPr lang="en-US" altLang="ko-KR" sz="1400" dirty="0"/>
              <a:t>The project’s key goals are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/>
              <a:t> Reduce churn</a:t>
            </a:r>
            <a:r>
              <a:rPr lang="en-US" altLang="ko-KR" sz="1400" dirty="0"/>
              <a:t> through improved tier benefits and pricing alignment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/>
              <a:t> Increase sign-ups</a:t>
            </a:r>
            <a:r>
              <a:rPr lang="en-US" altLang="ko-KR" sz="1400" dirty="0"/>
              <a:t> by identifying and targeting high-conversion entry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/>
              <a:t> </a:t>
            </a:r>
            <a:r>
              <a:rPr lang="en-US" altLang="ko-KR" sz="1400" b="1" dirty="0" err="1"/>
              <a:t>Optimise</a:t>
            </a:r>
            <a:r>
              <a:rPr lang="en-US" altLang="ko-KR" sz="1400" b="1" dirty="0"/>
              <a:t> revenue</a:t>
            </a:r>
            <a:r>
              <a:rPr lang="en-US" altLang="ko-KR" sz="1400" dirty="0"/>
              <a:t> without compromising user experience or retention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 dirty="0"/>
              <a:t> Strengthen tier sustainability</a:t>
            </a:r>
            <a:r>
              <a:rPr lang="en-US" altLang="ko-KR" sz="1400" dirty="0"/>
              <a:t> through cost-margin analysis and forecasting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E92398A-B13B-11F5-0F94-060A9291CC65}"/>
              </a:ext>
            </a:extLst>
          </p:cNvPr>
          <p:cNvSpPr txBox="1"/>
          <p:nvPr/>
        </p:nvSpPr>
        <p:spPr>
          <a:xfrm>
            <a:off x="4654605" y="3578062"/>
            <a:ext cx="7308795" cy="1451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lIns="108000" tIns="108000" rIns="0" bIns="0" anchor="t" anchorCtr="0">
            <a:noAutofit/>
          </a:bodyPr>
          <a:lstStyle/>
          <a:p>
            <a:pPr marL="144000" marR="0" lvl="0" indent="-1440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400" dirty="0"/>
              <a:t>To address these issues, this proposal outlines an </a:t>
            </a:r>
            <a:r>
              <a:rPr lang="en-US" altLang="ko-KR" sz="1400" b="1" dirty="0"/>
              <a:t>8-week financial </a:t>
            </a:r>
            <a:r>
              <a:rPr lang="en-US" altLang="ko-KR" sz="1400" b="1" dirty="0" err="1"/>
              <a:t>optimisation</a:t>
            </a:r>
            <a:r>
              <a:rPr lang="en-US" altLang="ko-KR" sz="1400" b="1" dirty="0"/>
              <a:t> project</a:t>
            </a:r>
            <a:r>
              <a:rPr lang="en-US" altLang="ko-KR" sz="1400" dirty="0"/>
              <a:t> aimed at enhancing the pricing strategy, improving tier design, and increasing user retention. By leveraging data-driven techniques such as </a:t>
            </a:r>
            <a:r>
              <a:rPr lang="en-US" altLang="ko-KR" sz="1400" b="1" dirty="0"/>
              <a:t>price sensitivity analysis, churn prediction, customer segmentation, </a:t>
            </a:r>
            <a:r>
              <a:rPr lang="en-US" altLang="ko-KR" sz="1400" b="1" dirty="0" err="1"/>
              <a:t>behavioural</a:t>
            </a:r>
            <a:r>
              <a:rPr lang="en-US" altLang="ko-KR" sz="1400" b="1" dirty="0"/>
              <a:t> funnel tracking</a:t>
            </a:r>
            <a:r>
              <a:rPr lang="en-US" altLang="ko-KR" sz="1400" dirty="0"/>
              <a:t>, and </a:t>
            </a:r>
            <a:r>
              <a:rPr lang="en-US" altLang="ko-KR" sz="1400" b="1" dirty="0"/>
              <a:t>scenario modelling</a:t>
            </a:r>
            <a:r>
              <a:rPr lang="en-US" altLang="ko-KR" sz="1400" dirty="0"/>
              <a:t>, the project will deliver a refined subscription system aligned with user value and market expectations.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9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A39C7-AD4F-B109-8E71-4412F5DC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76AB72-4B13-9E3D-0482-1A53DEC3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key challenges of 4thewords are considered as the decrease in initial user entrance and increase in subscription cancellation.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2FB899-20CE-EE7D-B45E-B00EF74968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sz="1600" dirty="0"/>
              <a:t>Subscription Cancellation increases</a:t>
            </a:r>
            <a:endParaRPr lang="ko-KR" altLang="en-US" sz="16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1DB39F-4E70-4790-A139-513D1933AEB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sz="1600" dirty="0"/>
              <a:t>The number of Sign-up Users is decreasing</a:t>
            </a:r>
            <a:endParaRPr lang="ko-KR" altLang="en-US" sz="1600" dirty="0"/>
          </a:p>
        </p:txBody>
      </p:sp>
      <p:sp>
        <p:nvSpPr>
          <p:cNvPr id="8" name="직사각형 33">
            <a:extLst>
              <a:ext uri="{FF2B5EF4-FFF2-40B4-BE49-F238E27FC236}">
                <a16:creationId xmlns:a16="http://schemas.microsoft.com/office/drawing/2014/main" id="{3B128427-24B7-0578-7180-0B335758DC84}"/>
              </a:ext>
            </a:extLst>
          </p:cNvPr>
          <p:cNvSpPr/>
          <p:nvPr/>
        </p:nvSpPr>
        <p:spPr>
          <a:xfrm>
            <a:off x="0" y="0"/>
            <a:ext cx="3060000" cy="3089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0" bIns="72009" rtlCol="0" anchor="t"/>
          <a:lstStyle/>
          <a:p>
            <a:pPr algn="l">
              <a:lnSpc>
                <a:spcPct val="9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Problem Statement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DC602E3-CE59-46FA-7133-D697EBC01E37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auto">
          <a:xfrm>
            <a:off x="6324600" y="4953000"/>
            <a:ext cx="1651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+mn-lt"/>
                <a:cs typeface="+mn-cs"/>
              </a:rPr>
              <a:t>Mar‘25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8668D1A-1969-23CB-2AF2-5A5944762DAD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226050" y="4953000"/>
            <a:ext cx="2238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lt"/>
                <a:cs typeface="+mn-cs"/>
              </a:rPr>
              <a:t>Jan‘25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2C683D-19CF-9F12-461A-D505E344A7E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679950" y="4953000"/>
            <a:ext cx="2238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lt"/>
                <a:cs typeface="+mn-cs"/>
              </a:rPr>
              <a:t>Dec‘24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43BAFCF-EE97-A4C8-9EAB-60CF2143A200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3589338" y="4953000"/>
            <a:ext cx="2238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noProof="0" dirty="0">
                <a:latin typeface="+mn-lt"/>
                <a:cs typeface="+mn-cs"/>
              </a:rPr>
              <a:t>Oct</a:t>
            </a:r>
            <a:r>
              <a:rPr lang="en-US" altLang="ko-KR" sz="1200" b="1" dirty="0">
                <a:latin typeface="+mn-lt"/>
                <a:cs typeface="+mn-cs"/>
              </a:rPr>
              <a:t>‘24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95C7F8F-7945-AEBB-D975-1BA0F9E338F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135438" y="4953000"/>
            <a:ext cx="2238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lt"/>
                <a:cs typeface="+mn-cs"/>
              </a:rPr>
              <a:t>Nov‘24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044CBE3-4D6B-F3CA-2098-D7109ACAFF3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762750" y="4953000"/>
            <a:ext cx="4191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+mn-lt"/>
                <a:cs typeface="+mn-cs"/>
              </a:rPr>
              <a:t>Apr‘25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15528A2-022E-91AE-F5E0-50D606BEC7C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5770563" y="4953000"/>
            <a:ext cx="2238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noProof="0" dirty="0">
                <a:latin typeface="+mn-lt"/>
                <a:cs typeface="+mn-cs"/>
              </a:rPr>
              <a:t>Feb</a:t>
            </a:r>
            <a:r>
              <a:rPr lang="en-US" altLang="ko-KR" sz="1200" b="1" dirty="0">
                <a:latin typeface="+mn-lt"/>
                <a:cs typeface="+mn-cs"/>
              </a:rPr>
              <a:t>’</a:t>
            </a:r>
            <a:r>
              <a:rPr lang="en-US" altLang="ko-KR" sz="1200" b="1" noProof="0" dirty="0">
                <a:latin typeface="+mn-lt"/>
                <a:cs typeface="+mn-cs"/>
              </a:rPr>
              <a:t>25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A7C2B4AC-D87D-0DBA-46BB-5949DF57A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1347" y="1134243"/>
            <a:ext cx="3429000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Sign-up User Trend</a:t>
            </a:r>
          </a:p>
        </p:txBody>
      </p:sp>
      <p:sp>
        <p:nvSpPr>
          <p:cNvPr id="75" name="Line 32">
            <a:extLst>
              <a:ext uri="{FF2B5EF4-FFF2-40B4-BE49-F238E27FC236}">
                <a16:creationId xmlns:a16="http://schemas.microsoft.com/office/drawing/2014/main" id="{28213AED-BA17-2099-A2BB-DEA4BFC53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1346" y="1379946"/>
            <a:ext cx="38100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76" name="Text Box 30">
            <a:extLst>
              <a:ext uri="{FF2B5EF4-FFF2-40B4-BE49-F238E27FC236}">
                <a16:creationId xmlns:a16="http://schemas.microsoft.com/office/drawing/2014/main" id="{CCE1700A-4B85-822F-DA08-8BD452329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47" y="1530652"/>
            <a:ext cx="528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/>
              </a:rPr>
              <a:t>users</a:t>
            </a:r>
            <a:r>
              <a:rPr kumimoji="0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)</a:t>
            </a:r>
          </a:p>
        </p:txBody>
      </p:sp>
      <p:sp>
        <p:nvSpPr>
          <p:cNvPr id="77" name="직사각형 163">
            <a:extLst>
              <a:ext uri="{FF2B5EF4-FFF2-40B4-BE49-F238E27FC236}">
                <a16:creationId xmlns:a16="http://schemas.microsoft.com/office/drawing/2014/main" id="{23E4BFC4-3CEB-96C7-7786-47413FF2DC6D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477547" y="1496111"/>
            <a:ext cx="214313" cy="160338"/>
          </a:xfrm>
          <a:prstGeom prst="rect">
            <a:avLst/>
          </a:prstGeom>
          <a:solidFill>
            <a:srgbClr val="A5A5A5"/>
          </a:solidFill>
          <a:ln w="9525" algn="ctr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C0569D5E-9ED1-7976-6787-E327610A2E1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742659" y="1504047"/>
            <a:ext cx="13477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lt"/>
                <a:cs typeface="+mn-cs"/>
              </a:rPr>
              <a:t>Sign-up users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F1EBE69-80EE-6150-7D49-F9185CE14596}"/>
              </a:ext>
            </a:extLst>
          </p:cNvPr>
          <p:cNvSpPr/>
          <p:nvPr/>
        </p:nvSpPr>
        <p:spPr>
          <a:xfrm>
            <a:off x="3504403" y="2805953"/>
            <a:ext cx="320674" cy="2112806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F946C2-6193-F42E-19C9-297891DADF5A}"/>
              </a:ext>
            </a:extLst>
          </p:cNvPr>
          <p:cNvSpPr/>
          <p:nvPr/>
        </p:nvSpPr>
        <p:spPr>
          <a:xfrm>
            <a:off x="5083305" y="3776553"/>
            <a:ext cx="320674" cy="114220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BBC88D-EF53-5519-7BEA-8583DDC0C4A3}"/>
              </a:ext>
            </a:extLst>
          </p:cNvPr>
          <p:cNvSpPr/>
          <p:nvPr/>
        </p:nvSpPr>
        <p:spPr>
          <a:xfrm>
            <a:off x="5632712" y="3922434"/>
            <a:ext cx="320674" cy="99632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84A93F4-7A32-4EBF-E3A4-70AC4D1BA45B}"/>
              </a:ext>
            </a:extLst>
          </p:cNvPr>
          <p:cNvSpPr/>
          <p:nvPr/>
        </p:nvSpPr>
        <p:spPr>
          <a:xfrm>
            <a:off x="6738273" y="3657600"/>
            <a:ext cx="320674" cy="1261158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F7666C-EA71-26A8-520A-2F9196D9EEF9}"/>
              </a:ext>
            </a:extLst>
          </p:cNvPr>
          <p:cNvSpPr/>
          <p:nvPr/>
        </p:nvSpPr>
        <p:spPr>
          <a:xfrm>
            <a:off x="4020142" y="3007287"/>
            <a:ext cx="320674" cy="191147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296707-744A-221B-0C67-525773313FC1}"/>
              </a:ext>
            </a:extLst>
          </p:cNvPr>
          <p:cNvSpPr/>
          <p:nvPr/>
        </p:nvSpPr>
        <p:spPr>
          <a:xfrm>
            <a:off x="4565251" y="3560524"/>
            <a:ext cx="320674" cy="135823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F55992D-D1DD-3355-D9D3-B26FA0A4C892}"/>
              </a:ext>
            </a:extLst>
          </p:cNvPr>
          <p:cNvSpPr txBox="1"/>
          <p:nvPr/>
        </p:nvSpPr>
        <p:spPr>
          <a:xfrm>
            <a:off x="3465967" y="2624752"/>
            <a:ext cx="39754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1593</a:t>
            </a:r>
            <a:endParaRPr lang="ko-KR" altLang="en-US" sz="1400" b="1" dirty="0" err="1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7F86158-CAB0-24F3-160C-F0B385C88B85}"/>
              </a:ext>
            </a:extLst>
          </p:cNvPr>
          <p:cNvSpPr txBox="1"/>
          <p:nvPr/>
        </p:nvSpPr>
        <p:spPr>
          <a:xfrm>
            <a:off x="3961731" y="2823820"/>
            <a:ext cx="397545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1257</a:t>
            </a:r>
            <a:endParaRPr lang="ko-KR" altLang="en-US" sz="1400" b="1" dirty="0" err="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CD72CF9-05CD-FDB6-9AA6-239468017EC4}"/>
              </a:ext>
            </a:extLst>
          </p:cNvPr>
          <p:cNvSpPr txBox="1"/>
          <p:nvPr/>
        </p:nvSpPr>
        <p:spPr>
          <a:xfrm>
            <a:off x="4572000" y="3349503"/>
            <a:ext cx="298159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853</a:t>
            </a:r>
            <a:endParaRPr lang="ko-KR" altLang="en-US" sz="1400" b="1" dirty="0" err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7929910-5A46-F88E-9F99-5A148331D0CF}"/>
              </a:ext>
            </a:extLst>
          </p:cNvPr>
          <p:cNvSpPr txBox="1"/>
          <p:nvPr/>
        </p:nvSpPr>
        <p:spPr>
          <a:xfrm>
            <a:off x="5092306" y="3565686"/>
            <a:ext cx="298159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719</a:t>
            </a:r>
            <a:endParaRPr lang="ko-KR" altLang="en-US" sz="1400" b="1" dirty="0" err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4A89E04-8BCE-648B-A825-BE08E7DC6ADA}"/>
              </a:ext>
            </a:extLst>
          </p:cNvPr>
          <p:cNvSpPr txBox="1"/>
          <p:nvPr/>
        </p:nvSpPr>
        <p:spPr>
          <a:xfrm>
            <a:off x="5623887" y="3728535"/>
            <a:ext cx="298159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685</a:t>
            </a:r>
            <a:endParaRPr lang="ko-KR" altLang="en-US" sz="1400" b="1" dirty="0" err="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8896D37-82F5-8CFF-35E4-750E295A7E62}"/>
              </a:ext>
            </a:extLst>
          </p:cNvPr>
          <p:cNvSpPr txBox="1"/>
          <p:nvPr/>
        </p:nvSpPr>
        <p:spPr>
          <a:xfrm>
            <a:off x="6738273" y="3463574"/>
            <a:ext cx="298159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806</a:t>
            </a:r>
            <a:endParaRPr lang="ko-KR" altLang="en-US" sz="1400" b="1" dirty="0" err="1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0480661-298E-0FC4-D948-16FEB3DDE74F}"/>
              </a:ext>
            </a:extLst>
          </p:cNvPr>
          <p:cNvSpPr/>
          <p:nvPr/>
        </p:nvSpPr>
        <p:spPr>
          <a:xfrm>
            <a:off x="6190944" y="3922434"/>
            <a:ext cx="320674" cy="99632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AE0203A-DF14-5D3C-5244-15913874C3CF}"/>
              </a:ext>
            </a:extLst>
          </p:cNvPr>
          <p:cNvSpPr txBox="1"/>
          <p:nvPr/>
        </p:nvSpPr>
        <p:spPr>
          <a:xfrm>
            <a:off x="6182119" y="3728535"/>
            <a:ext cx="298159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685</a:t>
            </a:r>
            <a:endParaRPr lang="ko-KR" altLang="en-US" sz="1400" b="1" dirty="0" err="1"/>
          </a:p>
        </p:txBody>
      </p:sp>
      <p:cxnSp>
        <p:nvCxnSpPr>
          <p:cNvPr id="136" name="직선 연결선 28">
            <a:extLst>
              <a:ext uri="{FF2B5EF4-FFF2-40B4-BE49-F238E27FC236}">
                <a16:creationId xmlns:a16="http://schemas.microsoft.com/office/drawing/2014/main" id="{661086FB-C5C4-41DF-A884-18BF754104FD}"/>
              </a:ext>
            </a:extLst>
          </p:cNvPr>
          <p:cNvCxnSpPr>
            <a:cxnSpLocks/>
            <a:endCxn id="137" idx="1"/>
          </p:cNvCxnSpPr>
          <p:nvPr>
            <p:custDataLst>
              <p:tags r:id="rId10"/>
            </p:custDataLst>
          </p:nvPr>
        </p:nvCxnSpPr>
        <p:spPr bwMode="gray">
          <a:xfrm>
            <a:off x="3589338" y="1932106"/>
            <a:ext cx="1388488" cy="502031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8BE96931-8C65-0A20-4401-13B8D0547D0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870186" y="2399729"/>
            <a:ext cx="735013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>
                <a:latin typeface="+mn-lt"/>
                <a:cs typeface="+mn-cs"/>
              </a:rPr>
              <a:t>-11.2%</a:t>
            </a:r>
            <a:endParaRPr lang="en-US" altLang="ko-KR" sz="1200" b="1" i="1" noProof="0" dirty="0">
              <a:latin typeface="+mn-lt"/>
              <a:cs typeface="+mn-cs"/>
            </a:endParaRPr>
          </a:p>
        </p:txBody>
      </p:sp>
      <p:cxnSp>
        <p:nvCxnSpPr>
          <p:cNvPr id="138" name="직선 연결선 49">
            <a:extLst>
              <a:ext uri="{FF2B5EF4-FFF2-40B4-BE49-F238E27FC236}">
                <a16:creationId xmlns:a16="http://schemas.microsoft.com/office/drawing/2014/main" id="{85FF7BF1-CEFE-C39B-8F7C-7033EB853238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gray">
          <a:xfrm>
            <a:off x="5449888" y="2606708"/>
            <a:ext cx="1636712" cy="669892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65E64523-B1EF-0895-A8F2-5926E6A27B5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0945147" y="4953000"/>
            <a:ext cx="1651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noProof="0" dirty="0">
                <a:latin typeface="+mn-lt"/>
                <a:cs typeface="+mn-cs"/>
              </a:rPr>
              <a:t>…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40" name="Text Placeholder 2">
            <a:extLst>
              <a:ext uri="{FF2B5EF4-FFF2-40B4-BE49-F238E27FC236}">
                <a16:creationId xmlns:a16="http://schemas.microsoft.com/office/drawing/2014/main" id="{47C44C30-9E4C-6A3D-C0E1-FA575E65131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846597" y="4953000"/>
            <a:ext cx="2238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lt"/>
                <a:cs typeface="+mn-cs"/>
              </a:rPr>
              <a:t>Nov‘24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41" name="Text Placeholder 2">
            <a:extLst>
              <a:ext uri="{FF2B5EF4-FFF2-40B4-BE49-F238E27FC236}">
                <a16:creationId xmlns:a16="http://schemas.microsoft.com/office/drawing/2014/main" id="{C6DD7DFA-8F4E-4646-07D9-75CA38AE6DE2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300497" y="4953000"/>
            <a:ext cx="2238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lt"/>
                <a:cs typeface="+mn-cs"/>
              </a:rPr>
              <a:t>Oct‘24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42" name="Text Placeholder 2">
            <a:extLst>
              <a:ext uri="{FF2B5EF4-FFF2-40B4-BE49-F238E27FC236}">
                <a16:creationId xmlns:a16="http://schemas.microsoft.com/office/drawing/2014/main" id="{F5B62469-35EB-B427-F577-0A72BE113A1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8209885" y="4953000"/>
            <a:ext cx="2238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lt"/>
                <a:cs typeface="+mn-cs"/>
              </a:rPr>
              <a:t>Aug‘24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AF0E6497-E4AC-9123-B47E-CED5DCB130BF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755985" y="4953000"/>
            <a:ext cx="2238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lt"/>
                <a:cs typeface="+mn-cs"/>
              </a:rPr>
              <a:t>Sep‘24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F3B846DC-EC5F-19D4-C9C5-25A3327AF9F4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1383297" y="4953000"/>
            <a:ext cx="4191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latin typeface="+mn-lt"/>
                <a:cs typeface="+mn-cs"/>
              </a:rPr>
              <a:t>Apr‘25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5348F50C-ECE6-FB1B-6ABE-4339B385287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10391110" y="4953000"/>
            <a:ext cx="22383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lt"/>
                <a:cs typeface="+mn-cs"/>
              </a:rPr>
              <a:t>Dec’</a:t>
            </a:r>
            <a:r>
              <a:rPr lang="en-US" altLang="ko-KR" sz="1200" b="1" noProof="0" dirty="0">
                <a:latin typeface="+mn-lt"/>
                <a:cs typeface="+mn-cs"/>
              </a:rPr>
              <a:t>24</a:t>
            </a:r>
            <a:endParaRPr lang="ko-KR" altLang="en-US" sz="1200" b="1" noProof="0" dirty="0">
              <a:latin typeface="+mn-lt"/>
              <a:cs typeface="+mn-cs"/>
            </a:endParaRPr>
          </a:p>
        </p:txBody>
      </p:sp>
      <p:sp>
        <p:nvSpPr>
          <p:cNvPr id="146" name="Text Box 30">
            <a:extLst>
              <a:ext uri="{FF2B5EF4-FFF2-40B4-BE49-F238E27FC236}">
                <a16:creationId xmlns:a16="http://schemas.microsoft.com/office/drawing/2014/main" id="{ADF7ED17-654F-6037-5988-CA9A0268C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894" y="1134243"/>
            <a:ext cx="3429000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Subscription Cancel Trend</a:t>
            </a:r>
          </a:p>
        </p:txBody>
      </p:sp>
      <p:sp>
        <p:nvSpPr>
          <p:cNvPr id="147" name="Line 32">
            <a:extLst>
              <a:ext uri="{FF2B5EF4-FFF2-40B4-BE49-F238E27FC236}">
                <a16:creationId xmlns:a16="http://schemas.microsoft.com/office/drawing/2014/main" id="{35AE7C99-D7ED-9840-F5E4-1EE35B448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1893" y="1379946"/>
            <a:ext cx="38100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8" name="Text Box 30">
            <a:extLst>
              <a:ext uri="{FF2B5EF4-FFF2-40B4-BE49-F238E27FC236}">
                <a16:creationId xmlns:a16="http://schemas.microsoft.com/office/drawing/2014/main" id="{5715BCEA-A36D-85D5-4D7A-A18B5F0AC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894" y="1530652"/>
            <a:ext cx="52800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</a:t>
            </a:r>
            <a:r>
              <a:rPr lang="en-US" altLang="ko-KR" sz="1000" kern="0" dirty="0">
                <a:solidFill>
                  <a:srgbClr val="000000"/>
                </a:solidFill>
                <a:latin typeface="Arial"/>
                <a:ea typeface="맑은 고딕"/>
              </a:rPr>
              <a:t>users</a:t>
            </a:r>
            <a:r>
              <a:rPr kumimoji="0" lang="en-US" altLang="ko-KR" sz="1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)</a:t>
            </a:r>
          </a:p>
        </p:txBody>
      </p:sp>
      <p:sp>
        <p:nvSpPr>
          <p:cNvPr id="149" name="직사각형 163">
            <a:extLst>
              <a:ext uri="{FF2B5EF4-FFF2-40B4-BE49-F238E27FC236}">
                <a16:creationId xmlns:a16="http://schemas.microsoft.com/office/drawing/2014/main" id="{C9A4CC49-179B-6A9D-E977-D0A07C69E59E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8098094" y="1496111"/>
            <a:ext cx="214313" cy="160338"/>
          </a:xfrm>
          <a:prstGeom prst="rect">
            <a:avLst/>
          </a:prstGeom>
          <a:solidFill>
            <a:srgbClr val="A5A5A5"/>
          </a:solidFill>
          <a:ln w="9525" algn="ctr">
            <a:solidFill>
              <a:srgbClr val="FFFF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50" name="Text Placeholder 2">
            <a:extLst>
              <a:ext uri="{FF2B5EF4-FFF2-40B4-BE49-F238E27FC236}">
                <a16:creationId xmlns:a16="http://schemas.microsoft.com/office/drawing/2014/main" id="{76012D56-DB42-CEA1-F170-6302D7F5BF0E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8363206" y="1504047"/>
            <a:ext cx="1347788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+mn-lt"/>
                <a:cs typeface="+mn-cs"/>
              </a:rPr>
              <a:t>Subscription Cancelled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A7B621D-5347-7409-B6A2-36E7AF4A6299}"/>
              </a:ext>
            </a:extLst>
          </p:cNvPr>
          <p:cNvSpPr/>
          <p:nvPr/>
        </p:nvSpPr>
        <p:spPr>
          <a:xfrm>
            <a:off x="8124950" y="4430745"/>
            <a:ext cx="320674" cy="48801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63404CE-7BC7-85CC-6B3F-756584439215}"/>
              </a:ext>
            </a:extLst>
          </p:cNvPr>
          <p:cNvSpPr/>
          <p:nvPr/>
        </p:nvSpPr>
        <p:spPr>
          <a:xfrm>
            <a:off x="9703852" y="3318112"/>
            <a:ext cx="320674" cy="1600645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08E9260-A4D6-FEEA-3741-6E26EDB8795E}"/>
              </a:ext>
            </a:extLst>
          </p:cNvPr>
          <p:cNvSpPr/>
          <p:nvPr/>
        </p:nvSpPr>
        <p:spPr>
          <a:xfrm>
            <a:off x="10253259" y="3117320"/>
            <a:ext cx="320674" cy="18014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8541D2-B7AD-70E9-CA81-D193BA61859A}"/>
              </a:ext>
            </a:extLst>
          </p:cNvPr>
          <p:cNvSpPr/>
          <p:nvPr/>
        </p:nvSpPr>
        <p:spPr>
          <a:xfrm>
            <a:off x="11358820" y="2953566"/>
            <a:ext cx="320674" cy="196519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947788F-20BF-8510-E8F2-AE8939F93FBB}"/>
              </a:ext>
            </a:extLst>
          </p:cNvPr>
          <p:cNvSpPr/>
          <p:nvPr/>
        </p:nvSpPr>
        <p:spPr>
          <a:xfrm>
            <a:off x="8640689" y="4088320"/>
            <a:ext cx="320674" cy="830437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FDD5A5B-A5A3-6DC2-93F1-EA0198C75D82}"/>
              </a:ext>
            </a:extLst>
          </p:cNvPr>
          <p:cNvSpPr/>
          <p:nvPr/>
        </p:nvSpPr>
        <p:spPr>
          <a:xfrm>
            <a:off x="9185798" y="3625716"/>
            <a:ext cx="320674" cy="1293041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5D01B9-61D0-FE9F-9421-A346560C05EC}"/>
              </a:ext>
            </a:extLst>
          </p:cNvPr>
          <p:cNvSpPr txBox="1"/>
          <p:nvPr/>
        </p:nvSpPr>
        <p:spPr>
          <a:xfrm>
            <a:off x="8213021" y="4216192"/>
            <a:ext cx="99386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9</a:t>
            </a:r>
            <a:endParaRPr lang="ko-KR" altLang="en-US" sz="1400" b="1" dirty="0" err="1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6EE724B-D0B2-BC9E-FE2C-6DD64C583D19}"/>
              </a:ext>
            </a:extLst>
          </p:cNvPr>
          <p:cNvCxnSpPr/>
          <p:nvPr/>
        </p:nvCxnSpPr>
        <p:spPr>
          <a:xfrm>
            <a:off x="8001000" y="4941888"/>
            <a:ext cx="3810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0488AC7-0EED-C650-6F81-268106C9FFB2}"/>
              </a:ext>
            </a:extLst>
          </p:cNvPr>
          <p:cNvCxnSpPr/>
          <p:nvPr/>
        </p:nvCxnSpPr>
        <p:spPr>
          <a:xfrm>
            <a:off x="3485465" y="4941888"/>
            <a:ext cx="38100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B3B86F4-F1BB-151F-FA15-C49F4F51B4C0}"/>
              </a:ext>
            </a:extLst>
          </p:cNvPr>
          <p:cNvGrpSpPr/>
          <p:nvPr/>
        </p:nvGrpSpPr>
        <p:grpSpPr>
          <a:xfrm>
            <a:off x="3463920" y="3942557"/>
            <a:ext cx="438151" cy="174626"/>
            <a:chOff x="463550" y="3190875"/>
            <a:chExt cx="438151" cy="174626"/>
          </a:xfrm>
        </p:grpSpPr>
        <p:sp useBgFill="1">
          <p:nvSpPr>
            <p:cNvPr id="171" name="자유형: 도형 260">
              <a:extLst>
                <a:ext uri="{FF2B5EF4-FFF2-40B4-BE49-F238E27FC236}">
                  <a16:creationId xmlns:a16="http://schemas.microsoft.com/office/drawing/2014/main" id="{313EEFC9-1A02-F96A-4D71-01FBFA4B23D4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 bwMode="auto">
            <a:xfrm>
              <a:off x="463550" y="3190875"/>
              <a:ext cx="438151" cy="174626"/>
            </a:xfrm>
            <a:custGeom>
              <a:avLst/>
              <a:gdLst/>
              <a:ahLst/>
              <a:cxnLst/>
              <a:rect l="0" t="0" r="0" b="0"/>
              <a:pathLst>
                <a:path w="438151" h="174626">
                  <a:moveTo>
                    <a:pt x="0" y="117475"/>
                  </a:moveTo>
                  <a:lnTo>
                    <a:pt x="438150" y="0"/>
                  </a:lnTo>
                  <a:lnTo>
                    <a:pt x="438150" y="57150"/>
                  </a:lnTo>
                  <a:lnTo>
                    <a:pt x="0" y="174625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72009" rIns="72009" bIns="72009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72" name="자유형: 도형 258">
              <a:extLst>
                <a:ext uri="{FF2B5EF4-FFF2-40B4-BE49-F238E27FC236}">
                  <a16:creationId xmlns:a16="http://schemas.microsoft.com/office/drawing/2014/main" id="{233247E6-BC4F-8A0C-83D6-2F66F5724F45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 bwMode="auto">
            <a:xfrm>
              <a:off x="463550" y="319087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73" name="자유형: 도형 259">
              <a:extLst>
                <a:ext uri="{FF2B5EF4-FFF2-40B4-BE49-F238E27FC236}">
                  <a16:creationId xmlns:a16="http://schemas.microsoft.com/office/drawing/2014/main" id="{5912BF76-9AA3-BDC3-398E-D7B7125F25A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 bwMode="auto">
            <a:xfrm>
              <a:off x="463550" y="324802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5C0E78F-A601-C5F8-3EF8-DB6D4DB57C83}"/>
              </a:ext>
            </a:extLst>
          </p:cNvPr>
          <p:cNvGrpSpPr/>
          <p:nvPr/>
        </p:nvGrpSpPr>
        <p:grpSpPr>
          <a:xfrm>
            <a:off x="3962060" y="3942557"/>
            <a:ext cx="438151" cy="174626"/>
            <a:chOff x="463550" y="3190875"/>
            <a:chExt cx="438151" cy="174626"/>
          </a:xfrm>
        </p:grpSpPr>
        <p:sp useBgFill="1">
          <p:nvSpPr>
            <p:cNvPr id="175" name="자유형: 도형 260">
              <a:extLst>
                <a:ext uri="{FF2B5EF4-FFF2-40B4-BE49-F238E27FC236}">
                  <a16:creationId xmlns:a16="http://schemas.microsoft.com/office/drawing/2014/main" id="{9E6A88A1-80AE-88DF-D70C-682174A96486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 bwMode="auto">
            <a:xfrm>
              <a:off x="463550" y="3190875"/>
              <a:ext cx="438151" cy="174626"/>
            </a:xfrm>
            <a:custGeom>
              <a:avLst/>
              <a:gdLst/>
              <a:ahLst/>
              <a:cxnLst/>
              <a:rect l="0" t="0" r="0" b="0"/>
              <a:pathLst>
                <a:path w="438151" h="174626">
                  <a:moveTo>
                    <a:pt x="0" y="117475"/>
                  </a:moveTo>
                  <a:lnTo>
                    <a:pt x="438150" y="0"/>
                  </a:lnTo>
                  <a:lnTo>
                    <a:pt x="438150" y="57150"/>
                  </a:lnTo>
                  <a:lnTo>
                    <a:pt x="0" y="174625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72009" rIns="72009" bIns="72009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76" name="자유형: 도형 258">
              <a:extLst>
                <a:ext uri="{FF2B5EF4-FFF2-40B4-BE49-F238E27FC236}">
                  <a16:creationId xmlns:a16="http://schemas.microsoft.com/office/drawing/2014/main" id="{54873BD2-C62A-4DB9-14E3-7560065C1696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 bwMode="auto">
            <a:xfrm>
              <a:off x="463550" y="319087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77" name="자유형: 도형 259">
              <a:extLst>
                <a:ext uri="{FF2B5EF4-FFF2-40B4-BE49-F238E27FC236}">
                  <a16:creationId xmlns:a16="http://schemas.microsoft.com/office/drawing/2014/main" id="{753B485C-EF55-CE9C-D550-972CDCAFB634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 bwMode="auto">
            <a:xfrm>
              <a:off x="463550" y="324802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2281999-3947-48BF-E846-4F8D3EAC1E02}"/>
              </a:ext>
            </a:extLst>
          </p:cNvPr>
          <p:cNvGrpSpPr/>
          <p:nvPr/>
        </p:nvGrpSpPr>
        <p:grpSpPr>
          <a:xfrm>
            <a:off x="4471786" y="3942557"/>
            <a:ext cx="438151" cy="174626"/>
            <a:chOff x="463550" y="3190875"/>
            <a:chExt cx="438151" cy="174626"/>
          </a:xfrm>
        </p:grpSpPr>
        <p:sp useBgFill="1">
          <p:nvSpPr>
            <p:cNvPr id="179" name="자유형: 도형 260">
              <a:extLst>
                <a:ext uri="{FF2B5EF4-FFF2-40B4-BE49-F238E27FC236}">
                  <a16:creationId xmlns:a16="http://schemas.microsoft.com/office/drawing/2014/main" id="{7A6CB68C-DAA0-41D8-1893-9217A78443C9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 bwMode="auto">
            <a:xfrm>
              <a:off x="463550" y="3190875"/>
              <a:ext cx="438151" cy="174626"/>
            </a:xfrm>
            <a:custGeom>
              <a:avLst/>
              <a:gdLst/>
              <a:ahLst/>
              <a:cxnLst/>
              <a:rect l="0" t="0" r="0" b="0"/>
              <a:pathLst>
                <a:path w="438151" h="174626">
                  <a:moveTo>
                    <a:pt x="0" y="117475"/>
                  </a:moveTo>
                  <a:lnTo>
                    <a:pt x="438150" y="0"/>
                  </a:lnTo>
                  <a:lnTo>
                    <a:pt x="438150" y="57150"/>
                  </a:lnTo>
                  <a:lnTo>
                    <a:pt x="0" y="174625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72009" rIns="72009" bIns="72009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80" name="자유형: 도형 258">
              <a:extLst>
                <a:ext uri="{FF2B5EF4-FFF2-40B4-BE49-F238E27FC236}">
                  <a16:creationId xmlns:a16="http://schemas.microsoft.com/office/drawing/2014/main" id="{D3C5B00E-C2CE-8A00-74F4-EA15EE40A946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 bwMode="auto">
            <a:xfrm>
              <a:off x="463550" y="319087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81" name="자유형: 도형 259">
              <a:extLst>
                <a:ext uri="{FF2B5EF4-FFF2-40B4-BE49-F238E27FC236}">
                  <a16:creationId xmlns:a16="http://schemas.microsoft.com/office/drawing/2014/main" id="{035D1621-DC45-123B-5250-7B2DD35FE5F5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 bwMode="auto">
            <a:xfrm>
              <a:off x="463550" y="324802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97898CD-AB94-3E37-3EAD-AAA1FC891A0F}"/>
              </a:ext>
            </a:extLst>
          </p:cNvPr>
          <p:cNvGrpSpPr/>
          <p:nvPr/>
        </p:nvGrpSpPr>
        <p:grpSpPr>
          <a:xfrm>
            <a:off x="5029200" y="4244974"/>
            <a:ext cx="438151" cy="174626"/>
            <a:chOff x="463550" y="3190875"/>
            <a:chExt cx="438151" cy="174626"/>
          </a:xfrm>
        </p:grpSpPr>
        <p:sp useBgFill="1">
          <p:nvSpPr>
            <p:cNvPr id="183" name="자유형: 도형 260">
              <a:extLst>
                <a:ext uri="{FF2B5EF4-FFF2-40B4-BE49-F238E27FC236}">
                  <a16:creationId xmlns:a16="http://schemas.microsoft.com/office/drawing/2014/main" id="{1E0B614B-7D3D-7BC0-8EDB-3EE450F58AFD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 bwMode="auto">
            <a:xfrm>
              <a:off x="463550" y="3190875"/>
              <a:ext cx="438151" cy="174626"/>
            </a:xfrm>
            <a:custGeom>
              <a:avLst/>
              <a:gdLst/>
              <a:ahLst/>
              <a:cxnLst/>
              <a:rect l="0" t="0" r="0" b="0"/>
              <a:pathLst>
                <a:path w="438151" h="174626">
                  <a:moveTo>
                    <a:pt x="0" y="117475"/>
                  </a:moveTo>
                  <a:lnTo>
                    <a:pt x="438150" y="0"/>
                  </a:lnTo>
                  <a:lnTo>
                    <a:pt x="438150" y="57150"/>
                  </a:lnTo>
                  <a:lnTo>
                    <a:pt x="0" y="174625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72009" rIns="72009" bIns="72009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84" name="자유형: 도형 258">
              <a:extLst>
                <a:ext uri="{FF2B5EF4-FFF2-40B4-BE49-F238E27FC236}">
                  <a16:creationId xmlns:a16="http://schemas.microsoft.com/office/drawing/2014/main" id="{75CADD3C-DDC6-E204-3457-5958374FCCC5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 bwMode="auto">
            <a:xfrm>
              <a:off x="463550" y="319087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85" name="자유형: 도형 259">
              <a:extLst>
                <a:ext uri="{FF2B5EF4-FFF2-40B4-BE49-F238E27FC236}">
                  <a16:creationId xmlns:a16="http://schemas.microsoft.com/office/drawing/2014/main" id="{595A6EFF-0BD2-552E-955B-C2B30E6E53B8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 bwMode="auto">
            <a:xfrm>
              <a:off x="463550" y="324802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E95F32A-D06F-C41F-5693-F1D821786CCF}"/>
              </a:ext>
            </a:extLst>
          </p:cNvPr>
          <p:cNvGrpSpPr/>
          <p:nvPr/>
        </p:nvGrpSpPr>
        <p:grpSpPr>
          <a:xfrm>
            <a:off x="5575656" y="4278168"/>
            <a:ext cx="438151" cy="174626"/>
            <a:chOff x="463550" y="3190875"/>
            <a:chExt cx="438151" cy="174626"/>
          </a:xfrm>
        </p:grpSpPr>
        <p:sp useBgFill="1">
          <p:nvSpPr>
            <p:cNvPr id="187" name="자유형: 도형 260">
              <a:extLst>
                <a:ext uri="{FF2B5EF4-FFF2-40B4-BE49-F238E27FC236}">
                  <a16:creationId xmlns:a16="http://schemas.microsoft.com/office/drawing/2014/main" id="{EDAE965A-D066-AAC3-CD2B-44520C35FAEA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 bwMode="auto">
            <a:xfrm>
              <a:off x="463550" y="3190875"/>
              <a:ext cx="438151" cy="174626"/>
            </a:xfrm>
            <a:custGeom>
              <a:avLst/>
              <a:gdLst/>
              <a:ahLst/>
              <a:cxnLst/>
              <a:rect l="0" t="0" r="0" b="0"/>
              <a:pathLst>
                <a:path w="438151" h="174626">
                  <a:moveTo>
                    <a:pt x="0" y="117475"/>
                  </a:moveTo>
                  <a:lnTo>
                    <a:pt x="438150" y="0"/>
                  </a:lnTo>
                  <a:lnTo>
                    <a:pt x="438150" y="57150"/>
                  </a:lnTo>
                  <a:lnTo>
                    <a:pt x="0" y="174625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72009" rIns="72009" bIns="72009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88" name="자유형: 도형 258">
              <a:extLst>
                <a:ext uri="{FF2B5EF4-FFF2-40B4-BE49-F238E27FC236}">
                  <a16:creationId xmlns:a16="http://schemas.microsoft.com/office/drawing/2014/main" id="{D61A345B-9AF6-A0AD-1EC9-9658BE183764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 bwMode="auto">
            <a:xfrm>
              <a:off x="463550" y="319087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89" name="자유형: 도형 259">
              <a:extLst>
                <a:ext uri="{FF2B5EF4-FFF2-40B4-BE49-F238E27FC236}">
                  <a16:creationId xmlns:a16="http://schemas.microsoft.com/office/drawing/2014/main" id="{58F9C56D-8743-E6EF-AA27-DF21B8513812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 bwMode="auto">
            <a:xfrm>
              <a:off x="463550" y="324802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F4B5559-45AA-A6DB-97F0-E47B9A2D41AD}"/>
              </a:ext>
            </a:extLst>
          </p:cNvPr>
          <p:cNvGrpSpPr/>
          <p:nvPr/>
        </p:nvGrpSpPr>
        <p:grpSpPr>
          <a:xfrm>
            <a:off x="6132205" y="4278168"/>
            <a:ext cx="438151" cy="174626"/>
            <a:chOff x="463550" y="3190875"/>
            <a:chExt cx="438151" cy="174626"/>
          </a:xfrm>
        </p:grpSpPr>
        <p:sp useBgFill="1">
          <p:nvSpPr>
            <p:cNvPr id="191" name="자유형: 도형 260">
              <a:extLst>
                <a:ext uri="{FF2B5EF4-FFF2-40B4-BE49-F238E27FC236}">
                  <a16:creationId xmlns:a16="http://schemas.microsoft.com/office/drawing/2014/main" id="{7D926C93-4A42-3C47-6389-F12B7E97965E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 bwMode="auto">
            <a:xfrm>
              <a:off x="463550" y="3190875"/>
              <a:ext cx="438151" cy="174626"/>
            </a:xfrm>
            <a:custGeom>
              <a:avLst/>
              <a:gdLst/>
              <a:ahLst/>
              <a:cxnLst/>
              <a:rect l="0" t="0" r="0" b="0"/>
              <a:pathLst>
                <a:path w="438151" h="174626">
                  <a:moveTo>
                    <a:pt x="0" y="117475"/>
                  </a:moveTo>
                  <a:lnTo>
                    <a:pt x="438150" y="0"/>
                  </a:lnTo>
                  <a:lnTo>
                    <a:pt x="438150" y="57150"/>
                  </a:lnTo>
                  <a:lnTo>
                    <a:pt x="0" y="174625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72009" rIns="72009" bIns="72009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92" name="자유형: 도형 258">
              <a:extLst>
                <a:ext uri="{FF2B5EF4-FFF2-40B4-BE49-F238E27FC236}">
                  <a16:creationId xmlns:a16="http://schemas.microsoft.com/office/drawing/2014/main" id="{CE3FFE7E-1B67-B68A-FABA-C82A2A105019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 bwMode="auto">
            <a:xfrm>
              <a:off x="463550" y="319087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93" name="자유형: 도형 259">
              <a:extLst>
                <a:ext uri="{FF2B5EF4-FFF2-40B4-BE49-F238E27FC236}">
                  <a16:creationId xmlns:a16="http://schemas.microsoft.com/office/drawing/2014/main" id="{080D30B0-AA43-F423-63D1-F9C6C54F67E9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 bwMode="auto">
            <a:xfrm>
              <a:off x="463550" y="324802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E56F070-7658-F20B-C267-FBC689D31CE7}"/>
              </a:ext>
            </a:extLst>
          </p:cNvPr>
          <p:cNvGrpSpPr/>
          <p:nvPr/>
        </p:nvGrpSpPr>
        <p:grpSpPr>
          <a:xfrm>
            <a:off x="6683347" y="4278168"/>
            <a:ext cx="438151" cy="174626"/>
            <a:chOff x="463550" y="3190875"/>
            <a:chExt cx="438151" cy="174626"/>
          </a:xfrm>
        </p:grpSpPr>
        <p:sp useBgFill="1">
          <p:nvSpPr>
            <p:cNvPr id="200" name="자유형: 도형 260">
              <a:extLst>
                <a:ext uri="{FF2B5EF4-FFF2-40B4-BE49-F238E27FC236}">
                  <a16:creationId xmlns:a16="http://schemas.microsoft.com/office/drawing/2014/main" id="{7C1844ED-8DB2-87DC-B160-5AA546572A25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 bwMode="auto">
            <a:xfrm>
              <a:off x="463550" y="3190875"/>
              <a:ext cx="438151" cy="174626"/>
            </a:xfrm>
            <a:custGeom>
              <a:avLst/>
              <a:gdLst/>
              <a:ahLst/>
              <a:cxnLst/>
              <a:rect l="0" t="0" r="0" b="0"/>
              <a:pathLst>
                <a:path w="438151" h="174626">
                  <a:moveTo>
                    <a:pt x="0" y="117475"/>
                  </a:moveTo>
                  <a:lnTo>
                    <a:pt x="438150" y="0"/>
                  </a:lnTo>
                  <a:lnTo>
                    <a:pt x="438150" y="57150"/>
                  </a:lnTo>
                  <a:lnTo>
                    <a:pt x="0" y="174625"/>
                  </a:lnTo>
                  <a:close/>
                </a:path>
              </a:pathLst>
            </a:cu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9" tIns="72009" rIns="72009" bIns="72009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01" name="자유형: 도형 258">
              <a:extLst>
                <a:ext uri="{FF2B5EF4-FFF2-40B4-BE49-F238E27FC236}">
                  <a16:creationId xmlns:a16="http://schemas.microsoft.com/office/drawing/2014/main" id="{5D211D1E-A1F4-CD36-15FA-2CC04A61142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463550" y="319087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02" name="자유형: 도형 259">
              <a:extLst>
                <a:ext uri="{FF2B5EF4-FFF2-40B4-BE49-F238E27FC236}">
                  <a16:creationId xmlns:a16="http://schemas.microsoft.com/office/drawing/2014/main" id="{25654BF0-6396-2C32-EE22-6922AFF9B9F5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 bwMode="auto">
            <a:xfrm>
              <a:off x="463550" y="3248025"/>
              <a:ext cx="438151" cy="117476"/>
            </a:xfrm>
            <a:custGeom>
              <a:avLst/>
              <a:gdLst/>
              <a:ahLst/>
              <a:cxnLst/>
              <a:rect l="0" t="0" r="0" b="0"/>
              <a:pathLst>
                <a:path w="438151" h="117476">
                  <a:moveTo>
                    <a:pt x="0" y="117475"/>
                  </a:moveTo>
                  <a:lnTo>
                    <a:pt x="438150" y="0"/>
                  </a:lnTo>
                </a:path>
              </a:pathLst>
            </a:custGeom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B18822BB-F52C-FA0B-B918-D90F282D60EE}"/>
              </a:ext>
            </a:extLst>
          </p:cNvPr>
          <p:cNvSpPr txBox="1"/>
          <p:nvPr/>
        </p:nvSpPr>
        <p:spPr>
          <a:xfrm>
            <a:off x="8695521" y="3871290"/>
            <a:ext cx="198772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22</a:t>
            </a:r>
            <a:endParaRPr lang="ko-KR" altLang="en-US" sz="1400" b="1" dirty="0" err="1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91A7945-8F21-73B0-82BC-FD8EB9156F0B}"/>
              </a:ext>
            </a:extLst>
          </p:cNvPr>
          <p:cNvSpPr txBox="1"/>
          <p:nvPr/>
        </p:nvSpPr>
        <p:spPr>
          <a:xfrm>
            <a:off x="9235117" y="3420251"/>
            <a:ext cx="198772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43</a:t>
            </a:r>
            <a:endParaRPr lang="ko-KR" altLang="en-US" sz="1400" b="1" dirty="0" err="1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2FB4A9E-D3D9-B3A6-E4E7-CD7E7577BF42}"/>
              </a:ext>
            </a:extLst>
          </p:cNvPr>
          <p:cNvSpPr txBox="1"/>
          <p:nvPr/>
        </p:nvSpPr>
        <p:spPr>
          <a:xfrm>
            <a:off x="9747211" y="3105269"/>
            <a:ext cx="198772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53</a:t>
            </a:r>
            <a:endParaRPr lang="ko-KR" altLang="en-US" sz="1400" b="1" dirty="0" err="1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CEEFE7F-1D39-9E1A-04BD-2FCA45EFABB0}"/>
              </a:ext>
            </a:extLst>
          </p:cNvPr>
          <p:cNvSpPr txBox="1"/>
          <p:nvPr/>
        </p:nvSpPr>
        <p:spPr>
          <a:xfrm>
            <a:off x="10314210" y="2900290"/>
            <a:ext cx="198772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56</a:t>
            </a:r>
            <a:endParaRPr lang="ko-KR" altLang="en-US" sz="1400" b="1" dirty="0" err="1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18A002D-AFA7-1DCD-E31F-D85AF41CEFA2}"/>
              </a:ext>
            </a:extLst>
          </p:cNvPr>
          <p:cNvSpPr txBox="1"/>
          <p:nvPr/>
        </p:nvSpPr>
        <p:spPr>
          <a:xfrm>
            <a:off x="11419771" y="2754991"/>
            <a:ext cx="198772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58</a:t>
            </a:r>
            <a:endParaRPr lang="ko-KR" altLang="en-US" sz="1400" b="1" dirty="0" err="1"/>
          </a:p>
        </p:txBody>
      </p:sp>
      <p:cxnSp>
        <p:nvCxnSpPr>
          <p:cNvPr id="208" name="직선 연결선 28">
            <a:extLst>
              <a:ext uri="{FF2B5EF4-FFF2-40B4-BE49-F238E27FC236}">
                <a16:creationId xmlns:a16="http://schemas.microsoft.com/office/drawing/2014/main" id="{C05F870C-C7F7-B813-184A-13F32553D170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gray">
          <a:xfrm flipV="1">
            <a:off x="8290912" y="2901155"/>
            <a:ext cx="1498600" cy="900113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직선 연결선 49">
            <a:extLst>
              <a:ext uri="{FF2B5EF4-FFF2-40B4-BE49-F238E27FC236}">
                <a16:creationId xmlns:a16="http://schemas.microsoft.com/office/drawing/2014/main" id="{A8943959-9B1B-ABAD-D0B4-55BDF8E093FF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gray">
          <a:xfrm flipV="1">
            <a:off x="10064149" y="1835943"/>
            <a:ext cx="1498600" cy="900113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 Placeholder 2">
            <a:extLst>
              <a:ext uri="{FF2B5EF4-FFF2-40B4-BE49-F238E27FC236}">
                <a16:creationId xmlns:a16="http://schemas.microsoft.com/office/drawing/2014/main" id="{CFF0684A-C4D2-33B9-9A61-52E35016D22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9559324" y="2701128"/>
            <a:ext cx="735013" cy="2349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77800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359156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538734" indent="-1778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720000" indent="-180000" algn="l" defTabSz="91440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>
                <a:latin typeface="+mn-lt"/>
                <a:cs typeface="+mn-cs"/>
              </a:rPr>
              <a:t>+26.3%</a:t>
            </a:r>
            <a:endParaRPr lang="en-US" altLang="ko-KR" sz="1200" b="1" i="1" noProof="0" dirty="0">
              <a:latin typeface="+mn-lt"/>
              <a:cs typeface="+mn-cs"/>
            </a:endParaRPr>
          </a:p>
        </p:txBody>
      </p:sp>
      <p:sp>
        <p:nvSpPr>
          <p:cNvPr id="211" name="직사각형 30">
            <a:extLst>
              <a:ext uri="{FF2B5EF4-FFF2-40B4-BE49-F238E27FC236}">
                <a16:creationId xmlns:a16="http://schemas.microsoft.com/office/drawing/2014/main" id="{8BA7C840-6598-A629-F134-9774C461FB69}"/>
              </a:ext>
            </a:extLst>
          </p:cNvPr>
          <p:cNvSpPr/>
          <p:nvPr/>
        </p:nvSpPr>
        <p:spPr>
          <a:xfrm>
            <a:off x="3428998" y="5333999"/>
            <a:ext cx="3810002" cy="76200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+mn-cs"/>
              </a:rPr>
              <a:t>“</a:t>
            </a:r>
            <a:r>
              <a:rPr lang="en-US" altLang="ko-KR" sz="1400" b="1" dirty="0">
                <a:solidFill>
                  <a:schemeClr val="tx2"/>
                </a:solidFill>
                <a:latin typeface="Arial" panose="020B0604020202020204" pitchFamily="34" charset="0"/>
                <a:ea typeface="맑은 고딕"/>
              </a:rPr>
              <a:t>The number of users signed-up in April was 806 which is decreasing with -11.2% CMGR for the last 7 months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+mn-cs"/>
              </a:rPr>
              <a:t>(-49% compared to </a:t>
            </a:r>
            <a:r>
              <a:rPr lang="en-US" altLang="ko-KR" sz="1400" b="1" dirty="0">
                <a:solidFill>
                  <a:schemeClr val="tx2"/>
                </a:solidFill>
                <a:latin typeface="Arial" panose="020B0604020202020204" pitchFamily="34" charset="0"/>
                <a:ea typeface="맑은 고딕"/>
              </a:rPr>
              <a:t>October 2024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+mn-cs"/>
              </a:rPr>
              <a:t>)”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+mn-cs"/>
            </a:endParaRPr>
          </a:p>
        </p:txBody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1613CBDE-B4CF-36F9-F18B-F984C76B67CA}"/>
              </a:ext>
            </a:extLst>
          </p:cNvPr>
          <p:cNvSpPr/>
          <p:nvPr/>
        </p:nvSpPr>
        <p:spPr>
          <a:xfrm>
            <a:off x="8009654" y="5333999"/>
            <a:ext cx="3810002" cy="76200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+mn-cs"/>
              </a:rPr>
              <a:t>“Subscription cancellation increased to 58 in April 2025 which showed 26.3% CMGR </a:t>
            </a:r>
            <a:r>
              <a:rPr lang="en-US" altLang="ko-KR" sz="1400" b="1" dirty="0">
                <a:solidFill>
                  <a:schemeClr val="tx2"/>
                </a:solidFill>
                <a:latin typeface="Arial" panose="020B0604020202020204" pitchFamily="34" charset="0"/>
                <a:ea typeface="맑은 고딕"/>
              </a:rPr>
              <a:t>(489% compared to August 2024)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맑은 고딕"/>
                <a:cs typeface="+mn-cs"/>
              </a:rPr>
              <a:t>”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맑은 고딕"/>
              <a:cs typeface="+mn-cs"/>
            </a:endParaRPr>
          </a:p>
        </p:txBody>
      </p:sp>
      <p:sp>
        <p:nvSpPr>
          <p:cNvPr id="213" name="Text Box 30">
            <a:extLst>
              <a:ext uri="{FF2B5EF4-FFF2-40B4-BE49-F238E27FC236}">
                <a16:creationId xmlns:a16="http://schemas.microsoft.com/office/drawing/2014/main" id="{7D46D0EC-B4E8-1040-3E04-1BE819F15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73016"/>
            <a:ext cx="2295500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srgbClr val="000000"/>
                </a:solidFill>
                <a:latin typeface="Arial"/>
                <a:ea typeface="맑은 고딕"/>
              </a:rPr>
              <a:t>Possible Strategies</a:t>
            </a:r>
            <a:endParaRPr kumimoji="0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14" name="Line 32">
            <a:extLst>
              <a:ext uri="{FF2B5EF4-FFF2-40B4-BE49-F238E27FC236}">
                <a16:creationId xmlns:a16="http://schemas.microsoft.com/office/drawing/2014/main" id="{C7DC6C20-02B6-4F99-4881-CFA5C35D1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999" y="3818719"/>
            <a:ext cx="22955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15" name="직사각형 74">
            <a:extLst>
              <a:ext uri="{FF2B5EF4-FFF2-40B4-BE49-F238E27FC236}">
                <a16:creationId xmlns:a16="http://schemas.microsoft.com/office/drawing/2014/main" id="{250CD84A-1EBD-A470-4809-DD96CFBD8E79}"/>
              </a:ext>
            </a:extLst>
          </p:cNvPr>
          <p:cNvSpPr/>
          <p:nvPr/>
        </p:nvSpPr>
        <p:spPr>
          <a:xfrm>
            <a:off x="380998" y="4875121"/>
            <a:ext cx="2285999" cy="4693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Enhancing marketing for new user entrance and increase brand recognition</a:t>
            </a:r>
          </a:p>
        </p:txBody>
      </p:sp>
      <p:sp>
        <p:nvSpPr>
          <p:cNvPr id="216" name="직사각형 75">
            <a:extLst>
              <a:ext uri="{FF2B5EF4-FFF2-40B4-BE49-F238E27FC236}">
                <a16:creationId xmlns:a16="http://schemas.microsoft.com/office/drawing/2014/main" id="{6A7EDE60-2B7E-2F17-5D4E-699B8A70D595}"/>
              </a:ext>
            </a:extLst>
          </p:cNvPr>
          <p:cNvSpPr/>
          <p:nvPr/>
        </p:nvSpPr>
        <p:spPr>
          <a:xfrm>
            <a:off x="380998" y="3865265"/>
            <a:ext cx="2295497" cy="217471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Financial </a:t>
            </a:r>
            <a:r>
              <a:rPr lang="en-US" altLang="ko-KR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Optimisation</a:t>
            </a:r>
            <a:endParaRPr lang="ko-KR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7" name="직사각형 76">
            <a:extLst>
              <a:ext uri="{FF2B5EF4-FFF2-40B4-BE49-F238E27FC236}">
                <a16:creationId xmlns:a16="http://schemas.microsoft.com/office/drawing/2014/main" id="{36F7CB00-0BC2-1337-48C0-C974CCF2B842}"/>
              </a:ext>
            </a:extLst>
          </p:cNvPr>
          <p:cNvSpPr/>
          <p:nvPr/>
        </p:nvSpPr>
        <p:spPr>
          <a:xfrm>
            <a:off x="380998" y="4621731"/>
            <a:ext cx="2295496" cy="217471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Enhance Marketing Strategy</a:t>
            </a:r>
            <a:endParaRPr lang="ko-KR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8" name="직사각형 77">
            <a:extLst>
              <a:ext uri="{FF2B5EF4-FFF2-40B4-BE49-F238E27FC236}">
                <a16:creationId xmlns:a16="http://schemas.microsoft.com/office/drawing/2014/main" id="{DF1F0EF6-091B-316A-0FA0-7E0F9F2AD4A4}"/>
              </a:ext>
            </a:extLst>
          </p:cNvPr>
          <p:cNvSpPr/>
          <p:nvPr/>
        </p:nvSpPr>
        <p:spPr>
          <a:xfrm>
            <a:off x="380998" y="4117183"/>
            <a:ext cx="2285999" cy="4693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Setting appropriate price for each tier system to enhance sustainability and decrease cancellation.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219" name="직사각형 81">
            <a:extLst>
              <a:ext uri="{FF2B5EF4-FFF2-40B4-BE49-F238E27FC236}">
                <a16:creationId xmlns:a16="http://schemas.microsoft.com/office/drawing/2014/main" id="{226B9E37-B844-D66B-5A5D-62205DEFF928}"/>
              </a:ext>
            </a:extLst>
          </p:cNvPr>
          <p:cNvSpPr/>
          <p:nvPr/>
        </p:nvSpPr>
        <p:spPr>
          <a:xfrm>
            <a:off x="380998" y="5376825"/>
            <a:ext cx="2295496" cy="217471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Plan Limits </a:t>
            </a:r>
            <a:r>
              <a:rPr lang="en-US" altLang="ko-KR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Optimisation</a:t>
            </a:r>
            <a:endParaRPr lang="ko-KR" altLang="en-US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0" name="직사각형 82">
            <a:extLst>
              <a:ext uri="{FF2B5EF4-FFF2-40B4-BE49-F238E27FC236}">
                <a16:creationId xmlns:a16="http://schemas.microsoft.com/office/drawing/2014/main" id="{364D3D36-820B-A27D-1541-0FC78D70DF11}"/>
              </a:ext>
            </a:extLst>
          </p:cNvPr>
          <p:cNvSpPr/>
          <p:nvPr/>
        </p:nvSpPr>
        <p:spPr>
          <a:xfrm>
            <a:off x="380998" y="5626628"/>
            <a:ext cx="2285999" cy="6217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Provide appropriate benefits to each tier plan to enhance retention and temptation to subscribe</a:t>
            </a:r>
          </a:p>
        </p:txBody>
      </p:sp>
    </p:spTree>
    <p:extLst>
      <p:ext uri="{BB962C8B-B14F-4D97-AF65-F5344CB8AC3E}">
        <p14:creationId xmlns:p14="http://schemas.microsoft.com/office/powerpoint/2010/main" val="51760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62556-B266-02F6-9EA8-D54A5FC61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48E0-B875-8126-9D06-64E5F60B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0603"/>
            <a:ext cx="9143999" cy="830997"/>
          </a:xfrm>
        </p:spPr>
        <p:txBody>
          <a:bodyPr/>
          <a:lstStyle/>
          <a:p>
            <a:r>
              <a:rPr lang="en-US" altLang="ko-KR" dirty="0"/>
              <a:t>The Goal of the Project is to improve financial sustainability and improve subscription rate through financial </a:t>
            </a:r>
            <a:r>
              <a:rPr lang="en-US" altLang="ko-KR" dirty="0" err="1"/>
              <a:t>optimisation</a:t>
            </a:r>
            <a:endParaRPr lang="ko-KR" altLang="en-US" dirty="0"/>
          </a:p>
        </p:txBody>
      </p:sp>
      <p:sp>
        <p:nvSpPr>
          <p:cNvPr id="8" name="직사각형 33">
            <a:extLst>
              <a:ext uri="{FF2B5EF4-FFF2-40B4-BE49-F238E27FC236}">
                <a16:creationId xmlns:a16="http://schemas.microsoft.com/office/drawing/2014/main" id="{86EE655B-90F5-55E4-D842-CDC20C267970}"/>
              </a:ext>
            </a:extLst>
          </p:cNvPr>
          <p:cNvSpPr/>
          <p:nvPr/>
        </p:nvSpPr>
        <p:spPr>
          <a:xfrm>
            <a:off x="0" y="0"/>
            <a:ext cx="3060000" cy="3089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0" bIns="72009" rtlCol="0" anchor="t"/>
          <a:lstStyle/>
          <a:p>
            <a:pPr algn="l">
              <a:lnSpc>
                <a:spcPct val="9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Project Goal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" name="Text Box 30">
            <a:extLst>
              <a:ext uri="{FF2B5EF4-FFF2-40B4-BE49-F238E27FC236}">
                <a16:creationId xmlns:a16="http://schemas.microsoft.com/office/drawing/2014/main" id="{FF6A0C3D-20AA-309F-E087-8CB3A9167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65642"/>
            <a:ext cx="2719883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Project Goal</a:t>
            </a:r>
          </a:p>
        </p:txBody>
      </p:sp>
      <p:sp>
        <p:nvSpPr>
          <p:cNvPr id="4" name="Line 32">
            <a:extLst>
              <a:ext uri="{FF2B5EF4-FFF2-40B4-BE49-F238E27FC236}">
                <a16:creationId xmlns:a16="http://schemas.microsoft.com/office/drawing/2014/main" id="{075FB0A7-0688-02D5-A7E1-EC7C255C0D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998" y="1905000"/>
            <a:ext cx="3060000" cy="6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" name="Text Box 30">
            <a:extLst>
              <a:ext uri="{FF2B5EF4-FFF2-40B4-BE49-F238E27FC236}">
                <a16:creationId xmlns:a16="http://schemas.microsoft.com/office/drawing/2014/main" id="{48263F9C-9F57-1590-2435-19BBEED7B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598" y="1665642"/>
            <a:ext cx="2719883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Project Aims</a:t>
            </a:r>
          </a:p>
        </p:txBody>
      </p:sp>
      <p:sp>
        <p:nvSpPr>
          <p:cNvPr id="6" name="Line 32">
            <a:extLst>
              <a:ext uri="{FF2B5EF4-FFF2-40B4-BE49-F238E27FC236}">
                <a16:creationId xmlns:a16="http://schemas.microsoft.com/office/drawing/2014/main" id="{80E754D5-EAB7-70A1-3F3B-4697F58FE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598" y="1905000"/>
            <a:ext cx="3060000" cy="6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7" name="Text Box 30">
            <a:extLst>
              <a:ext uri="{FF2B5EF4-FFF2-40B4-BE49-F238E27FC236}">
                <a16:creationId xmlns:a16="http://schemas.microsoft.com/office/drawing/2014/main" id="{FE5FE8E2-44E4-9347-D1AC-F7520A37B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665642"/>
            <a:ext cx="2719883" cy="19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1pPr>
            <a:lvl2pPr marL="742950" indent="-28575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2pPr>
            <a:lvl3pPr marL="11430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3pPr>
            <a:lvl4pPr marL="16002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4pPr>
            <a:lvl5pPr marL="2057400" indent="-228600" algn="ctr" fontAlgn="t">
              <a:spcBef>
                <a:spcPct val="50000"/>
              </a:spcBef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5pPr>
            <a:lvl6pPr marL="25146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6pPr>
            <a:lvl7pPr marL="29718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7pPr>
            <a:lvl8pPr marL="34290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8pPr>
            <a:lvl9pPr marL="3886200" indent="-228600" algn="ctr" eaLnBrk="0" fontAlgn="t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Project Objectives</a:t>
            </a:r>
          </a:p>
        </p:txBody>
      </p:sp>
      <p:sp>
        <p:nvSpPr>
          <p:cNvPr id="9" name="Line 32">
            <a:extLst>
              <a:ext uri="{FF2B5EF4-FFF2-40B4-BE49-F238E27FC236}">
                <a16:creationId xmlns:a16="http://schemas.microsoft.com/office/drawing/2014/main" id="{3843BA39-95EC-C4AA-FA45-3B99D2FC4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198" y="1905000"/>
            <a:ext cx="3060000" cy="634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0" name="직사각형 31">
            <a:extLst>
              <a:ext uri="{FF2B5EF4-FFF2-40B4-BE49-F238E27FC236}">
                <a16:creationId xmlns:a16="http://schemas.microsoft.com/office/drawing/2014/main" id="{99366E8D-A4C0-8759-D2EA-AA4DA2E58D18}"/>
              </a:ext>
            </a:extLst>
          </p:cNvPr>
          <p:cNvSpPr/>
          <p:nvPr/>
        </p:nvSpPr>
        <p:spPr>
          <a:xfrm>
            <a:off x="334297" y="2790185"/>
            <a:ext cx="3077497" cy="305183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To improve the financial sustainability of 4thewords by optimizing user acquisition, retention, and monetization strategies to reverse declining sign-ups and reduce subscription cancellation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직사각형 31">
            <a:extLst>
              <a:ext uri="{FF2B5EF4-FFF2-40B4-BE49-F238E27FC236}">
                <a16:creationId xmlns:a16="http://schemas.microsoft.com/office/drawing/2014/main" id="{53CBA70B-7ED2-6D85-C61E-7685E97301F2}"/>
              </a:ext>
            </a:extLst>
          </p:cNvPr>
          <p:cNvSpPr/>
          <p:nvPr/>
        </p:nvSpPr>
        <p:spPr>
          <a:xfrm>
            <a:off x="4419598" y="2134364"/>
            <a:ext cx="3077497" cy="74854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400" b="1" u="sng" dirty="0">
                <a:solidFill>
                  <a:schemeClr val="tx1"/>
                </a:solidFill>
                <a:latin typeface="Arial" panose="020B0604020202020204" pitchFamily="34" charset="0"/>
              </a:rPr>
              <a:t>Reduce Subscription Cancellations</a:t>
            </a:r>
            <a:endParaRPr lang="ko-KR" altLang="en-US" sz="14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직사각형 31">
            <a:extLst>
              <a:ext uri="{FF2B5EF4-FFF2-40B4-BE49-F238E27FC236}">
                <a16:creationId xmlns:a16="http://schemas.microsoft.com/office/drawing/2014/main" id="{39AF2B05-D1EB-FA95-7180-88170006DE83}"/>
              </a:ext>
            </a:extLst>
          </p:cNvPr>
          <p:cNvSpPr/>
          <p:nvPr/>
        </p:nvSpPr>
        <p:spPr>
          <a:xfrm>
            <a:off x="4422847" y="3140106"/>
            <a:ext cx="3077497" cy="74854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400" b="1" u="sng" dirty="0">
                <a:solidFill>
                  <a:schemeClr val="tx1"/>
                </a:solidFill>
                <a:latin typeface="Arial" panose="020B0604020202020204" pitchFamily="34" charset="0"/>
              </a:rPr>
              <a:t>Increase New User Subscription</a:t>
            </a:r>
            <a:endParaRPr lang="ko-KR" altLang="en-US" sz="14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직사각형 31">
            <a:extLst>
              <a:ext uri="{FF2B5EF4-FFF2-40B4-BE49-F238E27FC236}">
                <a16:creationId xmlns:a16="http://schemas.microsoft.com/office/drawing/2014/main" id="{24EEE49E-D29F-57F9-A14A-179D3EFB6E14}"/>
              </a:ext>
            </a:extLst>
          </p:cNvPr>
          <p:cNvSpPr/>
          <p:nvPr/>
        </p:nvSpPr>
        <p:spPr>
          <a:xfrm>
            <a:off x="4419598" y="4229685"/>
            <a:ext cx="3077497" cy="9684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400" b="1" u="sng" dirty="0">
                <a:solidFill>
                  <a:schemeClr val="tx1"/>
                </a:solidFill>
                <a:latin typeface="Arial" panose="020B0604020202020204" pitchFamily="34" charset="0"/>
              </a:rPr>
              <a:t>Enhance Revenue Efficiency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: Adjust pricing and tier benefits to improve User Lifetime Value (LTV) without increasing churn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직사각형 31">
            <a:extLst>
              <a:ext uri="{FF2B5EF4-FFF2-40B4-BE49-F238E27FC236}">
                <a16:creationId xmlns:a16="http://schemas.microsoft.com/office/drawing/2014/main" id="{D0829300-4F8B-A26A-58E2-16C1031B286C}"/>
              </a:ext>
            </a:extLst>
          </p:cNvPr>
          <p:cNvSpPr/>
          <p:nvPr/>
        </p:nvSpPr>
        <p:spPr>
          <a:xfrm>
            <a:off x="4419598" y="5539196"/>
            <a:ext cx="3077497" cy="96847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400" b="1" u="sng" dirty="0">
                <a:solidFill>
                  <a:schemeClr val="tx1"/>
                </a:solidFill>
                <a:latin typeface="Arial" panose="020B0604020202020204" pitchFamily="34" charset="0"/>
              </a:rPr>
              <a:t>Align Product Offering with Market Expectation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: Ensure that each subscription tier offers compelling, differentiated value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" name="직사각형 31">
            <a:extLst>
              <a:ext uri="{FF2B5EF4-FFF2-40B4-BE49-F238E27FC236}">
                <a16:creationId xmlns:a16="http://schemas.microsoft.com/office/drawing/2014/main" id="{134E2E69-901F-5891-F88D-A5842746A3DA}"/>
              </a:ext>
            </a:extLst>
          </p:cNvPr>
          <p:cNvSpPr/>
          <p:nvPr/>
        </p:nvSpPr>
        <p:spPr>
          <a:xfrm>
            <a:off x="8437452" y="1986672"/>
            <a:ext cx="3144948" cy="8962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Reduce subscription cancellations by 30% within 2 months of new pricing and benefit rollout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직사각형 31">
            <a:extLst>
              <a:ext uri="{FF2B5EF4-FFF2-40B4-BE49-F238E27FC236}">
                <a16:creationId xmlns:a16="http://schemas.microsoft.com/office/drawing/2014/main" id="{C1455F6E-2E81-C6C0-E83D-F4B75765778E}"/>
              </a:ext>
            </a:extLst>
          </p:cNvPr>
          <p:cNvSpPr/>
          <p:nvPr/>
        </p:nvSpPr>
        <p:spPr>
          <a:xfrm>
            <a:off x="8440701" y="2992414"/>
            <a:ext cx="3144948" cy="8962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Reverse sign-up decline by achieving a positive CMGR of at least +5% in new user registrations within 3 months post-implementation.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" name="직사각형 31">
            <a:extLst>
              <a:ext uri="{FF2B5EF4-FFF2-40B4-BE49-F238E27FC236}">
                <a16:creationId xmlns:a16="http://schemas.microsoft.com/office/drawing/2014/main" id="{A31978F8-9EDD-9FA6-76B5-99998D5D80D9}"/>
              </a:ext>
            </a:extLst>
          </p:cNvPr>
          <p:cNvSpPr/>
          <p:nvPr/>
        </p:nvSpPr>
        <p:spPr>
          <a:xfrm>
            <a:off x="8437452" y="4038601"/>
            <a:ext cx="3144948" cy="11595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Revise pricing strategy for all subscription tiers with user testing and competitive benchmarking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" name="직사각형 31">
            <a:extLst>
              <a:ext uri="{FF2B5EF4-FFF2-40B4-BE49-F238E27FC236}">
                <a16:creationId xmlns:a16="http://schemas.microsoft.com/office/drawing/2014/main" id="{434B5044-3369-9DC1-999B-C50F8F7E69E6}"/>
              </a:ext>
            </a:extLst>
          </p:cNvPr>
          <p:cNvSpPr/>
          <p:nvPr/>
        </p:nvSpPr>
        <p:spPr>
          <a:xfrm>
            <a:off x="8437452" y="5348112"/>
            <a:ext cx="3144948" cy="1159562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0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</a:rPr>
              <a:t>Implement a new tier benefits structure to improve upgrade and retention rates, validated via A/B testing</a:t>
            </a:r>
            <a:endParaRPr lang="ko-KR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" name="화살표: 오른쪽 29">
            <a:extLst>
              <a:ext uri="{FF2B5EF4-FFF2-40B4-BE49-F238E27FC236}">
                <a16:creationId xmlns:a16="http://schemas.microsoft.com/office/drawing/2014/main" id="{57B4AC11-4BD5-9070-4309-6B5B2EFA4D88}"/>
              </a:ext>
            </a:extLst>
          </p:cNvPr>
          <p:cNvSpPr/>
          <p:nvPr/>
        </p:nvSpPr>
        <p:spPr>
          <a:xfrm>
            <a:off x="7750871" y="2168093"/>
            <a:ext cx="432805" cy="681087"/>
          </a:xfrm>
          <a:prstGeom prst="right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  <a:buClr>
                <a:schemeClr val="bg1"/>
              </a:buClr>
            </a:pPr>
            <a:endParaRPr lang="ko-KR" altLang="en-US" sz="1400" dirty="0" err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화살표: 오른쪽 29">
            <a:extLst>
              <a:ext uri="{FF2B5EF4-FFF2-40B4-BE49-F238E27FC236}">
                <a16:creationId xmlns:a16="http://schemas.microsoft.com/office/drawing/2014/main" id="{F1A89F05-C9CC-F2C2-6064-06A004C6CDCF}"/>
              </a:ext>
            </a:extLst>
          </p:cNvPr>
          <p:cNvSpPr/>
          <p:nvPr/>
        </p:nvSpPr>
        <p:spPr>
          <a:xfrm>
            <a:off x="7750871" y="3207565"/>
            <a:ext cx="432805" cy="681087"/>
          </a:xfrm>
          <a:prstGeom prst="right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  <a:buClr>
                <a:schemeClr val="bg1"/>
              </a:buClr>
            </a:pPr>
            <a:endParaRPr lang="ko-KR" altLang="en-US" sz="1400" dirty="0" err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" name="화살표: 오른쪽 29">
            <a:extLst>
              <a:ext uri="{FF2B5EF4-FFF2-40B4-BE49-F238E27FC236}">
                <a16:creationId xmlns:a16="http://schemas.microsoft.com/office/drawing/2014/main" id="{9D1808E0-84F5-44B4-DFA0-6102B5CA069D}"/>
              </a:ext>
            </a:extLst>
          </p:cNvPr>
          <p:cNvSpPr/>
          <p:nvPr/>
        </p:nvSpPr>
        <p:spPr>
          <a:xfrm>
            <a:off x="7750871" y="4373379"/>
            <a:ext cx="432805" cy="681087"/>
          </a:xfrm>
          <a:prstGeom prst="right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  <a:buClr>
                <a:schemeClr val="bg1"/>
              </a:buClr>
            </a:pPr>
            <a:endParaRPr lang="ko-KR" altLang="en-US" sz="1400" dirty="0" err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7" name="화살표: 오른쪽 29">
            <a:extLst>
              <a:ext uri="{FF2B5EF4-FFF2-40B4-BE49-F238E27FC236}">
                <a16:creationId xmlns:a16="http://schemas.microsoft.com/office/drawing/2014/main" id="{C50B268C-8C03-D049-938C-B5F9D8FA36FC}"/>
              </a:ext>
            </a:extLst>
          </p:cNvPr>
          <p:cNvSpPr/>
          <p:nvPr/>
        </p:nvSpPr>
        <p:spPr>
          <a:xfrm>
            <a:off x="7750871" y="5682890"/>
            <a:ext cx="432805" cy="681087"/>
          </a:xfrm>
          <a:prstGeom prst="rightArrow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  <a:buClr>
                <a:schemeClr val="bg1"/>
              </a:buClr>
            </a:pPr>
            <a:endParaRPr lang="ko-KR" altLang="en-US" sz="1400" dirty="0" err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1" name="사다리꼴 175">
            <a:extLst>
              <a:ext uri="{FF2B5EF4-FFF2-40B4-BE49-F238E27FC236}">
                <a16:creationId xmlns:a16="http://schemas.microsoft.com/office/drawing/2014/main" id="{D6D79D0D-A6E8-9BAC-BEE2-E7BB19099C80}"/>
              </a:ext>
            </a:extLst>
          </p:cNvPr>
          <p:cNvSpPr/>
          <p:nvPr/>
        </p:nvSpPr>
        <p:spPr>
          <a:xfrm rot="16200000" flipH="1">
            <a:off x="1763038" y="3830122"/>
            <a:ext cx="4315155" cy="978603"/>
          </a:xfrm>
          <a:prstGeom prst="trapezoid">
            <a:avLst>
              <a:gd name="adj" fmla="val 65906"/>
            </a:avLst>
          </a:prstGeom>
          <a:gradFill flip="none" rotWithShape="1">
            <a:gsLst>
              <a:gs pos="0">
                <a:schemeClr val="tx2">
                  <a:tint val="66000"/>
                  <a:satMod val="160000"/>
                  <a:alpha val="70000"/>
                </a:schemeClr>
              </a:gs>
              <a:gs pos="50000">
                <a:schemeClr val="tx2">
                  <a:tint val="44500"/>
                  <a:satMod val="160000"/>
                  <a:alpha val="40000"/>
                </a:schemeClr>
              </a:gs>
              <a:gs pos="100000">
                <a:schemeClr val="tx2">
                  <a:tint val="23500"/>
                  <a:satMod val="160000"/>
                  <a:alpha val="10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21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C635E-8BA4-6B3D-89CE-A907FC48E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EE28-D08A-AE6F-5A24-E1ED0D3F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0603"/>
            <a:ext cx="9829793" cy="830997"/>
          </a:xfrm>
        </p:spPr>
        <p:txBody>
          <a:bodyPr/>
          <a:lstStyle/>
          <a:p>
            <a:r>
              <a:rPr lang="en-US" altLang="ko-KR" dirty="0" err="1"/>
              <a:t>Analysing</a:t>
            </a:r>
            <a:r>
              <a:rPr lang="en-US" altLang="ko-KR" dirty="0"/>
              <a:t> current pricing and tier system and use various techniques to figure out the best </a:t>
            </a:r>
            <a:r>
              <a:rPr lang="en-US" altLang="ko-KR" dirty="0" err="1"/>
              <a:t>optimisation</a:t>
            </a:r>
            <a:r>
              <a:rPr lang="en-US" altLang="ko-KR" dirty="0"/>
              <a:t> for the tier system and the price</a:t>
            </a:r>
            <a:endParaRPr lang="ko-KR" altLang="en-US" dirty="0"/>
          </a:p>
        </p:txBody>
      </p:sp>
      <p:sp>
        <p:nvSpPr>
          <p:cNvPr id="3" name="직사각형 33">
            <a:extLst>
              <a:ext uri="{FF2B5EF4-FFF2-40B4-BE49-F238E27FC236}">
                <a16:creationId xmlns:a16="http://schemas.microsoft.com/office/drawing/2014/main" id="{7D6CC52F-6F6B-C5BF-A2DF-82552524D726}"/>
              </a:ext>
            </a:extLst>
          </p:cNvPr>
          <p:cNvSpPr/>
          <p:nvPr/>
        </p:nvSpPr>
        <p:spPr>
          <a:xfrm>
            <a:off x="0" y="0"/>
            <a:ext cx="3060000" cy="3089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0" bIns="72009" rtlCol="0" anchor="t"/>
          <a:lstStyle/>
          <a:p>
            <a:pPr algn="l">
              <a:lnSpc>
                <a:spcPct val="9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Project Approach: Methodology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9DE926D-5615-875A-40E6-5FF3D7446425}"/>
              </a:ext>
            </a:extLst>
          </p:cNvPr>
          <p:cNvSpPr txBox="1">
            <a:spLocks/>
          </p:cNvSpPr>
          <p:nvPr/>
        </p:nvSpPr>
        <p:spPr>
          <a:xfrm>
            <a:off x="304800" y="1915802"/>
            <a:ext cx="2656392" cy="370198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defRPr lang="en-US" sz="1138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44463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91814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437721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585000" indent="-146250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Font typeface="System Font Regular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ko-KR" sz="1100" b="1" dirty="0">
                <a:solidFill>
                  <a:schemeClr val="tx2"/>
                </a:solidFill>
              </a:rPr>
              <a:t>Pricing Analysis &amp; Tier Optimisation</a:t>
            </a:r>
          </a:p>
        </p:txBody>
      </p:sp>
      <p:sp>
        <p:nvSpPr>
          <p:cNvPr id="9" name="Line 32">
            <a:extLst>
              <a:ext uri="{FF2B5EF4-FFF2-40B4-BE49-F238E27FC236}">
                <a16:creationId xmlns:a16="http://schemas.microsoft.com/office/drawing/2014/main" id="{55189239-2756-C07E-A8E9-1F5F3FA0B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50" y="2177100"/>
            <a:ext cx="250476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1" name="직사각형 75">
            <a:extLst>
              <a:ext uri="{FF2B5EF4-FFF2-40B4-BE49-F238E27FC236}">
                <a16:creationId xmlns:a16="http://schemas.microsoft.com/office/drawing/2014/main" id="{0EA11FF1-AE6C-0896-11E3-1CE7E46FB9BC}"/>
              </a:ext>
            </a:extLst>
          </p:cNvPr>
          <p:cNvSpPr/>
          <p:nvPr/>
        </p:nvSpPr>
        <p:spPr>
          <a:xfrm>
            <a:off x="381000" y="2394447"/>
            <a:ext cx="2580192" cy="2702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Price Sensitivity Analysis</a:t>
            </a:r>
            <a:endParaRPr lang="ko-KR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직사각형 77">
            <a:extLst>
              <a:ext uri="{FF2B5EF4-FFF2-40B4-BE49-F238E27FC236}">
                <a16:creationId xmlns:a16="http://schemas.microsoft.com/office/drawing/2014/main" id="{AFCB4DED-25C7-E2D9-324C-4958A9566FD7}"/>
              </a:ext>
            </a:extLst>
          </p:cNvPr>
          <p:cNvSpPr/>
          <p:nvPr/>
        </p:nvSpPr>
        <p:spPr>
          <a:xfrm>
            <a:off x="381000" y="2667000"/>
            <a:ext cx="2588848" cy="95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Use Van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Westendorp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 or Gabor-Granger techniques to understand willingness to pay (WTP).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Analyze churn vs. price to find inflection points where cancellations rise.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13" name="직사각형 75">
            <a:extLst>
              <a:ext uri="{FF2B5EF4-FFF2-40B4-BE49-F238E27FC236}">
                <a16:creationId xmlns:a16="http://schemas.microsoft.com/office/drawing/2014/main" id="{5258CE12-0976-3EF9-A6B5-F11BA339BF89}"/>
              </a:ext>
            </a:extLst>
          </p:cNvPr>
          <p:cNvSpPr/>
          <p:nvPr/>
        </p:nvSpPr>
        <p:spPr>
          <a:xfrm>
            <a:off x="381000" y="3581400"/>
            <a:ext cx="2580192" cy="2702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Tier Usage Clustering</a:t>
            </a:r>
            <a:endParaRPr lang="ko-KR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직사각형 77">
            <a:extLst>
              <a:ext uri="{FF2B5EF4-FFF2-40B4-BE49-F238E27FC236}">
                <a16:creationId xmlns:a16="http://schemas.microsoft.com/office/drawing/2014/main" id="{5AE74A44-4CBF-F6F8-9094-83D10A5B20B4}"/>
              </a:ext>
            </a:extLst>
          </p:cNvPr>
          <p:cNvSpPr/>
          <p:nvPr/>
        </p:nvSpPr>
        <p:spPr>
          <a:xfrm>
            <a:off x="381000" y="3876107"/>
            <a:ext cx="2588848" cy="95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Apply K-means clustering to group users based on usage data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Helps identify if users are overpaying or underutilizing features, guiding tier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relignment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15" name="직사각형 75">
            <a:extLst>
              <a:ext uri="{FF2B5EF4-FFF2-40B4-BE49-F238E27FC236}">
                <a16:creationId xmlns:a16="http://schemas.microsoft.com/office/drawing/2014/main" id="{CAD0A7A0-4B9D-2991-4018-E2E41986087A}"/>
              </a:ext>
            </a:extLst>
          </p:cNvPr>
          <p:cNvSpPr/>
          <p:nvPr/>
        </p:nvSpPr>
        <p:spPr>
          <a:xfrm>
            <a:off x="381000" y="4876800"/>
            <a:ext cx="2580192" cy="2702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A/B Testing Tier Combinations</a:t>
            </a:r>
            <a:endParaRPr lang="ko-KR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직사각형 77">
            <a:extLst>
              <a:ext uri="{FF2B5EF4-FFF2-40B4-BE49-F238E27FC236}">
                <a16:creationId xmlns:a16="http://schemas.microsoft.com/office/drawing/2014/main" id="{486A7D7C-705E-9299-A5D6-D11EACD9A760}"/>
              </a:ext>
            </a:extLst>
          </p:cNvPr>
          <p:cNvSpPr/>
          <p:nvPr/>
        </p:nvSpPr>
        <p:spPr>
          <a:xfrm>
            <a:off x="381000" y="5181600"/>
            <a:ext cx="2588848" cy="95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Test variations of tier features (e.g., storage, streak bonuses, exclusive quests) and pricing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Measure against KPIs: retention, ARPU, conversion rate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B79BB0-D8D8-49CC-B793-A2CDE95A13BB}"/>
              </a:ext>
            </a:extLst>
          </p:cNvPr>
          <p:cNvSpPr txBox="1">
            <a:spLocks/>
          </p:cNvSpPr>
          <p:nvPr/>
        </p:nvSpPr>
        <p:spPr>
          <a:xfrm>
            <a:off x="3352800" y="1915802"/>
            <a:ext cx="2656392" cy="370198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defRPr lang="en-US" sz="1138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44463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91814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437721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585000" indent="-146250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Font typeface="System Font Regular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chemeClr val="tx2"/>
                </a:solidFill>
              </a:rPr>
              <a:t>Revenue &amp; Value Segmentation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9E9C0A57-3FB7-BA02-7A84-E43E72162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50" y="2177100"/>
            <a:ext cx="250476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직사각형 75">
            <a:extLst>
              <a:ext uri="{FF2B5EF4-FFF2-40B4-BE49-F238E27FC236}">
                <a16:creationId xmlns:a16="http://schemas.microsoft.com/office/drawing/2014/main" id="{1603C188-AA6D-266F-0E0F-DCA5B3F5CF77}"/>
              </a:ext>
            </a:extLst>
          </p:cNvPr>
          <p:cNvSpPr/>
          <p:nvPr/>
        </p:nvSpPr>
        <p:spPr>
          <a:xfrm>
            <a:off x="3429000" y="2394447"/>
            <a:ext cx="2580192" cy="2702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Customer Lifetime Value (LTV) Segmentation</a:t>
            </a:r>
          </a:p>
        </p:txBody>
      </p:sp>
      <p:sp>
        <p:nvSpPr>
          <p:cNvPr id="20" name="직사각형 77">
            <a:extLst>
              <a:ext uri="{FF2B5EF4-FFF2-40B4-BE49-F238E27FC236}">
                <a16:creationId xmlns:a16="http://schemas.microsoft.com/office/drawing/2014/main" id="{22329926-E8A6-643E-E314-3339CF7FA5B7}"/>
              </a:ext>
            </a:extLst>
          </p:cNvPr>
          <p:cNvSpPr/>
          <p:nvPr/>
        </p:nvSpPr>
        <p:spPr>
          <a:xfrm>
            <a:off x="3429000" y="2667000"/>
            <a:ext cx="2588848" cy="95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Use cohort analysis to group users by join date or plan type.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Estimate LTV = ARPU × Average lifespan – CAC.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21" name="직사각형 75">
            <a:extLst>
              <a:ext uri="{FF2B5EF4-FFF2-40B4-BE49-F238E27FC236}">
                <a16:creationId xmlns:a16="http://schemas.microsoft.com/office/drawing/2014/main" id="{B65E9B3B-B4CC-73A9-8011-8356CB240C1B}"/>
              </a:ext>
            </a:extLst>
          </p:cNvPr>
          <p:cNvSpPr/>
          <p:nvPr/>
        </p:nvSpPr>
        <p:spPr>
          <a:xfrm>
            <a:off x="3429000" y="3581400"/>
            <a:ext cx="2580192" cy="2702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Churn Prediction</a:t>
            </a:r>
            <a:endParaRPr lang="ko-KR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직사각형 77">
            <a:extLst>
              <a:ext uri="{FF2B5EF4-FFF2-40B4-BE49-F238E27FC236}">
                <a16:creationId xmlns:a16="http://schemas.microsoft.com/office/drawing/2014/main" id="{5C4CE244-1316-2292-7CF1-802C5572B870}"/>
              </a:ext>
            </a:extLst>
          </p:cNvPr>
          <p:cNvSpPr/>
          <p:nvPr/>
        </p:nvSpPr>
        <p:spPr>
          <a:xfrm>
            <a:off x="3429000" y="3876107"/>
            <a:ext cx="2588848" cy="95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Build a logistic regression or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XGBoost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 model to predict which users are at risk of cancelling based on behavior patterns (e.g., drop-in activity, missed login streaks).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Target these users with retention offers or nudges.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23" name="직사각형 75">
            <a:extLst>
              <a:ext uri="{FF2B5EF4-FFF2-40B4-BE49-F238E27FC236}">
                <a16:creationId xmlns:a16="http://schemas.microsoft.com/office/drawing/2014/main" id="{F793417F-8318-F52D-ED78-16B6C9D35517}"/>
              </a:ext>
            </a:extLst>
          </p:cNvPr>
          <p:cNvSpPr/>
          <p:nvPr/>
        </p:nvSpPr>
        <p:spPr>
          <a:xfrm>
            <a:off x="3429000" y="4876800"/>
            <a:ext cx="2580192" cy="2702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Plan Margin Analysis</a:t>
            </a:r>
            <a:endParaRPr lang="ko-KR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직사각형 77">
            <a:extLst>
              <a:ext uri="{FF2B5EF4-FFF2-40B4-BE49-F238E27FC236}">
                <a16:creationId xmlns:a16="http://schemas.microsoft.com/office/drawing/2014/main" id="{3364C1CA-D5E4-E1C8-B72D-8453FBD90AC2}"/>
              </a:ext>
            </a:extLst>
          </p:cNvPr>
          <p:cNvSpPr/>
          <p:nvPr/>
        </p:nvSpPr>
        <p:spPr>
          <a:xfrm>
            <a:off x="3429000" y="5181600"/>
            <a:ext cx="2588848" cy="95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Consider server usage, support cost, and content delivery.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9DEB9D4-0307-1AE6-74CF-6FE495367925}"/>
              </a:ext>
            </a:extLst>
          </p:cNvPr>
          <p:cNvSpPr txBox="1">
            <a:spLocks/>
          </p:cNvSpPr>
          <p:nvPr/>
        </p:nvSpPr>
        <p:spPr>
          <a:xfrm>
            <a:off x="6470802" y="1915802"/>
            <a:ext cx="2878994" cy="370198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defRPr lang="en-US" sz="1138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44463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91814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437721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585000" indent="-146250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Font typeface="System Font Regular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 err="1">
                <a:solidFill>
                  <a:schemeClr val="tx2"/>
                </a:solidFill>
              </a:rPr>
              <a:t>Behavioural</a:t>
            </a:r>
            <a:r>
              <a:rPr lang="en-US" altLang="ko-KR" sz="1100" b="1" dirty="0">
                <a:solidFill>
                  <a:schemeClr val="tx2"/>
                </a:solidFill>
              </a:rPr>
              <a:t> </a:t>
            </a:r>
            <a:r>
              <a:rPr lang="en-US" altLang="ko-KR" sz="1100" b="1" dirty="0" err="1">
                <a:solidFill>
                  <a:schemeClr val="tx2"/>
                </a:solidFill>
              </a:rPr>
              <a:t>Monetisation</a:t>
            </a:r>
            <a:r>
              <a:rPr lang="en-US" altLang="ko-KR" sz="1100" b="1" dirty="0">
                <a:solidFill>
                  <a:schemeClr val="tx2"/>
                </a:solidFill>
              </a:rPr>
              <a:t> </a:t>
            </a:r>
            <a:r>
              <a:rPr lang="en-US" altLang="ko-KR" sz="1100" b="1" dirty="0" err="1">
                <a:solidFill>
                  <a:schemeClr val="tx2"/>
                </a:solidFill>
              </a:rPr>
              <a:t>Optimisation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26" name="Line 32">
            <a:extLst>
              <a:ext uri="{FF2B5EF4-FFF2-40B4-BE49-F238E27FC236}">
                <a16:creationId xmlns:a16="http://schemas.microsoft.com/office/drawing/2014/main" id="{6DE69E2C-A96E-63D8-EC16-F9A844922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252" y="2177100"/>
            <a:ext cx="250476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7" name="직사각형 75">
            <a:extLst>
              <a:ext uri="{FF2B5EF4-FFF2-40B4-BE49-F238E27FC236}">
                <a16:creationId xmlns:a16="http://schemas.microsoft.com/office/drawing/2014/main" id="{1A6E667C-668B-93AF-F0AA-C386C1224634}"/>
              </a:ext>
            </a:extLst>
          </p:cNvPr>
          <p:cNvSpPr/>
          <p:nvPr/>
        </p:nvSpPr>
        <p:spPr>
          <a:xfrm>
            <a:off x="6547002" y="2394447"/>
            <a:ext cx="2580192" cy="2702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Freemium Funnel Drop-Off Analysis</a:t>
            </a:r>
            <a:endParaRPr lang="ko-KR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직사각형 77">
            <a:extLst>
              <a:ext uri="{FF2B5EF4-FFF2-40B4-BE49-F238E27FC236}">
                <a16:creationId xmlns:a16="http://schemas.microsoft.com/office/drawing/2014/main" id="{950CFFFC-5B72-6247-78E3-AEDB93895394}"/>
              </a:ext>
            </a:extLst>
          </p:cNvPr>
          <p:cNvSpPr/>
          <p:nvPr/>
        </p:nvSpPr>
        <p:spPr>
          <a:xfrm>
            <a:off x="6547002" y="2667000"/>
            <a:ext cx="2588848" cy="95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Track free-to-paid conversion journey; identify where users drop off.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Use heatmaps, event tracking (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Mixpanel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, GA4), or funnel charts.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29" name="직사각형 75">
            <a:extLst>
              <a:ext uri="{FF2B5EF4-FFF2-40B4-BE49-F238E27FC236}">
                <a16:creationId xmlns:a16="http://schemas.microsoft.com/office/drawing/2014/main" id="{2B6FFCCA-1100-A88A-1A4B-24A90155AEDC}"/>
              </a:ext>
            </a:extLst>
          </p:cNvPr>
          <p:cNvSpPr/>
          <p:nvPr/>
        </p:nvSpPr>
        <p:spPr>
          <a:xfrm>
            <a:off x="6547002" y="3581400"/>
            <a:ext cx="2580192" cy="2702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Upsell/Cross-sell Targeting</a:t>
            </a:r>
            <a:endParaRPr lang="ko-KR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직사각형 77">
            <a:extLst>
              <a:ext uri="{FF2B5EF4-FFF2-40B4-BE49-F238E27FC236}">
                <a16:creationId xmlns:a16="http://schemas.microsoft.com/office/drawing/2014/main" id="{5022CAD5-EE7C-2410-4AA2-6CF719AF4282}"/>
              </a:ext>
            </a:extLst>
          </p:cNvPr>
          <p:cNvSpPr/>
          <p:nvPr/>
        </p:nvSpPr>
        <p:spPr>
          <a:xfrm>
            <a:off x="6547002" y="3876107"/>
            <a:ext cx="2588848" cy="95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Use collaborative filtering or association rules (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Apriori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 algorithm) to find common upgrade patterns.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Suggest upgrades or add-ons at the right time (e.g., post-achievement, streak renewal).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48CDE-8C8C-5B16-E61B-DE0DE73FCE9F}"/>
              </a:ext>
            </a:extLst>
          </p:cNvPr>
          <p:cNvSpPr txBox="1">
            <a:spLocks/>
          </p:cNvSpPr>
          <p:nvPr/>
        </p:nvSpPr>
        <p:spPr>
          <a:xfrm>
            <a:off x="9429971" y="1915802"/>
            <a:ext cx="2656392" cy="370198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defRPr lang="en-US" sz="1138" kern="120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44463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291814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437721" indent="-144463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585000" indent="-146250" algn="l" defTabSz="742950" rtl="0" eaLnBrk="1" latinLnBrk="1" hangingPunct="1">
              <a:lnSpc>
                <a:spcPct val="90000"/>
              </a:lnSpc>
              <a:spcBef>
                <a:spcPts val="0"/>
              </a:spcBef>
              <a:spcAft>
                <a:spcPts val="488"/>
              </a:spcAft>
              <a:buFont typeface="System Font Regular"/>
              <a:buChar char="–"/>
              <a:tabLst/>
              <a:defRPr sz="11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742950" rtl="0" eaLnBrk="1" latinLnBrk="1" hangingPunct="1">
              <a:lnSpc>
                <a:spcPct val="90000"/>
              </a:lnSpc>
              <a:spcBef>
                <a:spcPts val="488"/>
              </a:spcBef>
              <a:spcAft>
                <a:spcPts val="488"/>
              </a:spcAft>
              <a:buFont typeface="Arial" panose="020B0604020202020204" pitchFamily="34" charset="0"/>
              <a:buNone/>
              <a:tabLst/>
              <a:defRPr sz="89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100" b="1" dirty="0">
                <a:solidFill>
                  <a:schemeClr val="tx2"/>
                </a:solidFill>
              </a:rPr>
              <a:t>Forecasting &amp; Scenario Planning</a:t>
            </a:r>
            <a:endParaRPr lang="ko-KR" altLang="en-US" sz="1100" b="1" dirty="0">
              <a:solidFill>
                <a:schemeClr val="tx2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D4443739-9C66-35F6-DE73-8E29D248D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1421" y="2177100"/>
            <a:ext cx="2504767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5" name="직사각형 75">
            <a:extLst>
              <a:ext uri="{FF2B5EF4-FFF2-40B4-BE49-F238E27FC236}">
                <a16:creationId xmlns:a16="http://schemas.microsoft.com/office/drawing/2014/main" id="{EFF4A58B-87BF-827A-15F5-2BBD0C98892E}"/>
              </a:ext>
            </a:extLst>
          </p:cNvPr>
          <p:cNvSpPr/>
          <p:nvPr/>
        </p:nvSpPr>
        <p:spPr>
          <a:xfrm>
            <a:off x="9506171" y="2394447"/>
            <a:ext cx="2580192" cy="2702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Scenario Modelling</a:t>
            </a:r>
            <a:endParaRPr lang="ko-KR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6" name="직사각형 77">
            <a:extLst>
              <a:ext uri="{FF2B5EF4-FFF2-40B4-BE49-F238E27FC236}">
                <a16:creationId xmlns:a16="http://schemas.microsoft.com/office/drawing/2014/main" id="{83167D6A-1B34-E9F0-8A7B-133A9859D857}"/>
              </a:ext>
            </a:extLst>
          </p:cNvPr>
          <p:cNvSpPr/>
          <p:nvPr/>
        </p:nvSpPr>
        <p:spPr>
          <a:xfrm>
            <a:off x="9506171" y="2667000"/>
            <a:ext cx="2588848" cy="95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Create a financial simulator (e.g., in Excel or Python) to project outcomes of different pricing strategies.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Include churn elasticity and market sensitivity.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37" name="직사각형 75">
            <a:extLst>
              <a:ext uri="{FF2B5EF4-FFF2-40B4-BE49-F238E27FC236}">
                <a16:creationId xmlns:a16="http://schemas.microsoft.com/office/drawing/2014/main" id="{8F12ABAC-AFC0-6E95-C932-0431E71EBE14}"/>
              </a:ext>
            </a:extLst>
          </p:cNvPr>
          <p:cNvSpPr/>
          <p:nvPr/>
        </p:nvSpPr>
        <p:spPr>
          <a:xfrm>
            <a:off x="9506171" y="3581400"/>
            <a:ext cx="2580192" cy="27024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ko-KR" sz="1000" b="1" dirty="0">
                <a:solidFill>
                  <a:srgbClr val="000000"/>
                </a:solidFill>
                <a:latin typeface="Arial" panose="020B0604020202020204" pitchFamily="34" charset="0"/>
              </a:rPr>
              <a:t>Time-Series Forecasting</a:t>
            </a:r>
            <a:endParaRPr lang="ko-KR" altLang="en-US" sz="10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직사각형 77">
            <a:extLst>
              <a:ext uri="{FF2B5EF4-FFF2-40B4-BE49-F238E27FC236}">
                <a16:creationId xmlns:a16="http://schemas.microsoft.com/office/drawing/2014/main" id="{9CD273CD-7EC9-6EF7-F341-D6CB64801B78}"/>
              </a:ext>
            </a:extLst>
          </p:cNvPr>
          <p:cNvSpPr/>
          <p:nvPr/>
        </p:nvSpPr>
        <p:spPr>
          <a:xfrm>
            <a:off x="9506171" y="3876107"/>
            <a:ext cx="2588848" cy="9555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Use ARIMA, Prophet, or Exponential Smoothing on sign-up, churn, and revenue data to project future financials under current and </a:t>
            </a:r>
            <a:r>
              <a:rPr lang="en-US" altLang="ko-KR" sz="1000" dirty="0" err="1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optimised</a:t>
            </a: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 tiers.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ADFEEF-EDD5-521A-D91E-9026E6B0DF08}"/>
              </a:ext>
            </a:extLst>
          </p:cNvPr>
          <p:cNvCxnSpPr/>
          <p:nvPr/>
        </p:nvCxnSpPr>
        <p:spPr>
          <a:xfrm>
            <a:off x="3200400" y="2422050"/>
            <a:ext cx="0" cy="35379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9C6C08-9CC2-56B4-7136-5E44A53E7215}"/>
              </a:ext>
            </a:extLst>
          </p:cNvPr>
          <p:cNvCxnSpPr/>
          <p:nvPr/>
        </p:nvCxnSpPr>
        <p:spPr>
          <a:xfrm>
            <a:off x="6287728" y="2422050"/>
            <a:ext cx="0" cy="35379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45D3FE-B86E-C658-AB9B-BF3526C4D16D}"/>
              </a:ext>
            </a:extLst>
          </p:cNvPr>
          <p:cNvCxnSpPr/>
          <p:nvPr/>
        </p:nvCxnSpPr>
        <p:spPr>
          <a:xfrm>
            <a:off x="9349796" y="2422050"/>
            <a:ext cx="0" cy="35379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8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DA1D4-B59E-D73D-D27F-84A72AC2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EBC5-BD73-767C-1D06-9669922F1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40603"/>
            <a:ext cx="7619999" cy="830997"/>
          </a:xfrm>
        </p:spPr>
        <p:txBody>
          <a:bodyPr/>
          <a:lstStyle/>
          <a:p>
            <a:r>
              <a:rPr lang="en-US" altLang="ko-KR" dirty="0"/>
              <a:t>8-Week Timeline for the Financial Optimization Project for the 4thewords</a:t>
            </a:r>
            <a:endParaRPr lang="ko-KR" altLang="en-US" dirty="0"/>
          </a:p>
        </p:txBody>
      </p:sp>
      <p:sp>
        <p:nvSpPr>
          <p:cNvPr id="8" name="직사각형 33">
            <a:extLst>
              <a:ext uri="{FF2B5EF4-FFF2-40B4-BE49-F238E27FC236}">
                <a16:creationId xmlns:a16="http://schemas.microsoft.com/office/drawing/2014/main" id="{330C014E-118D-8079-3220-52473B4F5AE1}"/>
              </a:ext>
            </a:extLst>
          </p:cNvPr>
          <p:cNvSpPr/>
          <p:nvPr/>
        </p:nvSpPr>
        <p:spPr>
          <a:xfrm>
            <a:off x="0" y="0"/>
            <a:ext cx="3060000" cy="3089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0" bIns="72009" rtlCol="0" anchor="t"/>
          <a:lstStyle/>
          <a:p>
            <a:pPr algn="l">
              <a:lnSpc>
                <a:spcPct val="90000"/>
              </a:lnSpc>
            </a:pPr>
            <a:r>
              <a:rPr lang="en-US" altLang="ko-KR" sz="1400" b="1" dirty="0">
                <a:solidFill>
                  <a:schemeClr val="bg1"/>
                </a:solidFill>
              </a:rPr>
              <a:t>Timeline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0F5D63-42F1-C515-1962-2EE2CED8F5B2}"/>
              </a:ext>
            </a:extLst>
          </p:cNvPr>
          <p:cNvCxnSpPr>
            <a:cxnSpLocks/>
          </p:cNvCxnSpPr>
          <p:nvPr/>
        </p:nvCxnSpPr>
        <p:spPr>
          <a:xfrm>
            <a:off x="762000" y="1899771"/>
            <a:ext cx="1066800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D5CF889-6F33-1B3A-E717-5A586AE67448}"/>
              </a:ext>
            </a:extLst>
          </p:cNvPr>
          <p:cNvSpPr/>
          <p:nvPr/>
        </p:nvSpPr>
        <p:spPr>
          <a:xfrm>
            <a:off x="704750" y="1828800"/>
            <a:ext cx="114500" cy="141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4E4CCA-9B4E-7B34-ABE8-637478CE64B7}"/>
              </a:ext>
            </a:extLst>
          </p:cNvPr>
          <p:cNvSpPr/>
          <p:nvPr/>
        </p:nvSpPr>
        <p:spPr>
          <a:xfrm>
            <a:off x="2228648" y="1828800"/>
            <a:ext cx="114500" cy="141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33E5B7-E73F-4142-C477-A32AAF91004E}"/>
              </a:ext>
            </a:extLst>
          </p:cNvPr>
          <p:cNvSpPr/>
          <p:nvPr/>
        </p:nvSpPr>
        <p:spPr>
          <a:xfrm>
            <a:off x="3752546" y="1828800"/>
            <a:ext cx="114500" cy="141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34B74-354A-8541-D236-7A2825445E3E}"/>
              </a:ext>
            </a:extLst>
          </p:cNvPr>
          <p:cNvSpPr/>
          <p:nvPr/>
        </p:nvSpPr>
        <p:spPr>
          <a:xfrm>
            <a:off x="5276444" y="1828800"/>
            <a:ext cx="114500" cy="141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A476AD-FD6F-11CA-33AA-7EE62B243F27}"/>
              </a:ext>
            </a:extLst>
          </p:cNvPr>
          <p:cNvSpPr/>
          <p:nvPr/>
        </p:nvSpPr>
        <p:spPr>
          <a:xfrm>
            <a:off x="6800342" y="1828800"/>
            <a:ext cx="114500" cy="141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090ECE-10BE-A624-341D-2A745A2AD4D3}"/>
              </a:ext>
            </a:extLst>
          </p:cNvPr>
          <p:cNvSpPr/>
          <p:nvPr/>
        </p:nvSpPr>
        <p:spPr>
          <a:xfrm>
            <a:off x="8324240" y="1828800"/>
            <a:ext cx="114500" cy="141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5EA054-94C7-337F-ACAE-83D1A352654A}"/>
              </a:ext>
            </a:extLst>
          </p:cNvPr>
          <p:cNvSpPr/>
          <p:nvPr/>
        </p:nvSpPr>
        <p:spPr>
          <a:xfrm>
            <a:off x="9848138" y="1828800"/>
            <a:ext cx="114500" cy="141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C40D23-D33F-DB0C-5FC9-CA8BE3B22F21}"/>
              </a:ext>
            </a:extLst>
          </p:cNvPr>
          <p:cNvSpPr/>
          <p:nvPr/>
        </p:nvSpPr>
        <p:spPr>
          <a:xfrm>
            <a:off x="11372035" y="1828800"/>
            <a:ext cx="114500" cy="141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ctr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27955-863B-363C-FE88-BC83ADAF0A8E}"/>
              </a:ext>
            </a:extLst>
          </p:cNvPr>
          <p:cNvSpPr txBox="1"/>
          <p:nvPr/>
        </p:nvSpPr>
        <p:spPr>
          <a:xfrm>
            <a:off x="627348" y="1634901"/>
            <a:ext cx="269304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W5</a:t>
            </a:r>
            <a:endParaRPr lang="ko-KR" altLang="en-US" sz="1400" b="1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5776A-6CA1-C80F-01A8-E69F5C57D4FC}"/>
              </a:ext>
            </a:extLst>
          </p:cNvPr>
          <p:cNvSpPr txBox="1"/>
          <p:nvPr/>
        </p:nvSpPr>
        <p:spPr>
          <a:xfrm>
            <a:off x="2169096" y="1634901"/>
            <a:ext cx="269304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W6</a:t>
            </a:r>
            <a:endParaRPr lang="ko-KR" altLang="en-US" sz="1400" b="1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E9F08-78F4-2E0B-97C6-E37D6B8C2631}"/>
              </a:ext>
            </a:extLst>
          </p:cNvPr>
          <p:cNvSpPr txBox="1"/>
          <p:nvPr/>
        </p:nvSpPr>
        <p:spPr>
          <a:xfrm>
            <a:off x="3709945" y="1634901"/>
            <a:ext cx="269304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W7</a:t>
            </a:r>
            <a:endParaRPr lang="ko-KR" altLang="en-US" sz="14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1E77F5-5534-E8E5-5ABE-1DAC6AD47DBC}"/>
              </a:ext>
            </a:extLst>
          </p:cNvPr>
          <p:cNvSpPr txBox="1"/>
          <p:nvPr/>
        </p:nvSpPr>
        <p:spPr>
          <a:xfrm>
            <a:off x="5201558" y="1634901"/>
            <a:ext cx="269304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W8</a:t>
            </a:r>
            <a:endParaRPr lang="ko-KR" altLang="en-US" sz="1400" b="1" dirty="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CE476D-1C82-20EA-3543-C294914B2AC3}"/>
              </a:ext>
            </a:extLst>
          </p:cNvPr>
          <p:cNvSpPr txBox="1"/>
          <p:nvPr/>
        </p:nvSpPr>
        <p:spPr>
          <a:xfrm>
            <a:off x="6693171" y="1634901"/>
            <a:ext cx="269304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W9</a:t>
            </a:r>
            <a:endParaRPr lang="ko-KR" altLang="en-US" sz="1400" b="1" dirty="0" err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71F5B5-893D-8EC0-741E-E7765A2C74EA}"/>
              </a:ext>
            </a:extLst>
          </p:cNvPr>
          <p:cNvSpPr txBox="1"/>
          <p:nvPr/>
        </p:nvSpPr>
        <p:spPr>
          <a:xfrm>
            <a:off x="8184784" y="1634901"/>
            <a:ext cx="368691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W10</a:t>
            </a:r>
            <a:endParaRPr lang="ko-KR" altLang="en-US" sz="1400" b="1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EEFD1-E4F1-7D9B-2AB3-CE1E8DFA7751}"/>
              </a:ext>
            </a:extLst>
          </p:cNvPr>
          <p:cNvSpPr txBox="1"/>
          <p:nvPr/>
        </p:nvSpPr>
        <p:spPr>
          <a:xfrm>
            <a:off x="9775784" y="1634901"/>
            <a:ext cx="358816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W11</a:t>
            </a:r>
            <a:endParaRPr lang="ko-KR" altLang="en-US" sz="1400" b="1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FB6E8-B363-6E4B-9922-8A9A7A587513}"/>
              </a:ext>
            </a:extLst>
          </p:cNvPr>
          <p:cNvSpPr txBox="1"/>
          <p:nvPr/>
        </p:nvSpPr>
        <p:spPr>
          <a:xfrm>
            <a:off x="11257535" y="1634901"/>
            <a:ext cx="368691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1400" b="1" dirty="0"/>
              <a:t>W12</a:t>
            </a:r>
            <a:endParaRPr lang="ko-KR" altLang="en-US" sz="1400" b="1" dirty="0" err="1"/>
          </a:p>
        </p:txBody>
      </p:sp>
      <p:sp>
        <p:nvSpPr>
          <p:cNvPr id="25" name="직사각형 75">
            <a:extLst>
              <a:ext uri="{FF2B5EF4-FFF2-40B4-BE49-F238E27FC236}">
                <a16:creationId xmlns:a16="http://schemas.microsoft.com/office/drawing/2014/main" id="{09722A50-2C8D-BDE8-F84C-463244477068}"/>
              </a:ext>
            </a:extLst>
          </p:cNvPr>
          <p:cNvSpPr/>
          <p:nvPr/>
        </p:nvSpPr>
        <p:spPr>
          <a:xfrm>
            <a:off x="152400" y="2021775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Project Kick-off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직사각형 75">
            <a:extLst>
              <a:ext uri="{FF2B5EF4-FFF2-40B4-BE49-F238E27FC236}">
                <a16:creationId xmlns:a16="http://schemas.microsoft.com/office/drawing/2014/main" id="{F7441167-D776-F5DF-40FD-EE888B3C0678}"/>
              </a:ext>
            </a:extLst>
          </p:cNvPr>
          <p:cNvSpPr/>
          <p:nvPr/>
        </p:nvSpPr>
        <p:spPr>
          <a:xfrm>
            <a:off x="1650265" y="2021775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Diagnostic &amp; Baseline Analysis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직사각형 75">
            <a:extLst>
              <a:ext uri="{FF2B5EF4-FFF2-40B4-BE49-F238E27FC236}">
                <a16:creationId xmlns:a16="http://schemas.microsoft.com/office/drawing/2014/main" id="{67CD31B7-F466-EB61-F5F6-3FE9813CD345}"/>
              </a:ext>
            </a:extLst>
          </p:cNvPr>
          <p:cNvSpPr/>
          <p:nvPr/>
        </p:nvSpPr>
        <p:spPr>
          <a:xfrm>
            <a:off x="3148130" y="2021775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Opportunity Mapping &amp; Segmentation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직사각형 75">
            <a:extLst>
              <a:ext uri="{FF2B5EF4-FFF2-40B4-BE49-F238E27FC236}">
                <a16:creationId xmlns:a16="http://schemas.microsoft.com/office/drawing/2014/main" id="{15555C0D-49FC-D461-7DCB-852FDD2E4EC3}"/>
              </a:ext>
            </a:extLst>
          </p:cNvPr>
          <p:cNvSpPr/>
          <p:nvPr/>
        </p:nvSpPr>
        <p:spPr>
          <a:xfrm>
            <a:off x="4645995" y="2021775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Revenue &amp; Cost Modelling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직사각형 75">
            <a:extLst>
              <a:ext uri="{FF2B5EF4-FFF2-40B4-BE49-F238E27FC236}">
                <a16:creationId xmlns:a16="http://schemas.microsoft.com/office/drawing/2014/main" id="{90E6ED3D-0EA8-4FEA-A9FF-780673FC3566}"/>
              </a:ext>
            </a:extLst>
          </p:cNvPr>
          <p:cNvSpPr/>
          <p:nvPr/>
        </p:nvSpPr>
        <p:spPr>
          <a:xfrm>
            <a:off x="6143860" y="2021775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Behavioural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Optimisation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Design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직사각형 75">
            <a:extLst>
              <a:ext uri="{FF2B5EF4-FFF2-40B4-BE49-F238E27FC236}">
                <a16:creationId xmlns:a16="http://schemas.microsoft.com/office/drawing/2014/main" id="{6797A0AF-A3F3-2B32-CF15-57DC3D90A0AD}"/>
              </a:ext>
            </a:extLst>
          </p:cNvPr>
          <p:cNvSpPr/>
          <p:nvPr/>
        </p:nvSpPr>
        <p:spPr>
          <a:xfrm>
            <a:off x="7641725" y="2021775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Scenario Planning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직사각형 75">
            <a:extLst>
              <a:ext uri="{FF2B5EF4-FFF2-40B4-BE49-F238E27FC236}">
                <a16:creationId xmlns:a16="http://schemas.microsoft.com/office/drawing/2014/main" id="{68C200DF-545D-9590-CC3A-DDC2B1D80BE4}"/>
              </a:ext>
            </a:extLst>
          </p:cNvPr>
          <p:cNvSpPr/>
          <p:nvPr/>
        </p:nvSpPr>
        <p:spPr>
          <a:xfrm>
            <a:off x="9139590" y="2021775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Strategic Review &amp; Feedback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직사각형 75">
            <a:extLst>
              <a:ext uri="{FF2B5EF4-FFF2-40B4-BE49-F238E27FC236}">
                <a16:creationId xmlns:a16="http://schemas.microsoft.com/office/drawing/2014/main" id="{6142C226-BDA8-25E0-5246-E38CC1320C16}"/>
              </a:ext>
            </a:extLst>
          </p:cNvPr>
          <p:cNvSpPr/>
          <p:nvPr/>
        </p:nvSpPr>
        <p:spPr>
          <a:xfrm>
            <a:off x="10637458" y="2021775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Final Report &amp; Handoff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직사각형 77">
            <a:extLst>
              <a:ext uri="{FF2B5EF4-FFF2-40B4-BE49-F238E27FC236}">
                <a16:creationId xmlns:a16="http://schemas.microsoft.com/office/drawing/2014/main" id="{4A0D8606-CB12-7F7C-3868-5397FE52921B}"/>
              </a:ext>
            </a:extLst>
          </p:cNvPr>
          <p:cNvSpPr/>
          <p:nvPr/>
        </p:nvSpPr>
        <p:spPr>
          <a:xfrm>
            <a:off x="136004" y="2433763"/>
            <a:ext cx="1346074" cy="32812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Align with stakeholders on goals and scope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Gather access to financial data, user metrics, cost structure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Conduct stakeholder interviews (e.g., product, marketing, tech)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Deliverable: Project charter and data access confirmation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34" name="직사각형 77">
            <a:extLst>
              <a:ext uri="{FF2B5EF4-FFF2-40B4-BE49-F238E27FC236}">
                <a16:creationId xmlns:a16="http://schemas.microsoft.com/office/drawing/2014/main" id="{644E6367-96BE-29E6-B1E5-A1A6DCFB653E}"/>
              </a:ext>
            </a:extLst>
          </p:cNvPr>
          <p:cNvSpPr/>
          <p:nvPr/>
        </p:nvSpPr>
        <p:spPr>
          <a:xfrm>
            <a:off x="1633869" y="2433763"/>
            <a:ext cx="1346074" cy="32812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 err="1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Analyze</a:t>
            </a: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 revenue streams, user segments, and churn patterns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Break down fixed vs variable costs (e.g., AWS, marketing spend)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Build current-state financial dashboard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Deliverable: Diagnostic report and baseline metrics (e.g., LTV, CAC, gross margin)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35" name="직사각형 77">
            <a:extLst>
              <a:ext uri="{FF2B5EF4-FFF2-40B4-BE49-F238E27FC236}">
                <a16:creationId xmlns:a16="http://schemas.microsoft.com/office/drawing/2014/main" id="{E07B0B8E-C4FA-9A5B-1B63-E5F9B6242905}"/>
              </a:ext>
            </a:extLst>
          </p:cNvPr>
          <p:cNvSpPr/>
          <p:nvPr/>
        </p:nvSpPr>
        <p:spPr>
          <a:xfrm>
            <a:off x="3131734" y="2433763"/>
            <a:ext cx="1346074" cy="32812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Segment users based on usage and value (e.g., K-means clustering)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Identify underutilised or overpaying cohorts for realignment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Perform competitor benchmarking and pricing model scan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Deliverable: Opportunity map and user-tier segmentation report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36" name="직사각형 77">
            <a:extLst>
              <a:ext uri="{FF2B5EF4-FFF2-40B4-BE49-F238E27FC236}">
                <a16:creationId xmlns:a16="http://schemas.microsoft.com/office/drawing/2014/main" id="{81BF0C75-401B-3C6E-8C9F-D2A7C9BFB060}"/>
              </a:ext>
            </a:extLst>
          </p:cNvPr>
          <p:cNvSpPr/>
          <p:nvPr/>
        </p:nvSpPr>
        <p:spPr>
          <a:xfrm>
            <a:off x="4629599" y="2433763"/>
            <a:ext cx="1346074" cy="32812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Simulate revenue scenarios using pricing elasticity models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Model plan margin: calculate costs (e.g., AWS, content delivery, support)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Draft new pricing tiers based on value and margin efficiency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Deliverable: Revenue/cost simulation dashboard and draft pricing scenarios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37" name="직사각형 77">
            <a:extLst>
              <a:ext uri="{FF2B5EF4-FFF2-40B4-BE49-F238E27FC236}">
                <a16:creationId xmlns:a16="http://schemas.microsoft.com/office/drawing/2014/main" id="{688FF011-99A2-970F-C349-DF5BCA1EF26D}"/>
              </a:ext>
            </a:extLst>
          </p:cNvPr>
          <p:cNvSpPr/>
          <p:nvPr/>
        </p:nvSpPr>
        <p:spPr>
          <a:xfrm>
            <a:off x="6127464" y="2433763"/>
            <a:ext cx="1346074" cy="32812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 err="1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Analyze</a:t>
            </a: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 freemium funnel and drop-off points with event tracking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Identify upgrade opportunities through upsell/cross-sell patterns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Design A/B test variants for plans or perks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Deliverable: Funnel analysis report and A/B test matrix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38" name="직사각형 77">
            <a:extLst>
              <a:ext uri="{FF2B5EF4-FFF2-40B4-BE49-F238E27FC236}">
                <a16:creationId xmlns:a16="http://schemas.microsoft.com/office/drawing/2014/main" id="{7B506785-4A54-46A2-385D-8CDB8BD3A7C1}"/>
              </a:ext>
            </a:extLst>
          </p:cNvPr>
          <p:cNvSpPr/>
          <p:nvPr/>
        </p:nvSpPr>
        <p:spPr>
          <a:xfrm>
            <a:off x="7625329" y="2433763"/>
            <a:ext cx="1346074" cy="32812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Build forecasting models for LTV, churn, and ARPU using Prophet or ARIMA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Run scenarios: status quo vs optimised tiers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Include churn risk under each pricing model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Deliverable: Forecast charts and financial scenario matrix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39" name="직사각형 77">
            <a:extLst>
              <a:ext uri="{FF2B5EF4-FFF2-40B4-BE49-F238E27FC236}">
                <a16:creationId xmlns:a16="http://schemas.microsoft.com/office/drawing/2014/main" id="{57F1BB49-D99E-E616-783E-94284BA6A408}"/>
              </a:ext>
            </a:extLst>
          </p:cNvPr>
          <p:cNvSpPr/>
          <p:nvPr/>
        </p:nvSpPr>
        <p:spPr>
          <a:xfrm>
            <a:off x="9123194" y="2433763"/>
            <a:ext cx="1346074" cy="32812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Present key findings, test outcomes, and proposed tier strategy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Collect feedback and validate final recommendations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Refine financial roadmap and risk mitigation plan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Deliverable: Stakeholder feedback log and updated roadmap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40" name="직사각형 77">
            <a:extLst>
              <a:ext uri="{FF2B5EF4-FFF2-40B4-BE49-F238E27FC236}">
                <a16:creationId xmlns:a16="http://schemas.microsoft.com/office/drawing/2014/main" id="{E5BA6D8B-FBAA-FE4E-40AE-A7B350D1A133}"/>
              </a:ext>
            </a:extLst>
          </p:cNvPr>
          <p:cNvSpPr/>
          <p:nvPr/>
        </p:nvSpPr>
        <p:spPr>
          <a:xfrm>
            <a:off x="10621062" y="2433763"/>
            <a:ext cx="1346074" cy="328123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accent4">
                <a:lumMod val="7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0" bIns="72009" rtlCol="0" anchor="ctr"/>
          <a:lstStyle/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Compile full financial optimisation report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Package final pricing model, tier strategy, and A/B test templates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Provide tracking dashboard or KPIs for ongoing monitoring</a:t>
            </a: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GB" altLang="ko-KR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  <a:p>
            <a:pPr marL="108000" indent="-108000">
              <a:lnSpc>
                <a:spcPct val="90000"/>
              </a:lnSpc>
              <a:spcBef>
                <a:spcPts val="3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GB" altLang="ko-KR" sz="1000" dirty="0">
                <a:solidFill>
                  <a:schemeClr val="tx1"/>
                </a:solidFill>
                <a:latin typeface="Arial" panose="020B0604020202020204" pitchFamily="34" charset="0"/>
                <a:ea typeface="맑은 고딕"/>
              </a:rPr>
              <a:t>Deliverable: Final report, financial toolkit, and KPI tracker</a:t>
            </a:r>
            <a:endParaRPr lang="ko-KR" altLang="en-US" sz="1000" dirty="0">
              <a:solidFill>
                <a:schemeClr val="tx1"/>
              </a:solidFill>
              <a:latin typeface="Arial" panose="020B0604020202020204" pitchFamily="34" charset="0"/>
              <a:ea typeface="맑은 고딕"/>
            </a:endParaRPr>
          </a:p>
        </p:txBody>
      </p:sp>
      <p:sp>
        <p:nvSpPr>
          <p:cNvPr id="43" name="직사각형 75">
            <a:extLst>
              <a:ext uri="{FF2B5EF4-FFF2-40B4-BE49-F238E27FC236}">
                <a16:creationId xmlns:a16="http://schemas.microsoft.com/office/drawing/2014/main" id="{FD5737DC-E915-1D0B-E823-A06D889FCED7}"/>
              </a:ext>
            </a:extLst>
          </p:cNvPr>
          <p:cNvSpPr/>
          <p:nvPr/>
        </p:nvSpPr>
        <p:spPr>
          <a:xfrm>
            <a:off x="152400" y="5843099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r>
              <a:rPr lang="en-US" altLang="ko-KR" sz="8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May 2025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" name="직사각형 75">
            <a:extLst>
              <a:ext uri="{FF2B5EF4-FFF2-40B4-BE49-F238E27FC236}">
                <a16:creationId xmlns:a16="http://schemas.microsoft.com/office/drawing/2014/main" id="{F11C1002-5511-A7C6-D120-9D0B5C265DA3}"/>
              </a:ext>
            </a:extLst>
          </p:cNvPr>
          <p:cNvSpPr/>
          <p:nvPr/>
        </p:nvSpPr>
        <p:spPr>
          <a:xfrm>
            <a:off x="1650265" y="5843099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  <a:r>
              <a:rPr lang="en-US" altLang="ko-KR" sz="8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May 2025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직사각형 75">
            <a:extLst>
              <a:ext uri="{FF2B5EF4-FFF2-40B4-BE49-F238E27FC236}">
                <a16:creationId xmlns:a16="http://schemas.microsoft.com/office/drawing/2014/main" id="{668F7934-7916-2D64-FBB1-8B7643EFB849}"/>
              </a:ext>
            </a:extLst>
          </p:cNvPr>
          <p:cNvSpPr/>
          <p:nvPr/>
        </p:nvSpPr>
        <p:spPr>
          <a:xfrm>
            <a:off x="3148130" y="5843099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23</a:t>
            </a:r>
            <a:r>
              <a:rPr lang="en-US" altLang="ko-KR" sz="8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rd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May 2025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직사각형 75">
            <a:extLst>
              <a:ext uri="{FF2B5EF4-FFF2-40B4-BE49-F238E27FC236}">
                <a16:creationId xmlns:a16="http://schemas.microsoft.com/office/drawing/2014/main" id="{D3A1A1EA-0EB9-7004-BF59-BBF654DFA29F}"/>
              </a:ext>
            </a:extLst>
          </p:cNvPr>
          <p:cNvSpPr/>
          <p:nvPr/>
        </p:nvSpPr>
        <p:spPr>
          <a:xfrm>
            <a:off x="4645995" y="5843099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r>
              <a:rPr lang="en-US" altLang="ko-KR" sz="8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May 2025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" name="직사각형 75">
            <a:extLst>
              <a:ext uri="{FF2B5EF4-FFF2-40B4-BE49-F238E27FC236}">
                <a16:creationId xmlns:a16="http://schemas.microsoft.com/office/drawing/2014/main" id="{BEC6C18D-8B1A-AB4E-9C90-2CFD71D54F74}"/>
              </a:ext>
            </a:extLst>
          </p:cNvPr>
          <p:cNvSpPr/>
          <p:nvPr/>
        </p:nvSpPr>
        <p:spPr>
          <a:xfrm>
            <a:off x="6143860" y="5843099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r>
              <a:rPr lang="en-US" altLang="ko-KR" sz="8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June 2025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" name="직사각형 75">
            <a:extLst>
              <a:ext uri="{FF2B5EF4-FFF2-40B4-BE49-F238E27FC236}">
                <a16:creationId xmlns:a16="http://schemas.microsoft.com/office/drawing/2014/main" id="{E63A53E6-8CBE-BC0C-CE94-8D3C17386BA1}"/>
              </a:ext>
            </a:extLst>
          </p:cNvPr>
          <p:cNvSpPr/>
          <p:nvPr/>
        </p:nvSpPr>
        <p:spPr>
          <a:xfrm>
            <a:off x="7641725" y="5843099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  <a:r>
              <a:rPr lang="en-US" altLang="ko-KR" sz="8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June 2025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" name="직사각형 75">
            <a:extLst>
              <a:ext uri="{FF2B5EF4-FFF2-40B4-BE49-F238E27FC236}">
                <a16:creationId xmlns:a16="http://schemas.microsoft.com/office/drawing/2014/main" id="{91B2218C-21C1-EC95-4837-6C547B340219}"/>
              </a:ext>
            </a:extLst>
          </p:cNvPr>
          <p:cNvSpPr/>
          <p:nvPr/>
        </p:nvSpPr>
        <p:spPr>
          <a:xfrm>
            <a:off x="9139590" y="5843099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r>
              <a:rPr lang="en-US" altLang="ko-KR" sz="8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June 2025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" name="직사각형 75">
            <a:extLst>
              <a:ext uri="{FF2B5EF4-FFF2-40B4-BE49-F238E27FC236}">
                <a16:creationId xmlns:a16="http://schemas.microsoft.com/office/drawing/2014/main" id="{4D3D46BD-713F-E269-5E8D-320BE911633D}"/>
              </a:ext>
            </a:extLst>
          </p:cNvPr>
          <p:cNvSpPr/>
          <p:nvPr/>
        </p:nvSpPr>
        <p:spPr>
          <a:xfrm>
            <a:off x="10637458" y="5843099"/>
            <a:ext cx="1346074" cy="283889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9" rIns="36000" bIns="72009" rtlCol="0" anchor="ctr"/>
          <a:lstStyle/>
          <a:p>
            <a:pPr algn="ctr">
              <a:lnSpc>
                <a:spcPct val="90000"/>
              </a:lnSpc>
              <a:buClr>
                <a:schemeClr val="tx1"/>
              </a:buClr>
            </a:pP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27</a:t>
            </a:r>
            <a:r>
              <a:rPr lang="en-US" altLang="ko-KR" sz="800" b="1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th</a:t>
            </a:r>
            <a:r>
              <a:rPr lang="en-US" altLang="ko-KR" sz="800" b="1" dirty="0">
                <a:solidFill>
                  <a:srgbClr val="000000"/>
                </a:solidFill>
                <a:latin typeface="Arial" panose="020B0604020202020204" pitchFamily="34" charset="0"/>
              </a:rPr>
              <a:t> June 2025</a:t>
            </a:r>
            <a:endParaRPr lang="ko-KR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D505E723-1FEF-2806-B227-C9CD29E65608}"/>
              </a:ext>
            </a:extLst>
          </p:cNvPr>
          <p:cNvSpPr/>
          <p:nvPr/>
        </p:nvSpPr>
        <p:spPr>
          <a:xfrm rot="10800000">
            <a:off x="666049" y="1282816"/>
            <a:ext cx="191902" cy="279633"/>
          </a:xfrm>
          <a:prstGeom prst="triangl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72009" rIns="72009" bIns="72009" rtlCol="0" anchor="t"/>
          <a:lstStyle/>
          <a:p>
            <a:pPr algn="l">
              <a:lnSpc>
                <a:spcPct val="90000"/>
              </a:lnSpc>
            </a:pPr>
            <a:endParaRPr lang="ko-KR" altLang="en-US" sz="1400" dirty="0" err="1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FBDB0C-14FF-1A39-1E2C-FD4C9FACF65F}"/>
              </a:ext>
            </a:extLst>
          </p:cNvPr>
          <p:cNvSpPr txBox="1"/>
          <p:nvPr/>
        </p:nvSpPr>
        <p:spPr>
          <a:xfrm>
            <a:off x="543189" y="1168169"/>
            <a:ext cx="437620" cy="831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600" b="1" dirty="0"/>
              <a:t>We are here</a:t>
            </a:r>
            <a:endParaRPr lang="ko-KR" altLang="en-US" sz="600" b="1" dirty="0" err="1"/>
          </a:p>
        </p:txBody>
      </p:sp>
    </p:spTree>
    <p:extLst>
      <p:ext uri="{BB962C8B-B14F-4D97-AF65-F5344CB8AC3E}">
        <p14:creationId xmlns:p14="http://schemas.microsoft.com/office/powerpoint/2010/main" val="2072691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H20uHakZagvCCLZgFzC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ux4nPzUQjWfttXLfDx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wdQ8vvJtGLsU7gzBoGf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2_yDVqpzQSqhzdsbIEn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P3sPupWLeEgpmtrZLm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8vTaptSvIpCOwC2PZ5x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xyzFC6Xx7kEuvvUMTL3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waevTy2r.wNSTI6n7gH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18lhZNVDs1KQOskL6Ei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7D361sJTQ.BAjcVAPHf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36tmi3Jv3WhG6WXz66B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Gu0nHaFYmMswFE3oZKP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H20uHakZagvCCLZgFzC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Aux4nPzUQjWfttXLfDx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wdQ8vvJtGLsU7gzBoG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2_yDVqpzQSqhzdsbIEn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7P3sPupWLeEgpmtrZLmK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8vTaptSvIpCOwC2PZ5x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xyzFC6Xx7kEuvvUMTL3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waevTy2r.wNSTI6n7gH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18lhZNVDs1KQOskL6Ei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7D361sJTQ.BAjcVAPHf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mGu0nHaFYmMswFE3oZKP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36tmi3Jv3WhG6WXz66B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0RT7YzxF9XUtmRm0t6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j8DlDLl4GgLybKEiImZ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_q_o_Cc24gGziAqzNOC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0RT7YzxF9XUtmRm0t6s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j8DlDLl4GgLybKEiImZ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_q_o_Cc24gGziAqzNOC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0RT7YzxF9XUtmRm0t6s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j8DlDLl4GgLybKEiImZ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_q_o_Cc24gGziAqzNOC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0RT7YzxF9XUtmRm0t6s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j8DlDLl4GgLybKEiImZ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_q_o_Cc24gGziAqzNOC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0RT7YzxF9XUtmRm0t6s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j8DlDLl4GgLybKEiImZ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_q_o_Cc24gGziAqzNOC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0RT7YzxF9XUtmRm0t6s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j8DlDLl4GgLybKEiImZ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_q_o_Cc24gGziAqzNOC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0RT7YzxF9XUtmRm0t6s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j8DlDLl4GgLybKEiImZ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_q_o_Cc24gGziAqzNOC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se Study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14900</TotalTime>
  <Words>1332</Words>
  <Application>Microsoft Office PowerPoint</Application>
  <PresentationFormat>Widescreen</PresentationFormat>
  <Paragraphs>213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System Font Regular</vt:lpstr>
      <vt:lpstr>맑은 고딕</vt:lpstr>
      <vt:lpstr>Arial</vt:lpstr>
      <vt:lpstr>Wingdings</vt:lpstr>
      <vt:lpstr>Case Study Template</vt:lpstr>
      <vt:lpstr>think-cell Slide</vt:lpstr>
      <vt:lpstr>4thewords Financial Optimisation Project Proposal</vt:lpstr>
      <vt:lpstr>12-week financial optimization project for 4thewords</vt:lpstr>
      <vt:lpstr>The key challenges of 4thewords are considered as the decrease in initial user entrance and increase in subscription cancellation.</vt:lpstr>
      <vt:lpstr>The Goal of the Project is to improve financial sustainability and improve subscription rate through financial optimisation</vt:lpstr>
      <vt:lpstr>Analysing current pricing and tier system and use various techniques to figure out the best optimisation for the tier system and the price</vt:lpstr>
      <vt:lpstr>8-Week Timeline for the Financial Optimization Project for the 4thewords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Jaewon Lee</dc:creator>
  <cp:lastModifiedBy>Jaewon Lee</cp:lastModifiedBy>
  <cp:revision>7</cp:revision>
  <dcterms:created xsi:type="dcterms:W3CDTF">2025-03-18T00:20:15Z</dcterms:created>
  <dcterms:modified xsi:type="dcterms:W3CDTF">2025-05-09T15:15:22Z</dcterms:modified>
</cp:coreProperties>
</file>