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29eb1d8b0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29eb1d8b0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9a2a12a8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9a2a12a8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9eb1d8b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9eb1d8b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9a2a12a8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9a2a12a8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9eb1d8b0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29eb1d8b0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9eb1d8b0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9eb1d8b0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9eb1d8b0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9eb1d8b0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9eb1d8b0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9eb1d8b0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9eb1d8b0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9eb1d8b0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9a2a12a8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9a2a12a8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29a2a12a8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29a2a12a8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9a2a12a8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9a2a12a8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9e8ce53b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29e8ce53b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9a2a12a8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9a2a12a8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9a2a12a8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9a2a12a8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9e8ce53b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9e8ce53b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1136150"/>
            <a:ext cx="9144000" cy="2470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2700">
                <a:solidFill>
                  <a:schemeClr val="dk1"/>
                </a:solidFill>
              </a:rPr>
              <a:t>End-to-End Skill-Based Job Recommendation System using AWS Lambda, DynamoDB, S3, SageMaker, and NLP with Paraphrase-MPNet-Base-v2, Cosine Similarty and Modified Jaccard Similarity</a:t>
            </a:r>
            <a:endParaRPr b="1" sz="27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1946425" y="149725"/>
            <a:ext cx="6085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1"/>
                </a:solidFill>
              </a:rPr>
              <a:t>Weekly Job Postings by Location</a:t>
            </a:r>
            <a:endParaRPr b="1" sz="2000">
              <a:solidFill>
                <a:schemeClr val="dk1"/>
              </a:solidFill>
            </a:endParaRPr>
          </a:p>
        </p:txBody>
      </p:sp>
      <p:pic>
        <p:nvPicPr>
          <p:cNvPr id="120" name="Google Shape;120;p22"/>
          <p:cNvPicPr preferRelativeResize="0"/>
          <p:nvPr/>
        </p:nvPicPr>
        <p:blipFill>
          <a:blip r:embed="rId3">
            <a:alphaModFix/>
          </a:blip>
          <a:stretch>
            <a:fillRect/>
          </a:stretch>
        </p:blipFill>
        <p:spPr>
          <a:xfrm>
            <a:off x="152400" y="794725"/>
            <a:ext cx="2768662" cy="4196376"/>
          </a:xfrm>
          <a:prstGeom prst="rect">
            <a:avLst/>
          </a:prstGeom>
          <a:noFill/>
          <a:ln>
            <a:noFill/>
          </a:ln>
        </p:spPr>
      </p:pic>
      <p:pic>
        <p:nvPicPr>
          <p:cNvPr id="121" name="Google Shape;121;p22"/>
          <p:cNvPicPr preferRelativeResize="0"/>
          <p:nvPr/>
        </p:nvPicPr>
        <p:blipFill>
          <a:blip r:embed="rId4">
            <a:alphaModFix/>
          </a:blip>
          <a:stretch>
            <a:fillRect/>
          </a:stretch>
        </p:blipFill>
        <p:spPr>
          <a:xfrm>
            <a:off x="2921050" y="1104000"/>
            <a:ext cx="6222950" cy="34708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1920000" y="0"/>
            <a:ext cx="54078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1"/>
                </a:solidFill>
              </a:rPr>
              <a:t>Job Data by Location and Day of the Week</a:t>
            </a:r>
            <a:endParaRPr b="1" sz="2000">
              <a:solidFill>
                <a:schemeClr val="dk1"/>
              </a:solidFill>
            </a:endParaRPr>
          </a:p>
        </p:txBody>
      </p:sp>
      <p:pic>
        <p:nvPicPr>
          <p:cNvPr id="127" name="Google Shape;127;p23"/>
          <p:cNvPicPr preferRelativeResize="0"/>
          <p:nvPr/>
        </p:nvPicPr>
        <p:blipFill>
          <a:blip r:embed="rId3">
            <a:alphaModFix/>
          </a:blip>
          <a:stretch>
            <a:fillRect/>
          </a:stretch>
        </p:blipFill>
        <p:spPr>
          <a:xfrm>
            <a:off x="-140925" y="1392600"/>
            <a:ext cx="4416049" cy="2403374"/>
          </a:xfrm>
          <a:prstGeom prst="rect">
            <a:avLst/>
          </a:prstGeom>
          <a:noFill/>
          <a:ln>
            <a:noFill/>
          </a:ln>
        </p:spPr>
      </p:pic>
      <p:pic>
        <p:nvPicPr>
          <p:cNvPr id="128" name="Google Shape;128;p23"/>
          <p:cNvPicPr preferRelativeResize="0"/>
          <p:nvPr/>
        </p:nvPicPr>
        <p:blipFill>
          <a:blip r:embed="rId4">
            <a:alphaModFix/>
          </a:blip>
          <a:stretch>
            <a:fillRect/>
          </a:stretch>
        </p:blipFill>
        <p:spPr>
          <a:xfrm>
            <a:off x="4104250" y="1098313"/>
            <a:ext cx="5364177" cy="2811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1629350" y="52800"/>
            <a:ext cx="6632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t>Recommender System using Sentence Transformer </a:t>
            </a:r>
            <a:endParaRPr b="1" sz="2000"/>
          </a:p>
        </p:txBody>
      </p:sp>
      <p:sp>
        <p:nvSpPr>
          <p:cNvPr id="134" name="Google Shape;134;p24"/>
          <p:cNvSpPr txBox="1"/>
          <p:nvPr/>
        </p:nvSpPr>
        <p:spPr>
          <a:xfrm>
            <a:off x="1285900" y="4338750"/>
            <a:ext cx="265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(a)The structure of MPNet </a:t>
            </a:r>
            <a:endParaRPr/>
          </a:p>
        </p:txBody>
      </p:sp>
      <p:sp>
        <p:nvSpPr>
          <p:cNvPr id="135" name="Google Shape;135;p24"/>
          <p:cNvSpPr txBox="1"/>
          <p:nvPr/>
        </p:nvSpPr>
        <p:spPr>
          <a:xfrm>
            <a:off x="5339925" y="4338750"/>
            <a:ext cx="348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(b)The attention mask of MPNet</a:t>
            </a:r>
            <a:endParaRPr>
              <a:solidFill>
                <a:schemeClr val="dk1"/>
              </a:solidFill>
            </a:endParaRPr>
          </a:p>
        </p:txBody>
      </p:sp>
      <p:pic>
        <p:nvPicPr>
          <p:cNvPr id="136" name="Google Shape;136;p24"/>
          <p:cNvPicPr preferRelativeResize="0"/>
          <p:nvPr/>
        </p:nvPicPr>
        <p:blipFill>
          <a:blip r:embed="rId3">
            <a:alphaModFix/>
          </a:blip>
          <a:stretch>
            <a:fillRect/>
          </a:stretch>
        </p:blipFill>
        <p:spPr>
          <a:xfrm>
            <a:off x="108350" y="949950"/>
            <a:ext cx="8632172" cy="3388802"/>
          </a:xfrm>
          <a:prstGeom prst="rect">
            <a:avLst/>
          </a:prstGeom>
          <a:noFill/>
          <a:ln>
            <a:noFill/>
          </a:ln>
        </p:spPr>
      </p:pic>
      <p:sp>
        <p:nvSpPr>
          <p:cNvPr id="137" name="Google Shape;137;p24"/>
          <p:cNvSpPr txBox="1"/>
          <p:nvPr/>
        </p:nvSpPr>
        <p:spPr>
          <a:xfrm>
            <a:off x="1285900" y="4743300"/>
            <a:ext cx="790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Diagrams from a paper </a:t>
            </a:r>
            <a:r>
              <a:rPr lang="en" sz="1000" u="sng"/>
              <a:t>MPNet: Masked and Permuted Pre-training for Language Understanding </a:t>
            </a:r>
            <a:endParaRPr sz="1000" u="sng"/>
          </a:p>
        </p:txBody>
      </p:sp>
      <p:sp>
        <p:nvSpPr>
          <p:cNvPr id="138" name="Google Shape;138;p24"/>
          <p:cNvSpPr txBox="1"/>
          <p:nvPr/>
        </p:nvSpPr>
        <p:spPr>
          <a:xfrm>
            <a:off x="2342775" y="545400"/>
            <a:ext cx="45414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700">
                <a:solidFill>
                  <a:srgbClr val="0000FF"/>
                </a:solidFill>
              </a:rPr>
              <a:t>Model:  </a:t>
            </a:r>
            <a:r>
              <a:rPr b="1" lang="en" sz="1700">
                <a:solidFill>
                  <a:srgbClr val="0000FF"/>
                </a:solidFill>
              </a:rPr>
              <a:t>paraphrase-mpnet-base-v2</a:t>
            </a:r>
            <a:endParaRPr b="1">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995225" y="0"/>
            <a:ext cx="5636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1"/>
                </a:solidFill>
              </a:rPr>
              <a:t>Generating Sentence Embeddings for Skills</a:t>
            </a:r>
            <a:endParaRPr b="1" sz="2000">
              <a:solidFill>
                <a:schemeClr val="dk1"/>
              </a:solidFill>
            </a:endParaRPr>
          </a:p>
        </p:txBody>
      </p:sp>
      <p:pic>
        <p:nvPicPr>
          <p:cNvPr id="144" name="Google Shape;144;p25"/>
          <p:cNvPicPr preferRelativeResize="0"/>
          <p:nvPr/>
        </p:nvPicPr>
        <p:blipFill>
          <a:blip r:embed="rId3">
            <a:alphaModFix/>
          </a:blip>
          <a:stretch>
            <a:fillRect/>
          </a:stretch>
        </p:blipFill>
        <p:spPr>
          <a:xfrm>
            <a:off x="0" y="783850"/>
            <a:ext cx="5758174" cy="4251276"/>
          </a:xfrm>
          <a:prstGeom prst="rect">
            <a:avLst/>
          </a:prstGeom>
          <a:noFill/>
          <a:ln>
            <a:noFill/>
          </a:ln>
        </p:spPr>
      </p:pic>
      <p:pic>
        <p:nvPicPr>
          <p:cNvPr id="145" name="Google Shape;145;p25"/>
          <p:cNvPicPr preferRelativeResize="0"/>
          <p:nvPr/>
        </p:nvPicPr>
        <p:blipFill>
          <a:blip r:embed="rId4">
            <a:alphaModFix/>
          </a:blip>
          <a:stretch>
            <a:fillRect/>
          </a:stretch>
        </p:blipFill>
        <p:spPr>
          <a:xfrm>
            <a:off x="6358798" y="0"/>
            <a:ext cx="2306826"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110350"/>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b="1" lang="en" sz="2000"/>
              <a:t>Method 1: Cosine Similarity with Sentence Transformer Embedding</a:t>
            </a:r>
            <a:endParaRPr sz="2000"/>
          </a:p>
        </p:txBody>
      </p:sp>
      <p:pic>
        <p:nvPicPr>
          <p:cNvPr id="151" name="Google Shape;151;p26"/>
          <p:cNvPicPr preferRelativeResize="0"/>
          <p:nvPr/>
        </p:nvPicPr>
        <p:blipFill>
          <a:blip r:embed="rId3">
            <a:alphaModFix/>
          </a:blip>
          <a:stretch>
            <a:fillRect/>
          </a:stretch>
        </p:blipFill>
        <p:spPr>
          <a:xfrm>
            <a:off x="152400" y="756175"/>
            <a:ext cx="8839204" cy="2248645"/>
          </a:xfrm>
          <a:prstGeom prst="rect">
            <a:avLst/>
          </a:prstGeom>
          <a:noFill/>
          <a:ln>
            <a:noFill/>
          </a:ln>
        </p:spPr>
      </p:pic>
      <p:pic>
        <p:nvPicPr>
          <p:cNvPr id="152" name="Google Shape;152;p26"/>
          <p:cNvPicPr preferRelativeResize="0"/>
          <p:nvPr/>
        </p:nvPicPr>
        <p:blipFill>
          <a:blip r:embed="rId4">
            <a:alphaModFix/>
          </a:blip>
          <a:stretch>
            <a:fillRect/>
          </a:stretch>
        </p:blipFill>
        <p:spPr>
          <a:xfrm>
            <a:off x="1385325" y="3174820"/>
            <a:ext cx="6373348" cy="18338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1103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Method 2: Modified Jaccard Similarity</a:t>
            </a:r>
            <a:endParaRPr b="1"/>
          </a:p>
        </p:txBody>
      </p:sp>
      <p:pic>
        <p:nvPicPr>
          <p:cNvPr id="158" name="Google Shape;158;p27"/>
          <p:cNvPicPr preferRelativeResize="0"/>
          <p:nvPr/>
        </p:nvPicPr>
        <p:blipFill>
          <a:blip r:embed="rId3">
            <a:alphaModFix/>
          </a:blip>
          <a:stretch>
            <a:fillRect/>
          </a:stretch>
        </p:blipFill>
        <p:spPr>
          <a:xfrm>
            <a:off x="1909550" y="815175"/>
            <a:ext cx="5324876" cy="2244450"/>
          </a:xfrm>
          <a:prstGeom prst="rect">
            <a:avLst/>
          </a:prstGeom>
          <a:noFill/>
          <a:ln>
            <a:noFill/>
          </a:ln>
        </p:spPr>
      </p:pic>
      <p:sp>
        <p:nvSpPr>
          <p:cNvPr id="159" name="Google Shape;159;p27"/>
          <p:cNvSpPr txBox="1"/>
          <p:nvPr/>
        </p:nvSpPr>
        <p:spPr>
          <a:xfrm>
            <a:off x="0" y="3399625"/>
            <a:ext cx="9144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This modified Jaccard similarity score helps determine how well-suited a person is for a particular job based on their skillset, with more emphasis placed on the job's required skills.</a:t>
            </a:r>
            <a:endParaRPr i="1"/>
          </a:p>
          <a:p>
            <a:pPr indent="0" lvl="0" marL="0" rtl="0" algn="l">
              <a:spcBef>
                <a:spcPts val="0"/>
              </a:spcBef>
              <a:spcAft>
                <a:spcPts val="0"/>
              </a:spcAft>
              <a:buNone/>
            </a:pPr>
            <a:r>
              <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8"/>
          <p:cNvPicPr preferRelativeResize="0"/>
          <p:nvPr/>
        </p:nvPicPr>
        <p:blipFill>
          <a:blip r:embed="rId3">
            <a:alphaModFix/>
          </a:blip>
          <a:stretch>
            <a:fillRect/>
          </a:stretch>
        </p:blipFill>
        <p:spPr>
          <a:xfrm>
            <a:off x="936275" y="152400"/>
            <a:ext cx="7369702" cy="49910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9"/>
          <p:cNvPicPr preferRelativeResize="0"/>
          <p:nvPr/>
        </p:nvPicPr>
        <p:blipFill>
          <a:blip r:embed="rId3">
            <a:alphaModFix/>
          </a:blip>
          <a:stretch>
            <a:fillRect/>
          </a:stretch>
        </p:blipFill>
        <p:spPr>
          <a:xfrm>
            <a:off x="0" y="386550"/>
            <a:ext cx="9028126" cy="4756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607725" y="0"/>
            <a:ext cx="7666406"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2865850" y="306875"/>
            <a:ext cx="272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000"/>
              <a:t>Data Source</a:t>
            </a:r>
            <a:endParaRPr b="1" sz="2000"/>
          </a:p>
          <a:p>
            <a:pPr indent="0" lvl="0" marL="0" rtl="0" algn="l">
              <a:spcBef>
                <a:spcPts val="0"/>
              </a:spcBef>
              <a:spcAft>
                <a:spcPts val="0"/>
              </a:spcAft>
              <a:buSzPts val="990"/>
              <a:buNone/>
            </a:pPr>
            <a:r>
              <a:t/>
            </a:r>
            <a:endParaRPr b="1" sz="2920"/>
          </a:p>
        </p:txBody>
      </p:sp>
      <p:pic>
        <p:nvPicPr>
          <p:cNvPr id="65" name="Google Shape;65;p15"/>
          <p:cNvPicPr preferRelativeResize="0"/>
          <p:nvPr/>
        </p:nvPicPr>
        <p:blipFill>
          <a:blip r:embed="rId3">
            <a:alphaModFix/>
          </a:blip>
          <a:stretch>
            <a:fillRect/>
          </a:stretch>
        </p:blipFill>
        <p:spPr>
          <a:xfrm>
            <a:off x="0" y="1491258"/>
            <a:ext cx="9144003" cy="2160985"/>
          </a:xfrm>
          <a:prstGeom prst="rect">
            <a:avLst/>
          </a:prstGeom>
          <a:noFill/>
          <a:ln>
            <a:noFill/>
          </a:ln>
        </p:spPr>
      </p:pic>
      <p:pic>
        <p:nvPicPr>
          <p:cNvPr id="66" name="Google Shape;66;p15"/>
          <p:cNvPicPr preferRelativeResize="0"/>
          <p:nvPr/>
        </p:nvPicPr>
        <p:blipFill>
          <a:blip r:embed="rId4">
            <a:alphaModFix/>
          </a:blip>
          <a:stretch>
            <a:fillRect/>
          </a:stretch>
        </p:blipFill>
        <p:spPr>
          <a:xfrm>
            <a:off x="5190250" y="-7"/>
            <a:ext cx="1023610" cy="118645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05675" y="308275"/>
            <a:ext cx="1893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AWS </a:t>
            </a:r>
            <a:r>
              <a:rPr b="1" lang="en" sz="2000"/>
              <a:t>L</a:t>
            </a:r>
            <a:r>
              <a:rPr b="1" lang="en" sz="2000"/>
              <a:t>ambda</a:t>
            </a:r>
            <a:endParaRPr b="1" sz="2000"/>
          </a:p>
        </p:txBody>
      </p:sp>
      <p:pic>
        <p:nvPicPr>
          <p:cNvPr id="72" name="Google Shape;72;p16"/>
          <p:cNvPicPr preferRelativeResize="0"/>
          <p:nvPr/>
        </p:nvPicPr>
        <p:blipFill>
          <a:blip r:embed="rId3">
            <a:alphaModFix/>
          </a:blip>
          <a:stretch>
            <a:fillRect/>
          </a:stretch>
        </p:blipFill>
        <p:spPr>
          <a:xfrm>
            <a:off x="4999275" y="17738"/>
            <a:ext cx="898175" cy="1277075"/>
          </a:xfrm>
          <a:prstGeom prst="rect">
            <a:avLst/>
          </a:prstGeom>
          <a:noFill/>
          <a:ln>
            <a:noFill/>
          </a:ln>
        </p:spPr>
      </p:pic>
      <p:pic>
        <p:nvPicPr>
          <p:cNvPr id="73" name="Google Shape;73;p16"/>
          <p:cNvPicPr preferRelativeResize="0"/>
          <p:nvPr/>
        </p:nvPicPr>
        <p:blipFill>
          <a:blip r:embed="rId4">
            <a:alphaModFix/>
          </a:blip>
          <a:stretch>
            <a:fillRect/>
          </a:stretch>
        </p:blipFill>
        <p:spPr>
          <a:xfrm>
            <a:off x="5784125" y="0"/>
            <a:ext cx="898175" cy="1487596"/>
          </a:xfrm>
          <a:prstGeom prst="rect">
            <a:avLst/>
          </a:prstGeom>
          <a:noFill/>
          <a:ln>
            <a:noFill/>
          </a:ln>
        </p:spPr>
      </p:pic>
      <p:pic>
        <p:nvPicPr>
          <p:cNvPr id="74" name="Google Shape;74;p16"/>
          <p:cNvPicPr preferRelativeResize="0"/>
          <p:nvPr/>
        </p:nvPicPr>
        <p:blipFill>
          <a:blip r:embed="rId5">
            <a:alphaModFix/>
          </a:blip>
          <a:stretch>
            <a:fillRect/>
          </a:stretch>
        </p:blipFill>
        <p:spPr>
          <a:xfrm>
            <a:off x="140925" y="1137975"/>
            <a:ext cx="2046775" cy="4005516"/>
          </a:xfrm>
          <a:prstGeom prst="rect">
            <a:avLst/>
          </a:prstGeom>
          <a:noFill/>
          <a:ln>
            <a:noFill/>
          </a:ln>
        </p:spPr>
      </p:pic>
      <p:pic>
        <p:nvPicPr>
          <p:cNvPr id="75" name="Google Shape;75;p16"/>
          <p:cNvPicPr preferRelativeResize="0"/>
          <p:nvPr/>
        </p:nvPicPr>
        <p:blipFill>
          <a:blip r:embed="rId6">
            <a:alphaModFix/>
          </a:blip>
          <a:stretch>
            <a:fillRect/>
          </a:stretch>
        </p:blipFill>
        <p:spPr>
          <a:xfrm>
            <a:off x="2331888" y="1853564"/>
            <a:ext cx="6232950" cy="872850"/>
          </a:xfrm>
          <a:prstGeom prst="rect">
            <a:avLst/>
          </a:prstGeom>
          <a:noFill/>
          <a:ln>
            <a:noFill/>
          </a:ln>
        </p:spPr>
      </p:pic>
      <p:sp>
        <p:nvSpPr>
          <p:cNvPr id="76" name="Google Shape;76;p16"/>
          <p:cNvSpPr txBox="1"/>
          <p:nvPr/>
        </p:nvSpPr>
        <p:spPr>
          <a:xfrm>
            <a:off x="2187688" y="3149175"/>
            <a:ext cx="63504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The generate_unique_id() function is used to generate a unique identifier for a job posting based on its title, company, location, and description. This unique identifier is used as the primary key for the DynamoDB table where the job postings data is stored, ensuring that each job posting is stored only once and preventing duplicates.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200"/>
              <a:t>Dynamodb</a:t>
            </a:r>
            <a:endParaRPr b="1" sz="2200"/>
          </a:p>
          <a:p>
            <a:pPr indent="0" lvl="0" marL="0" rtl="0" algn="l">
              <a:spcBef>
                <a:spcPts val="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5568975" y="210638"/>
            <a:ext cx="600850" cy="1041475"/>
          </a:xfrm>
          <a:prstGeom prst="rect">
            <a:avLst/>
          </a:prstGeom>
          <a:noFill/>
          <a:ln>
            <a:noFill/>
          </a:ln>
        </p:spPr>
      </p:pic>
      <p:pic>
        <p:nvPicPr>
          <p:cNvPr id="83" name="Google Shape;83;p17"/>
          <p:cNvPicPr preferRelativeResize="0"/>
          <p:nvPr/>
        </p:nvPicPr>
        <p:blipFill>
          <a:blip r:embed="rId4">
            <a:alphaModFix/>
          </a:blip>
          <a:stretch>
            <a:fillRect/>
          </a:stretch>
        </p:blipFill>
        <p:spPr>
          <a:xfrm>
            <a:off x="152400" y="2201612"/>
            <a:ext cx="8839201" cy="1726686"/>
          </a:xfrm>
          <a:prstGeom prst="rect">
            <a:avLst/>
          </a:prstGeom>
          <a:noFill/>
          <a:ln>
            <a:noFill/>
          </a:ln>
        </p:spPr>
      </p:pic>
      <p:sp>
        <p:nvSpPr>
          <p:cNvPr id="84" name="Google Shape;84;p17"/>
          <p:cNvSpPr txBox="1"/>
          <p:nvPr/>
        </p:nvSpPr>
        <p:spPr>
          <a:xfrm>
            <a:off x="0" y="152675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Note: Not all metadata contains ‘postedAt’ key!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038525" y="290650"/>
            <a:ext cx="31707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Email Notification</a:t>
            </a:r>
            <a:endParaRPr b="1" sz="2000"/>
          </a:p>
        </p:txBody>
      </p:sp>
      <p:pic>
        <p:nvPicPr>
          <p:cNvPr id="90" name="Google Shape;90;p18"/>
          <p:cNvPicPr preferRelativeResize="0"/>
          <p:nvPr/>
        </p:nvPicPr>
        <p:blipFill>
          <a:blip r:embed="rId3">
            <a:alphaModFix/>
          </a:blip>
          <a:stretch>
            <a:fillRect/>
          </a:stretch>
        </p:blipFill>
        <p:spPr>
          <a:xfrm>
            <a:off x="783863" y="974400"/>
            <a:ext cx="7264718" cy="4169099"/>
          </a:xfrm>
          <a:prstGeom prst="rect">
            <a:avLst/>
          </a:prstGeom>
          <a:noFill/>
          <a:ln>
            <a:noFill/>
          </a:ln>
        </p:spPr>
      </p:pic>
      <p:pic>
        <p:nvPicPr>
          <p:cNvPr id="91" name="Google Shape;91;p18"/>
          <p:cNvPicPr preferRelativeResize="0"/>
          <p:nvPr/>
        </p:nvPicPr>
        <p:blipFill>
          <a:blip r:embed="rId4">
            <a:alphaModFix/>
          </a:blip>
          <a:stretch>
            <a:fillRect/>
          </a:stretch>
        </p:blipFill>
        <p:spPr>
          <a:xfrm>
            <a:off x="5344975" y="70450"/>
            <a:ext cx="962700" cy="1215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1127325" y="189625"/>
            <a:ext cx="7776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000"/>
              <a:t>Word Embedding &amp; Transforming Data with AWS Sagemaker</a:t>
            </a:r>
            <a:endParaRPr b="1" sz="2000"/>
          </a:p>
        </p:txBody>
      </p:sp>
      <p:sp>
        <p:nvSpPr>
          <p:cNvPr id="97" name="Google Shape;97;p19"/>
          <p:cNvSpPr txBox="1"/>
          <p:nvPr>
            <p:ph idx="1" type="body"/>
          </p:nvPr>
        </p:nvSpPr>
        <p:spPr>
          <a:xfrm>
            <a:off x="2866675" y="1215850"/>
            <a:ext cx="6397200" cy="34164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1200"/>
              </a:spcBef>
              <a:spcAft>
                <a:spcPts val="0"/>
              </a:spcAft>
              <a:buClr>
                <a:schemeClr val="dk1"/>
              </a:buClr>
              <a:buSzPts val="1200"/>
              <a:buAutoNum type="arabicPeriod"/>
            </a:pPr>
            <a:r>
              <a:rPr lang="en" sz="1200">
                <a:solidFill>
                  <a:schemeClr val="dk1"/>
                </a:solidFill>
              </a:rPr>
              <a:t>Retrieves job postings data from AWS DynamoDB and S3 and merges them, removing duplicates and identifying unprocessed job postings - do not waste </a:t>
            </a:r>
            <a:r>
              <a:rPr lang="en" sz="1200">
                <a:solidFill>
                  <a:schemeClr val="dk1"/>
                </a:solidFill>
              </a:rPr>
              <a:t>computing power for already transformed data.</a:t>
            </a:r>
            <a:endParaRPr sz="1200">
              <a:solidFill>
                <a:schemeClr val="dk1"/>
              </a:solidFill>
            </a:endParaRPr>
          </a:p>
          <a:p>
            <a:pPr indent="-304800" lvl="0" marL="457200" rtl="0" algn="l">
              <a:lnSpc>
                <a:spcPct val="105000"/>
              </a:lnSpc>
              <a:spcBef>
                <a:spcPts val="0"/>
              </a:spcBef>
              <a:spcAft>
                <a:spcPts val="0"/>
              </a:spcAft>
              <a:buClr>
                <a:schemeClr val="dk1"/>
              </a:buClr>
              <a:buSzPts val="1200"/>
              <a:buAutoNum type="arabicPeriod"/>
            </a:pPr>
            <a:r>
              <a:rPr lang="en" sz="1200">
                <a:solidFill>
                  <a:schemeClr val="dk1"/>
                </a:solidFill>
              </a:rPr>
              <a:t>Cleans job descriptions, extracts hard skills, and removes duplicated job postings based on company, title, location, and hard skills.</a:t>
            </a:r>
            <a:endParaRPr sz="1200">
              <a:solidFill>
                <a:schemeClr val="dk1"/>
              </a:solidFill>
            </a:endParaRPr>
          </a:p>
          <a:p>
            <a:pPr indent="-304800" lvl="0" marL="457200" rtl="0" algn="l">
              <a:lnSpc>
                <a:spcPct val="105000"/>
              </a:lnSpc>
              <a:spcBef>
                <a:spcPts val="0"/>
              </a:spcBef>
              <a:spcAft>
                <a:spcPts val="0"/>
              </a:spcAft>
              <a:buClr>
                <a:schemeClr val="dk1"/>
              </a:buClr>
              <a:buSzPts val="1200"/>
              <a:buAutoNum type="arabicPeriod"/>
            </a:pPr>
            <a:r>
              <a:rPr lang="en" sz="1200">
                <a:solidFill>
                  <a:schemeClr val="dk1"/>
                </a:solidFill>
              </a:rPr>
              <a:t>Categorizes job titles into data scientist, data engineer, data analyst, and software engineer categories, and generates embeddings for hard skills.</a:t>
            </a:r>
            <a:endParaRPr sz="1200">
              <a:solidFill>
                <a:schemeClr val="dk1"/>
              </a:solidFill>
            </a:endParaRPr>
          </a:p>
          <a:p>
            <a:pPr indent="-304800" lvl="0" marL="457200" rtl="0" algn="l">
              <a:lnSpc>
                <a:spcPct val="105000"/>
              </a:lnSpc>
              <a:spcBef>
                <a:spcPts val="0"/>
              </a:spcBef>
              <a:spcAft>
                <a:spcPts val="0"/>
              </a:spcAft>
              <a:buClr>
                <a:schemeClr val="dk1"/>
              </a:buClr>
              <a:buSzPts val="1200"/>
              <a:buAutoNum type="arabicPeriod"/>
            </a:pPr>
            <a:r>
              <a:rPr lang="en" sz="1200">
                <a:solidFill>
                  <a:schemeClr val="dk1"/>
                </a:solidFill>
              </a:rPr>
              <a:t>Categorizes job locations into USA, Canada, or remote.</a:t>
            </a:r>
            <a:endParaRPr sz="1200">
              <a:solidFill>
                <a:schemeClr val="dk1"/>
              </a:solidFill>
            </a:endParaRPr>
          </a:p>
          <a:p>
            <a:pPr indent="-304800" lvl="0" marL="457200" rtl="0" algn="l">
              <a:lnSpc>
                <a:spcPct val="105000"/>
              </a:lnSpc>
              <a:spcBef>
                <a:spcPts val="0"/>
              </a:spcBef>
              <a:spcAft>
                <a:spcPts val="0"/>
              </a:spcAft>
              <a:buClr>
                <a:schemeClr val="dk1"/>
              </a:buClr>
              <a:buSzPts val="1200"/>
              <a:buAutoNum type="arabicPeriod"/>
            </a:pPr>
            <a:r>
              <a:rPr lang="en" sz="1200">
                <a:solidFill>
                  <a:schemeClr val="dk1"/>
                </a:solidFill>
              </a:rPr>
              <a:t>Transforms the data by converting timezones, formatting dates, and saving the transformed DataFrame to an Amazon S3 bucket as a CSV file.</a:t>
            </a:r>
            <a:endParaRPr sz="12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lang="en" sz="1200">
                <a:solidFill>
                  <a:schemeClr val="dk1"/>
                </a:solidFill>
              </a:rPr>
              <a:t>Key outputs:</a:t>
            </a:r>
            <a:endParaRPr sz="1200">
              <a:solidFill>
                <a:schemeClr val="dk1"/>
              </a:solidFill>
            </a:endParaRPr>
          </a:p>
          <a:p>
            <a:pPr indent="-304800" lvl="0" marL="457200" rtl="0" algn="l">
              <a:lnSpc>
                <a:spcPct val="105000"/>
              </a:lnSpc>
              <a:spcBef>
                <a:spcPts val="1200"/>
              </a:spcBef>
              <a:spcAft>
                <a:spcPts val="0"/>
              </a:spcAft>
              <a:buClr>
                <a:schemeClr val="dk1"/>
              </a:buClr>
              <a:buSzPts val="1200"/>
              <a:buChar char="●"/>
            </a:pPr>
            <a:r>
              <a:rPr lang="en" sz="1200">
                <a:solidFill>
                  <a:schemeClr val="dk1"/>
                </a:solidFill>
              </a:rPr>
              <a:t>Total job postings, processed job postings, and unprocessed job postings.</a:t>
            </a:r>
            <a:endParaRPr sz="1200">
              <a:solidFill>
                <a:schemeClr val="dk1"/>
              </a:solidFill>
            </a:endParaRPr>
          </a:p>
          <a:p>
            <a:pPr indent="-304800" lvl="0" marL="457200" rtl="0" algn="l">
              <a:lnSpc>
                <a:spcPct val="105000"/>
              </a:lnSpc>
              <a:spcBef>
                <a:spcPts val="0"/>
              </a:spcBef>
              <a:spcAft>
                <a:spcPts val="0"/>
              </a:spcAft>
              <a:buClr>
                <a:schemeClr val="dk1"/>
              </a:buClr>
              <a:buSzPts val="1200"/>
              <a:buChar char="●"/>
            </a:pPr>
            <a:r>
              <a:rPr lang="en" sz="1200">
                <a:solidFill>
                  <a:schemeClr val="dk1"/>
                </a:solidFill>
              </a:rPr>
              <a:t>DataFrame with cleaned job descriptions, extracted hard skills, categorized job titles, and categorized locations.</a:t>
            </a:r>
            <a:endParaRPr sz="1200">
              <a:solidFill>
                <a:schemeClr val="dk1"/>
              </a:solidFill>
            </a:endParaRPr>
          </a:p>
          <a:p>
            <a:pPr indent="0" lvl="0" marL="0" rtl="0" algn="l">
              <a:lnSpc>
                <a:spcPct val="105000"/>
              </a:lnSpc>
              <a:spcBef>
                <a:spcPts val="1200"/>
              </a:spcBef>
              <a:spcAft>
                <a:spcPts val="1200"/>
              </a:spcAft>
              <a:buNone/>
            </a:pPr>
            <a:r>
              <a:t/>
            </a:r>
            <a:endParaRPr sz="2000"/>
          </a:p>
        </p:txBody>
      </p:sp>
      <p:pic>
        <p:nvPicPr>
          <p:cNvPr id="98" name="Google Shape;98;p19"/>
          <p:cNvPicPr preferRelativeResize="0"/>
          <p:nvPr/>
        </p:nvPicPr>
        <p:blipFill>
          <a:blip r:embed="rId3">
            <a:alphaModFix/>
          </a:blip>
          <a:stretch>
            <a:fillRect/>
          </a:stretch>
        </p:blipFill>
        <p:spPr>
          <a:xfrm>
            <a:off x="3" y="1321100"/>
            <a:ext cx="2435100" cy="3716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0" y="0"/>
            <a:ext cx="91440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dk1"/>
                </a:solidFill>
              </a:rPr>
              <a:t>Optimizing Storage Solutions for ETL Pipelines: </a:t>
            </a:r>
            <a:endParaRPr b="1" sz="2000">
              <a:solidFill>
                <a:schemeClr val="dk1"/>
              </a:solidFill>
            </a:endParaRPr>
          </a:p>
          <a:p>
            <a:pPr indent="0" lvl="0" marL="0" rtl="0" algn="ctr">
              <a:lnSpc>
                <a:spcPct val="115000"/>
              </a:lnSpc>
              <a:spcBef>
                <a:spcPts val="0"/>
              </a:spcBef>
              <a:spcAft>
                <a:spcPts val="0"/>
              </a:spcAft>
              <a:buNone/>
            </a:pPr>
            <a:r>
              <a:rPr b="1" lang="en" sz="2000">
                <a:solidFill>
                  <a:schemeClr val="dk1"/>
                </a:solidFill>
              </a:rPr>
              <a:t>Utilizing DynamoDB for Raw Data and S3 for Transformed Data</a:t>
            </a:r>
            <a:endParaRPr b="1" sz="2000">
              <a:solidFill>
                <a:schemeClr val="dk1"/>
              </a:solidFill>
            </a:endParaRPr>
          </a:p>
        </p:txBody>
      </p:sp>
      <p:sp>
        <p:nvSpPr>
          <p:cNvPr id="104" name="Google Shape;104;p20"/>
          <p:cNvSpPr txBox="1"/>
          <p:nvPr/>
        </p:nvSpPr>
        <p:spPr>
          <a:xfrm>
            <a:off x="352300" y="1010700"/>
            <a:ext cx="8349300" cy="4132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500">
                <a:solidFill>
                  <a:schemeClr val="dk1"/>
                </a:solidFill>
              </a:rPr>
              <a:t>Initial raw data storage - Dynamodb</a:t>
            </a:r>
            <a:endParaRPr b="1" sz="1500">
              <a:solidFill>
                <a:schemeClr val="dk1"/>
              </a:solidFill>
            </a:endParaRPr>
          </a:p>
          <a:p>
            <a:pPr indent="0" lvl="0" marL="0" rtl="0" algn="ctr">
              <a:lnSpc>
                <a:spcPct val="115000"/>
              </a:lnSpc>
              <a:spcBef>
                <a:spcPts val="0"/>
              </a:spcBef>
              <a:spcAft>
                <a:spcPts val="0"/>
              </a:spcAft>
              <a:buNone/>
            </a:pPr>
            <a:r>
              <a:t/>
            </a:r>
            <a:endParaRPr b="1" sz="1500">
              <a:solidFill>
                <a:schemeClr val="dk1"/>
              </a:solidFill>
            </a:endParaRPr>
          </a:p>
          <a:p>
            <a:pPr indent="0" lvl="0" marL="0" rtl="0" algn="ctr">
              <a:lnSpc>
                <a:spcPct val="115000"/>
              </a:lnSpc>
              <a:spcBef>
                <a:spcPts val="0"/>
              </a:spcBef>
              <a:spcAft>
                <a:spcPts val="0"/>
              </a:spcAft>
              <a:buNone/>
            </a:pPr>
            <a:r>
              <a:t/>
            </a:r>
            <a:endParaRPr b="1" sz="1500">
              <a:solidFill>
                <a:schemeClr val="dk1"/>
              </a:solidFill>
            </a:endParaRPr>
          </a:p>
          <a:p>
            <a:pPr indent="0" lvl="0" marL="0" rtl="0" algn="just">
              <a:lnSpc>
                <a:spcPct val="115000"/>
              </a:lnSpc>
              <a:spcBef>
                <a:spcPts val="0"/>
              </a:spcBef>
              <a:spcAft>
                <a:spcPts val="0"/>
              </a:spcAft>
              <a:buNone/>
            </a:pPr>
            <a:r>
              <a:rPr lang="en" sz="1500">
                <a:solidFill>
                  <a:schemeClr val="dk1"/>
                </a:solidFill>
              </a:rPr>
              <a:t>At the beginning of the ETL pipeline, an efficient storage solution is needed to handle structured data and prevent duplicates in real-time. DynamoDB is an excellent choice for this purpose due to its real-time deduplication capability, low-latency access, and strong consistency, which are crucial when working with raw data.</a:t>
            </a:r>
            <a:endParaRPr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a:p>
            <a:pPr indent="0" lvl="0" marL="0" rtl="0" algn="ctr">
              <a:lnSpc>
                <a:spcPct val="115000"/>
              </a:lnSpc>
              <a:spcBef>
                <a:spcPts val="0"/>
              </a:spcBef>
              <a:spcAft>
                <a:spcPts val="0"/>
              </a:spcAft>
              <a:buNone/>
            </a:pPr>
            <a:r>
              <a:rPr b="1" lang="en" sz="1500">
                <a:solidFill>
                  <a:schemeClr val="dk1"/>
                </a:solidFill>
              </a:rPr>
              <a:t>Transformed data storage</a:t>
            </a:r>
            <a:r>
              <a:rPr lang="en" sz="1500">
                <a:solidFill>
                  <a:schemeClr val="dk1"/>
                </a:solidFill>
              </a:rPr>
              <a:t> </a:t>
            </a:r>
            <a:r>
              <a:rPr b="1" lang="en" sz="1500">
                <a:solidFill>
                  <a:schemeClr val="dk1"/>
                </a:solidFill>
              </a:rPr>
              <a:t>- S3</a:t>
            </a:r>
            <a:endParaRPr b="1" sz="1500">
              <a:solidFill>
                <a:schemeClr val="dk1"/>
              </a:solidFill>
            </a:endParaRPr>
          </a:p>
          <a:p>
            <a:pPr indent="0" lvl="0" marL="0" rtl="0" algn="ctr">
              <a:lnSpc>
                <a:spcPct val="115000"/>
              </a:lnSpc>
              <a:spcBef>
                <a:spcPts val="0"/>
              </a:spcBef>
              <a:spcAft>
                <a:spcPts val="0"/>
              </a:spcAft>
              <a:buNone/>
            </a:pPr>
            <a:r>
              <a:t/>
            </a:r>
            <a:endParaRPr b="1" sz="1500">
              <a:solidFill>
                <a:schemeClr val="dk1"/>
              </a:solidFill>
            </a:endParaRPr>
          </a:p>
          <a:p>
            <a:pPr indent="0" lvl="0" marL="0" rtl="0" algn="ctr">
              <a:lnSpc>
                <a:spcPct val="115000"/>
              </a:lnSpc>
              <a:spcBef>
                <a:spcPts val="0"/>
              </a:spcBef>
              <a:spcAft>
                <a:spcPts val="0"/>
              </a:spcAft>
              <a:buNone/>
            </a:pPr>
            <a:r>
              <a:t/>
            </a:r>
            <a:endParaRPr b="1" sz="1500">
              <a:solidFill>
                <a:schemeClr val="dk1"/>
              </a:solidFill>
            </a:endParaRPr>
          </a:p>
          <a:p>
            <a:pPr indent="0" lvl="0" marL="0" rtl="0" algn="l">
              <a:lnSpc>
                <a:spcPct val="115000"/>
              </a:lnSpc>
              <a:spcBef>
                <a:spcPts val="0"/>
              </a:spcBef>
              <a:spcAft>
                <a:spcPts val="0"/>
              </a:spcAft>
              <a:buNone/>
            </a:pPr>
            <a:r>
              <a:rPr lang="en" sz="1500">
                <a:solidFill>
                  <a:schemeClr val="dk1"/>
                </a:solidFill>
              </a:rPr>
              <a:t>After processing and transforming the raw data, a storage solution suitable for large data objects, such as CSV files, and cost-effective for large-scale storage is required. S3 is the ideal choice for storing transformed data because it offers low storage costs per gigabyte, integration with analytics services, and robust data durability and availability.</a:t>
            </a:r>
            <a:endParaRPr sz="1500">
              <a:solidFill>
                <a:schemeClr val="dk1"/>
              </a:solidFill>
            </a:endParaRPr>
          </a:p>
        </p:txBody>
      </p:sp>
      <p:pic>
        <p:nvPicPr>
          <p:cNvPr id="105" name="Google Shape;105;p20"/>
          <p:cNvPicPr preferRelativeResize="0"/>
          <p:nvPr/>
        </p:nvPicPr>
        <p:blipFill>
          <a:blip r:embed="rId3">
            <a:alphaModFix/>
          </a:blip>
          <a:stretch>
            <a:fillRect/>
          </a:stretch>
        </p:blipFill>
        <p:spPr>
          <a:xfrm>
            <a:off x="6247125" y="879600"/>
            <a:ext cx="600850" cy="1041475"/>
          </a:xfrm>
          <a:prstGeom prst="rect">
            <a:avLst/>
          </a:prstGeom>
          <a:noFill/>
          <a:ln>
            <a:noFill/>
          </a:ln>
        </p:spPr>
      </p:pic>
      <p:pic>
        <p:nvPicPr>
          <p:cNvPr id="106" name="Google Shape;106;p20"/>
          <p:cNvPicPr preferRelativeResize="0"/>
          <p:nvPr/>
        </p:nvPicPr>
        <p:blipFill>
          <a:blip r:embed="rId4">
            <a:alphaModFix/>
          </a:blip>
          <a:stretch>
            <a:fillRect/>
          </a:stretch>
        </p:blipFill>
        <p:spPr>
          <a:xfrm>
            <a:off x="6164288" y="2739125"/>
            <a:ext cx="766525" cy="123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317075" y="61650"/>
            <a:ext cx="867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rPr>
              <a:t>Data Analysis and Sentence Transformer for Recommender Algorithm</a:t>
            </a:r>
            <a:endParaRPr/>
          </a:p>
        </p:txBody>
      </p:sp>
      <p:pic>
        <p:nvPicPr>
          <p:cNvPr id="112" name="Google Shape;112;p21"/>
          <p:cNvPicPr preferRelativeResize="0"/>
          <p:nvPr/>
        </p:nvPicPr>
        <p:blipFill>
          <a:blip r:embed="rId3">
            <a:alphaModFix/>
          </a:blip>
          <a:stretch>
            <a:fillRect/>
          </a:stretch>
        </p:blipFill>
        <p:spPr>
          <a:xfrm>
            <a:off x="0" y="653800"/>
            <a:ext cx="2206190" cy="4346099"/>
          </a:xfrm>
          <a:prstGeom prst="rect">
            <a:avLst/>
          </a:prstGeom>
          <a:noFill/>
          <a:ln>
            <a:noFill/>
          </a:ln>
        </p:spPr>
      </p:pic>
      <p:sp>
        <p:nvSpPr>
          <p:cNvPr id="113" name="Google Shape;113;p21"/>
          <p:cNvSpPr txBox="1"/>
          <p:nvPr/>
        </p:nvSpPr>
        <p:spPr>
          <a:xfrm>
            <a:off x="3188275" y="792650"/>
            <a:ext cx="51171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rPr>
              <a:t>Identifying Top Skills by Job Category</a:t>
            </a:r>
            <a:endParaRPr sz="1100">
              <a:solidFill>
                <a:schemeClr val="dk1"/>
              </a:solidFill>
            </a:endParaRPr>
          </a:p>
        </p:txBody>
      </p:sp>
      <p:pic>
        <p:nvPicPr>
          <p:cNvPr id="114" name="Google Shape;114;p21"/>
          <p:cNvPicPr preferRelativeResize="0"/>
          <p:nvPr/>
        </p:nvPicPr>
        <p:blipFill>
          <a:blip r:embed="rId4">
            <a:alphaModFix/>
          </a:blip>
          <a:stretch>
            <a:fillRect/>
          </a:stretch>
        </p:blipFill>
        <p:spPr>
          <a:xfrm>
            <a:off x="2166600" y="1704325"/>
            <a:ext cx="6764052" cy="333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