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0" r:id="rId2"/>
    <p:sldMasterId id="2147483676" r:id="rId3"/>
    <p:sldMasterId id="2147483678" r:id="rId4"/>
    <p:sldMasterId id="2147483674" r:id="rId5"/>
    <p:sldMasterId id="2147483672" r:id="rId6"/>
  </p:sldMasterIdLst>
  <p:notesMasterIdLst>
    <p:notesMasterId r:id="rId13"/>
  </p:notesMasterIdLst>
  <p:handoutMasterIdLst>
    <p:handoutMasterId r:id="rId14"/>
  </p:handoutMasterIdLst>
  <p:sldIdLst>
    <p:sldId id="353" r:id="rId7"/>
    <p:sldId id="386" r:id="rId8"/>
    <p:sldId id="391" r:id="rId9"/>
    <p:sldId id="257" r:id="rId10"/>
    <p:sldId id="259" r:id="rId11"/>
    <p:sldId id="258" r:id="rId12"/>
  </p:sldIdLst>
  <p:sldSz cx="9904413" cy="6859588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7" userDrawn="1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2387" userDrawn="1">
          <p15:clr>
            <a:srgbClr val="A4A3A4"/>
          </p15:clr>
        </p15:guide>
        <p15:guide id="4" orient="horz" pos="1979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3120" userDrawn="1">
          <p15:clr>
            <a:srgbClr val="A4A3A4"/>
          </p15:clr>
        </p15:guide>
        <p15:guide id="7" pos="2303">
          <p15:clr>
            <a:srgbClr val="A4A3A4"/>
          </p15:clr>
        </p15:guide>
        <p15:guide id="8" pos="670">
          <p15:clr>
            <a:srgbClr val="A4A3A4"/>
          </p15:clr>
        </p15:guide>
        <p15:guide id="9" pos="217">
          <p15:clr>
            <a:srgbClr val="A4A3A4"/>
          </p15:clr>
        </p15:guide>
        <p15:guide id="10" pos="6022">
          <p15:clr>
            <a:srgbClr val="A4A3A4"/>
          </p15:clr>
        </p15:guide>
        <p15:guide id="11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33" initials="D" lastIdx="2" clrIdx="0">
    <p:extLst>
      <p:ext uri="{19B8F6BF-5375-455C-9EA6-DF929625EA0E}">
        <p15:presenceInfo xmlns:p15="http://schemas.microsoft.com/office/powerpoint/2012/main" userId="D3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6FF"/>
    <a:srgbClr val="F6972E"/>
    <a:srgbClr val="B2BB1E"/>
    <a:srgbClr val="00B1B0"/>
    <a:srgbClr val="0096D6"/>
    <a:srgbClr val="FFC000"/>
    <a:srgbClr val="54B948"/>
    <a:srgbClr val="E21734"/>
    <a:srgbClr val="53B5FF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9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780" y="102"/>
      </p:cViewPr>
      <p:guideLst>
        <p:guide orient="horz" pos="3567"/>
        <p:guide orient="horz" pos="210"/>
        <p:guide orient="horz" pos="2387"/>
        <p:guide orient="horz" pos="1979"/>
        <p:guide orient="horz" pos="3884"/>
        <p:guide pos="3120"/>
        <p:guide pos="2303"/>
        <p:guide pos="670"/>
        <p:guide pos="217"/>
        <p:guide pos="6022"/>
        <p:guide pos="13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24" d="100"/>
          <a:sy n="124" d="100"/>
        </p:scale>
        <p:origin x="-4686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F912FFE3-EE68-48E7-85C4-9CD14F06E1C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AD4D2E5A-B34D-4B84-AEC5-A530C6BA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14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220122FF-FBDC-43B1-BB10-A18C8B007A6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E0666431-EE4D-4F7A-8BF3-6BF071746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9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3342" y="6389157"/>
            <a:ext cx="2311030" cy="365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6192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052" y="1122623"/>
            <a:ext cx="7428310" cy="2388153"/>
          </a:xfrm>
        </p:spPr>
        <p:txBody>
          <a:bodyPr anchor="b"/>
          <a:lstStyle>
            <a:lvl1pPr algn="ctr">
              <a:defRPr sz="487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052" y="3602872"/>
            <a:ext cx="7428310" cy="1656145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29" indent="0" algn="ctr">
              <a:buNone/>
              <a:defRPr sz="1625"/>
            </a:lvl2pPr>
            <a:lvl3pPr marL="742859" indent="0" algn="ctr">
              <a:buNone/>
              <a:defRPr sz="1462"/>
            </a:lvl3pPr>
            <a:lvl4pPr marL="1114288" indent="0" algn="ctr">
              <a:buNone/>
              <a:defRPr sz="1300"/>
            </a:lvl4pPr>
            <a:lvl5pPr marL="1485717" indent="0" algn="ctr">
              <a:buNone/>
              <a:defRPr sz="1300"/>
            </a:lvl5pPr>
            <a:lvl6pPr marL="1857146" indent="0" algn="ctr">
              <a:buNone/>
              <a:defRPr sz="1300"/>
            </a:lvl6pPr>
            <a:lvl7pPr marL="2228576" indent="0" algn="ctr">
              <a:buNone/>
              <a:defRPr sz="1300"/>
            </a:lvl7pPr>
            <a:lvl8pPr marL="2600005" indent="0" algn="ctr">
              <a:buNone/>
              <a:defRPr sz="1300"/>
            </a:lvl8pPr>
            <a:lvl9pPr marL="2971434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16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66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1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46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21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440282" y="6526855"/>
            <a:ext cx="6048273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4433" y="6377518"/>
            <a:ext cx="9215548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3342" y="6391911"/>
            <a:ext cx="2311030" cy="365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42019" y="764881"/>
            <a:ext cx="921554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2" r:id="rId2"/>
    <p:sldLayoutId id="214748368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50" y="687375"/>
            <a:ext cx="8912675" cy="61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50" y="687375"/>
            <a:ext cx="8912675" cy="61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66" y="699115"/>
            <a:ext cx="8912675" cy="61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5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88" y="812344"/>
            <a:ext cx="8553925" cy="60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06" y="812344"/>
            <a:ext cx="8553925" cy="60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4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20510"/>
              </p:ext>
            </p:extLst>
          </p:nvPr>
        </p:nvGraphicFramePr>
        <p:xfrm>
          <a:off x="344433" y="5837998"/>
          <a:ext cx="2348884" cy="72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82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ln>
                            <a:solidFill>
                              <a:srgbClr val="0096D6">
                                <a:alpha val="0"/>
                              </a:srgbClr>
                            </a:solidFill>
                          </a:ln>
                          <a:solidFill>
                            <a:srgbClr val="0096D6"/>
                          </a:solidFill>
                          <a:latin typeface="+mn-ea"/>
                          <a:ea typeface="+mn-ea"/>
                          <a:cs typeface="+mn-cs"/>
                        </a:rPr>
                        <a:t>디지털혁신본부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rgbClr val="0096D6">
                                <a:alpha val="0"/>
                              </a:srgbClr>
                            </a:solidFill>
                          </a:ln>
                          <a:solidFill>
                            <a:srgbClr val="0096D6"/>
                          </a:solidFill>
                          <a:latin typeface="+mn-ea"/>
                          <a:ea typeface="+mn-ea"/>
                          <a:cs typeface="+mn-cs"/>
                        </a:rPr>
                        <a:t>2021.08.27</a:t>
                      </a:r>
                      <a:endParaRPr lang="ko-KR" altLang="en-US" sz="1200" b="1" kern="1200" dirty="0">
                        <a:ln>
                          <a:solidFill>
                            <a:srgbClr val="0096D6">
                              <a:alpha val="0"/>
                            </a:srgbClr>
                          </a:solidFill>
                        </a:ln>
                        <a:solidFill>
                          <a:srgbClr val="0096D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err="1">
                          <a:ln>
                            <a:solidFill>
                              <a:srgbClr val="0096D6">
                                <a:alpha val="0"/>
                              </a:srgbClr>
                            </a:solidFill>
                          </a:ln>
                          <a:solidFill>
                            <a:srgbClr val="0096D6"/>
                          </a:solidFill>
                          <a:latin typeface="+mn-ea"/>
                          <a:ea typeface="+mn-ea"/>
                          <a:cs typeface="+mn-cs"/>
                        </a:rPr>
                        <a:t>소재우</a:t>
                      </a:r>
                      <a:endParaRPr lang="ko-KR" altLang="en-US" sz="1200" b="1" kern="1200" dirty="0">
                        <a:ln>
                          <a:solidFill>
                            <a:srgbClr val="0096D6">
                              <a:alpha val="0"/>
                            </a:srgbClr>
                          </a:solidFill>
                        </a:ln>
                        <a:solidFill>
                          <a:srgbClr val="0096D6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345003" y="5662042"/>
            <a:ext cx="143423" cy="0"/>
          </a:xfrm>
          <a:prstGeom prst="line">
            <a:avLst/>
          </a:prstGeom>
          <a:ln w="12700">
            <a:solidFill>
              <a:srgbClr val="009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436" y="1197546"/>
            <a:ext cx="5950011" cy="1492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5600" spc="-150" dirty="0">
                <a:solidFill>
                  <a:srgbClr val="0096D6"/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ESG </a:t>
            </a:r>
            <a:r>
              <a:rPr lang="ko-KR" altLang="en-US" sz="5600" spc="-150" dirty="0">
                <a:solidFill>
                  <a:srgbClr val="0096D6"/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미디어 자동화</a:t>
            </a:r>
            <a:endParaRPr lang="en-US" altLang="ko-KR" sz="5600" spc="-150" dirty="0">
              <a:solidFill>
                <a:srgbClr val="0096D6"/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ko-KR" sz="3600" spc="-150" dirty="0">
              <a:solidFill>
                <a:srgbClr val="0096D6"/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74" y="276686"/>
            <a:ext cx="1340492" cy="4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6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A60AE72-DFD5-4075-8321-BF38D9120EB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995" y="260708"/>
            <a:ext cx="5206275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defPPr>
              <a:defRPr lang="ko-KR"/>
            </a:defPPr>
            <a:lvl1pPr>
              <a:defRPr sz="2400" spc="-11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r>
              <a:rPr lang="en-US" altLang="ko-KR" dirty="0">
                <a:latin typeface="대신증권 Light" panose="02020603020101020101" pitchFamily="18" charset="-127"/>
                <a:ea typeface="대신증권 Light" panose="02020603020101020101" pitchFamily="18" charset="-127"/>
              </a:rPr>
              <a:t>03 </a:t>
            </a:r>
            <a:r>
              <a:rPr lang="ko-KR" altLang="en-US" dirty="0">
                <a:latin typeface="대신증권 Light" panose="02020603020101020101" pitchFamily="18" charset="-127"/>
                <a:ea typeface="대신증권 Light" panose="02020603020101020101" pitchFamily="18" charset="-127"/>
              </a:rPr>
              <a:t>프로젝트 계획 </a:t>
            </a:r>
            <a:r>
              <a:rPr lang="en-US" altLang="ko-KR" dirty="0"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 </a:t>
            </a:r>
            <a:r>
              <a:rPr lang="ko-KR" altLang="en-US" dirty="0">
                <a:latin typeface="대신증권 Light" panose="02020603020101020101" pitchFamily="18" charset="-127"/>
                <a:ea typeface="대신증권 Light" panose="02020603020101020101" pitchFamily="18" charset="-127"/>
              </a:rPr>
              <a:t>시스템 구성도</a:t>
            </a:r>
            <a:endParaRPr lang="en-US" altLang="ko-KR" dirty="0"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A41724-0BCE-4A73-8D4D-37D321714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47"/>
          <a:stretch/>
        </p:blipFill>
        <p:spPr>
          <a:xfrm>
            <a:off x="1819858" y="765498"/>
            <a:ext cx="7416824" cy="559104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49FBD92-1CC2-4A9E-83AC-975B6A2B8CB9}"/>
              </a:ext>
            </a:extLst>
          </p:cNvPr>
          <p:cNvSpPr/>
          <p:nvPr/>
        </p:nvSpPr>
        <p:spPr>
          <a:xfrm>
            <a:off x="1675842" y="1773610"/>
            <a:ext cx="7272808" cy="2592288"/>
          </a:xfrm>
          <a:prstGeom prst="roundRect">
            <a:avLst/>
          </a:prstGeom>
          <a:noFill/>
          <a:ln>
            <a:solidFill>
              <a:srgbClr val="C5E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A319BE9-C5CC-4413-98D3-D28C8868E653}"/>
              </a:ext>
            </a:extLst>
          </p:cNvPr>
          <p:cNvSpPr/>
          <p:nvPr/>
        </p:nvSpPr>
        <p:spPr>
          <a:xfrm>
            <a:off x="1675841" y="4501355"/>
            <a:ext cx="3168303" cy="1664743"/>
          </a:xfrm>
          <a:prstGeom prst="roundRect">
            <a:avLst/>
          </a:prstGeom>
          <a:noFill/>
          <a:ln>
            <a:solidFill>
              <a:srgbClr val="C5E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3AA6C-6D53-4C18-8B41-7F41904AFBE3}"/>
              </a:ext>
            </a:extLst>
          </p:cNvPr>
          <p:cNvSpPr txBox="1"/>
          <p:nvPr/>
        </p:nvSpPr>
        <p:spPr>
          <a:xfrm>
            <a:off x="855230" y="1773610"/>
            <a:ext cx="748603" cy="16927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100" kern="20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예측시스템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A502D-5EA6-4913-AC4F-7E47F8D122A8}"/>
              </a:ext>
            </a:extLst>
          </p:cNvPr>
          <p:cNvSpPr txBox="1"/>
          <p:nvPr/>
        </p:nvSpPr>
        <p:spPr>
          <a:xfrm>
            <a:off x="855230" y="4501355"/>
            <a:ext cx="751809" cy="16927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100" kern="20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서비스 시스템</a:t>
            </a:r>
            <a:endParaRPr lang="ko-KR" altLang="en-US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47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896422" y="6023221"/>
            <a:ext cx="2311030" cy="365210"/>
          </a:xfrm>
          <a:prstGeom prst="rect">
            <a:avLst/>
          </a:prstGeom>
        </p:spPr>
        <p:txBody>
          <a:bodyPr/>
          <a:lstStyle/>
          <a:p>
            <a:fld id="{2A60AE72-DFD5-4075-8321-BF38D9120EB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995" y="260708"/>
            <a:ext cx="5206275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defPPr>
              <a:defRPr lang="ko-KR"/>
            </a:defPPr>
            <a:lvl1pPr>
              <a:defRPr sz="2400" spc="-11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r>
              <a:rPr lang="en-US" altLang="ko-KR" dirty="0">
                <a:latin typeface="대신증권 Light" panose="02020603020101020101" pitchFamily="18" charset="-127"/>
                <a:ea typeface="대신증권 Light" panose="02020603020101020101" pitchFamily="18" charset="-127"/>
              </a:rPr>
              <a:t>04 </a:t>
            </a:r>
            <a:r>
              <a:rPr lang="ko-KR" altLang="en-US" dirty="0">
                <a:latin typeface="대신증권 Light" panose="02020603020101020101" pitchFamily="18" charset="-127"/>
                <a:ea typeface="대신증권 Light" panose="02020603020101020101" pitchFamily="18" charset="-127"/>
              </a:rPr>
              <a:t>프로젝트 현황 </a:t>
            </a:r>
            <a:r>
              <a:rPr lang="en-US" altLang="ko-KR" dirty="0"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 </a:t>
            </a:r>
            <a:r>
              <a:rPr lang="ko-KR" altLang="en-US" dirty="0"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정확도 </a:t>
            </a:r>
            <a:endParaRPr lang="en-US" altLang="ko-KR" dirty="0"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59EA6-9B3D-41BD-B388-47392ADBCCBE}"/>
              </a:ext>
            </a:extLst>
          </p:cNvPr>
          <p:cNvSpPr txBox="1"/>
          <p:nvPr/>
        </p:nvSpPr>
        <p:spPr>
          <a:xfrm>
            <a:off x="361018" y="1059441"/>
            <a:ext cx="6679420" cy="79252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테스트 샘플 기간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2021.03 ~ 2021.04 ( 2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개월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테스트 샘플 수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en-US" altLang="ko-KR" sz="1100" dirty="0"/>
              <a:t>11631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pPr>
              <a:spcBef>
                <a:spcPts val="300"/>
              </a:spcBef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필터링 된 샘플 수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2328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정확도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85%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이상 나온 카테고리 수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 12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 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전체  카테고리 수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27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훈련 샘플 수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500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 이상  카테고리 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15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 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22E5B5-29F5-40F6-B859-8AE94560A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687" y="2130944"/>
            <a:ext cx="4094751" cy="422221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0F4B27-3A4B-46DF-B693-133AE4D6E8C8}"/>
              </a:ext>
            </a:extLst>
          </p:cNvPr>
          <p:cNvSpPr/>
          <p:nvPr/>
        </p:nvSpPr>
        <p:spPr>
          <a:xfrm>
            <a:off x="2945687" y="2493690"/>
            <a:ext cx="4094751" cy="144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5AD48D-32E6-494E-88F1-03371DC6A636}"/>
              </a:ext>
            </a:extLst>
          </p:cNvPr>
          <p:cNvSpPr/>
          <p:nvPr/>
        </p:nvSpPr>
        <p:spPr>
          <a:xfrm>
            <a:off x="2932351" y="4423424"/>
            <a:ext cx="4094751" cy="144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769CD7-E428-4DE1-B98B-DD91F88785DB}"/>
              </a:ext>
            </a:extLst>
          </p:cNvPr>
          <p:cNvSpPr/>
          <p:nvPr/>
        </p:nvSpPr>
        <p:spPr>
          <a:xfrm>
            <a:off x="2945687" y="4774409"/>
            <a:ext cx="4094751" cy="144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F21D9D-53A3-4519-8807-5788D77FA717}"/>
              </a:ext>
            </a:extLst>
          </p:cNvPr>
          <p:cNvCxnSpPr>
            <a:cxnSpLocks/>
          </p:cNvCxnSpPr>
          <p:nvPr/>
        </p:nvCxnSpPr>
        <p:spPr>
          <a:xfrm flipH="1">
            <a:off x="2925132" y="4936372"/>
            <a:ext cx="5530376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D7458E-D7AC-4DAE-8B41-145FCBA117AF}"/>
              </a:ext>
            </a:extLst>
          </p:cNvPr>
          <p:cNvSpPr txBox="1"/>
          <p:nvPr/>
        </p:nvSpPr>
        <p:spPr>
          <a:xfrm>
            <a:off x="7256462" y="4639241"/>
            <a:ext cx="1199046" cy="16927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훈련 샘플 수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500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E65FBF-4ABF-4F06-ADFE-2493891D3AAD}"/>
              </a:ext>
            </a:extLst>
          </p:cNvPr>
          <p:cNvSpPr txBox="1"/>
          <p:nvPr/>
        </p:nvSpPr>
        <p:spPr>
          <a:xfrm>
            <a:off x="7256462" y="5064227"/>
            <a:ext cx="1199046" cy="169277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훈련 샘플 수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500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이하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480341B-301B-42E6-A7C1-A87A52ECBCA3}"/>
              </a:ext>
            </a:extLst>
          </p:cNvPr>
          <p:cNvCxnSpPr/>
          <p:nvPr/>
        </p:nvCxnSpPr>
        <p:spPr>
          <a:xfrm flipV="1">
            <a:off x="2143125" y="2637704"/>
            <a:ext cx="720849" cy="86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76690D6-5024-4536-9707-484E56A4D1AF}"/>
              </a:ext>
            </a:extLst>
          </p:cNvPr>
          <p:cNvCxnSpPr>
            <a:endCxn id="19" idx="1"/>
          </p:cNvCxnSpPr>
          <p:nvPr/>
        </p:nvCxnSpPr>
        <p:spPr>
          <a:xfrm>
            <a:off x="2143125" y="3501802"/>
            <a:ext cx="789226" cy="99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FDCAB64-AFA4-415B-97CE-186E1267552B}"/>
              </a:ext>
            </a:extLst>
          </p:cNvPr>
          <p:cNvCxnSpPr>
            <a:endCxn id="20" idx="1"/>
          </p:cNvCxnSpPr>
          <p:nvPr/>
        </p:nvCxnSpPr>
        <p:spPr>
          <a:xfrm>
            <a:off x="2143125" y="3519587"/>
            <a:ext cx="802562" cy="132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7A4BF5-6C7B-4E8D-AD23-3F9B20A3230A}"/>
              </a:ext>
            </a:extLst>
          </p:cNvPr>
          <p:cNvSpPr txBox="1"/>
          <p:nvPr/>
        </p:nvSpPr>
        <p:spPr>
          <a:xfrm>
            <a:off x="418086" y="3313289"/>
            <a:ext cx="1562928" cy="377026"/>
          </a:xfrm>
          <a:prstGeom prst="rect">
            <a:avLst/>
          </a:prstGeom>
          <a:noFill/>
        </p:spPr>
        <p:txBody>
          <a:bodyPr wrap="none" lIns="0" tIns="0" rIns="0" bIns="0" numCol="1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훈련 샘플 수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500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이상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+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정확도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85%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이하 카테고리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35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FE763B3-45B2-41AD-875A-D4AE6C44A660}"/>
              </a:ext>
            </a:extLst>
          </p:cNvPr>
          <p:cNvGrpSpPr/>
          <p:nvPr/>
        </p:nvGrpSpPr>
        <p:grpSpPr>
          <a:xfrm>
            <a:off x="344489" y="857154"/>
            <a:ext cx="6911974" cy="5479576"/>
            <a:chOff x="1406637" y="644178"/>
            <a:chExt cx="7027589" cy="5571232"/>
          </a:xfrm>
        </p:grpSpPr>
        <p:pic>
          <p:nvPicPr>
            <p:cNvPr id="2" name="slide2" descr="대시보드 1">
              <a:extLst>
                <a:ext uri="{FF2B5EF4-FFF2-40B4-BE49-F238E27FC236}">
                  <a16:creationId xmlns:a16="http://schemas.microsoft.com/office/drawing/2014/main" id="{9BBCD5AC-446B-4CA2-8B16-8D27AE0F0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186" y="644178"/>
              <a:ext cx="6964040" cy="557123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C6C1475-185A-4439-83E3-B1CB6A9850E5}"/>
                </a:ext>
              </a:extLst>
            </p:cNvPr>
            <p:cNvSpPr/>
            <p:nvPr/>
          </p:nvSpPr>
          <p:spPr>
            <a:xfrm>
              <a:off x="1406637" y="739008"/>
              <a:ext cx="3587716" cy="543689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2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227782D-2BB2-4F0A-8F6C-C62E9F77A2C4}"/>
                </a:ext>
              </a:extLst>
            </p:cNvPr>
            <p:cNvSpPr/>
            <p:nvPr/>
          </p:nvSpPr>
          <p:spPr>
            <a:xfrm>
              <a:off x="4449083" y="1742620"/>
              <a:ext cx="331903" cy="143034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2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DC72BA8-8F37-4CE4-B3A5-568D48E3B839}"/>
                </a:ext>
              </a:extLst>
            </p:cNvPr>
            <p:cNvSpPr/>
            <p:nvPr/>
          </p:nvSpPr>
          <p:spPr>
            <a:xfrm>
              <a:off x="4620303" y="4529554"/>
              <a:ext cx="331903" cy="143034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2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1FF74F7-5B7A-4BBB-AF62-0C92298CFB4C}"/>
                </a:ext>
              </a:extLst>
            </p:cNvPr>
            <p:cNvCxnSpPr/>
            <p:nvPr/>
          </p:nvCxnSpPr>
          <p:spPr>
            <a:xfrm>
              <a:off x="1533077" y="960276"/>
              <a:ext cx="5689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265C7ED-E7E1-4B49-BEE6-586320222395}"/>
                </a:ext>
              </a:extLst>
            </p:cNvPr>
            <p:cNvCxnSpPr>
              <a:cxnSpLocks/>
            </p:cNvCxnSpPr>
            <p:nvPr/>
          </p:nvCxnSpPr>
          <p:spPr>
            <a:xfrm>
              <a:off x="1533077" y="3707697"/>
              <a:ext cx="734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A0F3EED-A5ED-4724-91DE-6C7877E87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79" t="19039" r="63437" b="24808"/>
          <a:stretch/>
        </p:blipFill>
        <p:spPr>
          <a:xfrm>
            <a:off x="7520232" y="996923"/>
            <a:ext cx="2021458" cy="50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5FAAE2-D183-4207-926F-F9F27AAB7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749"/>
            <a:ext cx="4148935" cy="2339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5D19AF-662C-4833-8ADF-00B1F40A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124"/>
            <a:ext cx="4148935" cy="2339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45C007-9F88-4067-BBE8-A7F5D7CFFD3B}"/>
              </a:ext>
            </a:extLst>
          </p:cNvPr>
          <p:cNvSpPr/>
          <p:nvPr/>
        </p:nvSpPr>
        <p:spPr>
          <a:xfrm>
            <a:off x="2638598" y="1263204"/>
            <a:ext cx="982703" cy="1634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2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EDBEF2-B0AE-4DCA-8572-4E73EBB1E701}"/>
              </a:ext>
            </a:extLst>
          </p:cNvPr>
          <p:cNvSpPr/>
          <p:nvPr/>
        </p:nvSpPr>
        <p:spPr>
          <a:xfrm>
            <a:off x="2764723" y="4003940"/>
            <a:ext cx="1048475" cy="13463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2"/>
          </a:p>
        </p:txBody>
      </p:sp>
    </p:spTree>
    <p:extLst>
      <p:ext uri="{BB962C8B-B14F-4D97-AF65-F5344CB8AC3E}">
        <p14:creationId xmlns:p14="http://schemas.microsoft.com/office/powerpoint/2010/main" val="184589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047695-240C-4674-BA0E-1B25E061C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5000"/>
            <a:ext cx="4148935" cy="2339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8852F-B5D1-49B4-A405-A9B55705A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607"/>
            <a:ext cx="4148935" cy="2339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6F8F95-33EF-483B-BD2D-D71D2ED95BBD}"/>
              </a:ext>
            </a:extLst>
          </p:cNvPr>
          <p:cNvSpPr/>
          <p:nvPr/>
        </p:nvSpPr>
        <p:spPr>
          <a:xfrm>
            <a:off x="1771961" y="1595930"/>
            <a:ext cx="557123" cy="13463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2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F51D3A-E2F7-49F0-9D33-D82A84D7A0F1}"/>
              </a:ext>
            </a:extLst>
          </p:cNvPr>
          <p:cNvSpPr/>
          <p:nvPr/>
        </p:nvSpPr>
        <p:spPr>
          <a:xfrm>
            <a:off x="1771961" y="3796439"/>
            <a:ext cx="557123" cy="13463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2"/>
          </a:p>
        </p:txBody>
      </p:sp>
    </p:spTree>
    <p:extLst>
      <p:ext uri="{BB962C8B-B14F-4D97-AF65-F5344CB8AC3E}">
        <p14:creationId xmlns:p14="http://schemas.microsoft.com/office/powerpoint/2010/main" val="1326725676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18500</TotalTime>
  <Words>101</Words>
  <Application>Microsoft Office PowerPoint</Application>
  <PresentationFormat>사용자 지정</PresentationFormat>
  <Paragraphs>21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Rix고딕 M</vt:lpstr>
      <vt:lpstr>대신증권 Light</vt:lpstr>
      <vt:lpstr>대신증권 Medium</vt:lpstr>
      <vt:lpstr>맑은 고딕</vt:lpstr>
      <vt:lpstr>Arial</vt:lpstr>
      <vt:lpstr>8_Office 테마</vt:lpstr>
      <vt:lpstr>2_Office 테마</vt:lpstr>
      <vt:lpstr>4_Office 테마</vt:lpstr>
      <vt:lpstr>3_Office 테마</vt:lpstr>
      <vt:lpstr>2_디자인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dwlee</dc:creator>
  <cp:lastModifiedBy>D33</cp:lastModifiedBy>
  <cp:revision>391</cp:revision>
  <cp:lastPrinted>2014-11-11T09:04:00Z</cp:lastPrinted>
  <dcterms:created xsi:type="dcterms:W3CDTF">2014-02-19T03:09:01Z</dcterms:created>
  <dcterms:modified xsi:type="dcterms:W3CDTF">2021-09-28T06:44:58Z</dcterms:modified>
</cp:coreProperties>
</file>