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56" r:id="rId3"/>
    <p:sldId id="258" r:id="rId4"/>
    <p:sldId id="261" r:id="rId5"/>
    <p:sldId id="259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25" d="100"/>
          <a:sy n="125" d="100"/>
        </p:scale>
        <p:origin x="1932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51251-DDA9-44E6-99D5-5733EB7FB076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9B849-2435-4F83-A8D0-14E2701FF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8060-9437-4F85-A003-F1ED9F424376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7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59ED-AA9C-443D-8B62-B7F60A3B4D45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5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9507-3E99-482D-985F-8FD7A8F05EDD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9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416B-BB32-4482-8480-169BE3A1FC93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5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C187-B49A-4321-A118-3B2791353D92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9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4C9D-B763-483B-9197-2627320845C9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EF3E-072F-4665-9678-CB61D345C0BD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0A52-866B-4BD7-BCFE-5C2CE62E6A70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24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B9AE-549C-4E48-83E9-9AF4DDE0B1BA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75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657A-4784-45DB-90E2-DE2B025F2916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598D-BDDD-4F0B-807F-D7740F164A47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2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719D-4143-46D4-97BD-93D7F9C8AA43}" type="datetime1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5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974DC854-E88A-480C-865B-0DDB43E09402}"/>
              </a:ext>
            </a:extLst>
          </p:cNvPr>
          <p:cNvSpPr txBox="1"/>
          <p:nvPr/>
        </p:nvSpPr>
        <p:spPr>
          <a:xfrm>
            <a:off x="413272" y="5259748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정의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뉴스 미디어 데이터를 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Category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맞게 분류하는 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AI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A52E5D2-D0FC-42FA-AF1D-7581787B4948}"/>
              </a:ext>
            </a:extLst>
          </p:cNvPr>
          <p:cNvGrpSpPr/>
          <p:nvPr/>
        </p:nvGrpSpPr>
        <p:grpSpPr>
          <a:xfrm>
            <a:off x="448552" y="6870300"/>
            <a:ext cx="5892987" cy="195772"/>
            <a:chOff x="181626" y="1747638"/>
            <a:chExt cx="6482286" cy="286629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3EA8E61-DB4B-4869-B12D-60033C76D42B}"/>
                </a:ext>
              </a:extLst>
            </p:cNvPr>
            <p:cNvSpPr/>
            <p:nvPr/>
          </p:nvSpPr>
          <p:spPr>
            <a:xfrm>
              <a:off x="181627" y="1747638"/>
              <a:ext cx="6482285" cy="2866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화살표: 오각형 77">
              <a:extLst>
                <a:ext uri="{FF2B5EF4-FFF2-40B4-BE49-F238E27FC236}">
                  <a16:creationId xmlns:a16="http://schemas.microsoft.com/office/drawing/2014/main" id="{0EAAC4A5-9840-4548-85B6-4DD63870EF2B}"/>
                </a:ext>
              </a:extLst>
            </p:cNvPr>
            <p:cNvSpPr/>
            <p:nvPr/>
          </p:nvSpPr>
          <p:spPr>
            <a:xfrm>
              <a:off x="181626" y="1747638"/>
              <a:ext cx="4929746" cy="286629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3CD0900-84CE-4BED-B9FF-26B23BE46FD9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40" y="1747638"/>
              <a:ext cx="0" cy="286629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7E87F17-13CC-41DB-8F61-59AEB13450DF}"/>
                </a:ext>
              </a:extLst>
            </p:cNvPr>
            <p:cNvCxnSpPr/>
            <p:nvPr/>
          </p:nvCxnSpPr>
          <p:spPr>
            <a:xfrm>
              <a:off x="2869840" y="1747638"/>
              <a:ext cx="0" cy="286629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BE659249-5075-459D-AEF8-159302FE09A3}"/>
                </a:ext>
              </a:extLst>
            </p:cNvPr>
            <p:cNvCxnSpPr/>
            <p:nvPr/>
          </p:nvCxnSpPr>
          <p:spPr>
            <a:xfrm>
              <a:off x="4152540" y="1747638"/>
              <a:ext cx="0" cy="286629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85DB938-5CD8-4244-AD1C-6E5F379076F7}"/>
                </a:ext>
              </a:extLst>
            </p:cNvPr>
            <p:cNvCxnSpPr/>
            <p:nvPr/>
          </p:nvCxnSpPr>
          <p:spPr>
            <a:xfrm>
              <a:off x="5397140" y="1747638"/>
              <a:ext cx="0" cy="286629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29D8E732-416F-4C05-9CAD-4256CEC0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-12993"/>
            <a:ext cx="2085975" cy="46507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E6E932-7268-4A53-857B-B3DCB7BB9F9C}"/>
              </a:ext>
            </a:extLst>
          </p:cNvPr>
          <p:cNvSpPr/>
          <p:nvPr/>
        </p:nvSpPr>
        <p:spPr>
          <a:xfrm>
            <a:off x="134775" y="103849"/>
            <a:ext cx="4592009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뉴스미디어 분류 프로젝트 모델링 </a:t>
            </a:r>
            <a:r>
              <a:rPr lang="ko-KR" altLang="en-US" sz="9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레포트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작성일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2021-03-09)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F3632D2-D25A-419D-8A69-9EB63B2AAF9A}"/>
              </a:ext>
            </a:extLst>
          </p:cNvPr>
          <p:cNvSpPr/>
          <p:nvPr/>
        </p:nvSpPr>
        <p:spPr>
          <a:xfrm>
            <a:off x="134776" y="450060"/>
            <a:ext cx="3383123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1.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프로젝트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3B30B-C146-4C82-AB49-A5F2B0D09051}"/>
              </a:ext>
            </a:extLst>
          </p:cNvPr>
          <p:cNvSpPr txBox="1"/>
          <p:nvPr/>
        </p:nvSpPr>
        <p:spPr>
          <a:xfrm>
            <a:off x="134776" y="773233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미디어를 이용한 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ESG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산업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기업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주제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자동화를 위한 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AI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모델링</a:t>
            </a:r>
            <a:endParaRPr lang="en-US" altLang="ko-KR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7D7141-D009-46BB-826D-28289448C3F8}"/>
              </a:ext>
            </a:extLst>
          </p:cNvPr>
          <p:cNvSpPr/>
          <p:nvPr/>
        </p:nvSpPr>
        <p:spPr>
          <a:xfrm>
            <a:off x="148036" y="1241624"/>
            <a:ext cx="3383123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진행상황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2968F-B1E6-4DB6-B448-3F7F5C320091}"/>
              </a:ext>
            </a:extLst>
          </p:cNvPr>
          <p:cNvSpPr txBox="1"/>
          <p:nvPr/>
        </p:nvSpPr>
        <p:spPr>
          <a:xfrm>
            <a:off x="153465" y="1509262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수집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및 </a:t>
            </a:r>
            <a:r>
              <a:rPr lang="ko-KR" altLang="en-US" sz="8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라벨링</a:t>
            </a:r>
            <a:endParaRPr lang="ko-KR" altLang="en-US" sz="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5066EA-FC49-45DA-8415-582A6D335373}"/>
              </a:ext>
            </a:extLst>
          </p:cNvPr>
          <p:cNvSpPr/>
          <p:nvPr/>
        </p:nvSpPr>
        <p:spPr>
          <a:xfrm>
            <a:off x="476276" y="1735916"/>
            <a:ext cx="5892986" cy="19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D7D5D124-F513-4B92-8496-DD56D0674E28}"/>
              </a:ext>
            </a:extLst>
          </p:cNvPr>
          <p:cNvSpPr/>
          <p:nvPr/>
        </p:nvSpPr>
        <p:spPr>
          <a:xfrm>
            <a:off x="476276" y="1735916"/>
            <a:ext cx="5198900" cy="189528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F2CFE4-5F70-43EA-9CA0-531CBB26C238}"/>
              </a:ext>
            </a:extLst>
          </p:cNvPr>
          <p:cNvCxnSpPr>
            <a:cxnSpLocks/>
          </p:cNvCxnSpPr>
          <p:nvPr/>
        </p:nvCxnSpPr>
        <p:spPr>
          <a:xfrm>
            <a:off x="1684742" y="1735916"/>
            <a:ext cx="0" cy="195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564F74-3366-4175-AA2E-D48F622B81F3}"/>
              </a:ext>
            </a:extLst>
          </p:cNvPr>
          <p:cNvCxnSpPr/>
          <p:nvPr/>
        </p:nvCxnSpPr>
        <p:spPr>
          <a:xfrm>
            <a:off x="2920106" y="1735916"/>
            <a:ext cx="0" cy="195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1587877-AC67-49FA-B425-F94B7961EBBC}"/>
              </a:ext>
            </a:extLst>
          </p:cNvPr>
          <p:cNvCxnSpPr/>
          <p:nvPr/>
        </p:nvCxnSpPr>
        <p:spPr>
          <a:xfrm>
            <a:off x="4086197" y="1735916"/>
            <a:ext cx="0" cy="195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766A616-7ECC-4CC3-848F-7F87214CA8DC}"/>
              </a:ext>
            </a:extLst>
          </p:cNvPr>
          <p:cNvCxnSpPr/>
          <p:nvPr/>
        </p:nvCxnSpPr>
        <p:spPr>
          <a:xfrm>
            <a:off x="5217651" y="1735916"/>
            <a:ext cx="0" cy="195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22D4AD-AF3C-4CF8-B1A8-E742EB28668F}"/>
              </a:ext>
            </a:extLst>
          </p:cNvPr>
          <p:cNvSpPr txBox="1"/>
          <p:nvPr/>
        </p:nvSpPr>
        <p:spPr>
          <a:xfrm>
            <a:off x="1248361" y="1920900"/>
            <a:ext cx="862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20K(EA)</a:t>
            </a:r>
            <a:endParaRPr lang="ko-KR" altLang="en-US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AA29E3-EA22-46C2-92CC-38D32D05F896}"/>
              </a:ext>
            </a:extLst>
          </p:cNvPr>
          <p:cNvSpPr txBox="1"/>
          <p:nvPr/>
        </p:nvSpPr>
        <p:spPr>
          <a:xfrm>
            <a:off x="2500223" y="1929628"/>
            <a:ext cx="862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30K(EA)</a:t>
            </a:r>
            <a:endParaRPr lang="ko-KR" altLang="en-US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410FD8-08FF-455C-9DAA-EB38CD1D2D7E}"/>
              </a:ext>
            </a:extLst>
          </p:cNvPr>
          <p:cNvSpPr txBox="1"/>
          <p:nvPr/>
        </p:nvSpPr>
        <p:spPr>
          <a:xfrm>
            <a:off x="3658944" y="1929628"/>
            <a:ext cx="862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40K(EA)</a:t>
            </a:r>
            <a:endParaRPr lang="ko-KR" altLang="en-US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F829C-370A-408E-9BCE-A9F7E4BF8476}"/>
              </a:ext>
            </a:extLst>
          </p:cNvPr>
          <p:cNvSpPr txBox="1"/>
          <p:nvPr/>
        </p:nvSpPr>
        <p:spPr>
          <a:xfrm>
            <a:off x="4806154" y="1929628"/>
            <a:ext cx="862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50K(EA)</a:t>
            </a:r>
            <a:endParaRPr lang="ko-KR" altLang="en-US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F36211-DE1D-4B38-BAF5-BE2E787159E0}"/>
              </a:ext>
            </a:extLst>
          </p:cNvPr>
          <p:cNvSpPr txBox="1"/>
          <p:nvPr/>
        </p:nvSpPr>
        <p:spPr>
          <a:xfrm>
            <a:off x="5841885" y="1914239"/>
            <a:ext cx="104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60K(EA)</a:t>
            </a:r>
          </a:p>
          <a:p>
            <a:pPr algn="ctr"/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Due date: 04/30</a:t>
            </a:r>
            <a:endParaRPr lang="ko-KR" altLang="en-US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2B6B6-A4D9-4942-9F90-6AA2026694F7}"/>
              </a:ext>
            </a:extLst>
          </p:cNvPr>
          <p:cNvSpPr txBox="1"/>
          <p:nvPr/>
        </p:nvSpPr>
        <p:spPr>
          <a:xfrm>
            <a:off x="166845" y="2085661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85DC05-7681-4681-A60D-E09B23BFC445}"/>
              </a:ext>
            </a:extLst>
          </p:cNvPr>
          <p:cNvSpPr txBox="1"/>
          <p:nvPr/>
        </p:nvSpPr>
        <p:spPr>
          <a:xfrm>
            <a:off x="246122" y="5074571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분류 모델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85796A-6122-4F7B-9B26-A68DF39AB8AB}"/>
              </a:ext>
            </a:extLst>
          </p:cNvPr>
          <p:cNvSpPr/>
          <p:nvPr/>
        </p:nvSpPr>
        <p:spPr>
          <a:xfrm>
            <a:off x="448553" y="5491528"/>
            <a:ext cx="5892986" cy="19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C67AE34-3EAF-4645-BACD-C4E510EC89F6}"/>
              </a:ext>
            </a:extLst>
          </p:cNvPr>
          <p:cNvSpPr/>
          <p:nvPr/>
        </p:nvSpPr>
        <p:spPr>
          <a:xfrm>
            <a:off x="448553" y="5491528"/>
            <a:ext cx="3589751" cy="195772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001C50F-EE4E-4A51-83A9-48B9B31CA2FF}"/>
              </a:ext>
            </a:extLst>
          </p:cNvPr>
          <p:cNvCxnSpPr>
            <a:cxnSpLocks/>
          </p:cNvCxnSpPr>
          <p:nvPr/>
        </p:nvCxnSpPr>
        <p:spPr>
          <a:xfrm>
            <a:off x="1657019" y="5491528"/>
            <a:ext cx="0" cy="195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BEAA129-3BFF-4C06-B80D-575495ECFEE2}"/>
              </a:ext>
            </a:extLst>
          </p:cNvPr>
          <p:cNvCxnSpPr/>
          <p:nvPr/>
        </p:nvCxnSpPr>
        <p:spPr>
          <a:xfrm>
            <a:off x="2892383" y="5491528"/>
            <a:ext cx="0" cy="195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C070BB2-CA96-4437-AC8C-CA3D5A9A862A}"/>
              </a:ext>
            </a:extLst>
          </p:cNvPr>
          <p:cNvCxnSpPr/>
          <p:nvPr/>
        </p:nvCxnSpPr>
        <p:spPr>
          <a:xfrm>
            <a:off x="4058474" y="5491528"/>
            <a:ext cx="0" cy="195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FF6C561-075B-4D56-88FB-0C41BD65B993}"/>
              </a:ext>
            </a:extLst>
          </p:cNvPr>
          <p:cNvCxnSpPr/>
          <p:nvPr/>
        </p:nvCxnSpPr>
        <p:spPr>
          <a:xfrm>
            <a:off x="5189928" y="5491528"/>
            <a:ext cx="0" cy="195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0296DD-C4F7-466D-848C-E16B49354550}"/>
              </a:ext>
            </a:extLst>
          </p:cNvPr>
          <p:cNvSpPr txBox="1"/>
          <p:nvPr/>
        </p:nvSpPr>
        <p:spPr>
          <a:xfrm>
            <a:off x="1182824" y="5702630"/>
            <a:ext cx="94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모델링을 위한 프레임워크 개발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06F153-F9DE-4F50-8B6B-74AF87BDCA54}"/>
              </a:ext>
            </a:extLst>
          </p:cNvPr>
          <p:cNvSpPr txBox="1"/>
          <p:nvPr/>
        </p:nvSpPr>
        <p:spPr>
          <a:xfrm>
            <a:off x="2422007" y="5702630"/>
            <a:ext cx="948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분류 모델 구축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0B3664-3FB9-4128-97E7-64B246811129}"/>
              </a:ext>
            </a:extLst>
          </p:cNvPr>
          <p:cNvSpPr txBox="1"/>
          <p:nvPr/>
        </p:nvSpPr>
        <p:spPr>
          <a:xfrm>
            <a:off x="3572727" y="5704931"/>
            <a:ext cx="948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 튜닝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E8F235-458A-4D3D-871C-6C50E1FF5B72}"/>
              </a:ext>
            </a:extLst>
          </p:cNvPr>
          <p:cNvSpPr txBox="1"/>
          <p:nvPr/>
        </p:nvSpPr>
        <p:spPr>
          <a:xfrm>
            <a:off x="4726785" y="5698313"/>
            <a:ext cx="94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 일반화 성능 검증</a:t>
            </a:r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21AE7A99-AAAF-44D1-B16A-1B96B88A9900}"/>
              </a:ext>
            </a:extLst>
          </p:cNvPr>
          <p:cNvSpPr/>
          <p:nvPr/>
        </p:nvSpPr>
        <p:spPr>
          <a:xfrm rot="16200000">
            <a:off x="3936215" y="5015521"/>
            <a:ext cx="209881" cy="2297545"/>
          </a:xfrm>
          <a:prstGeom prst="leftBrac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89CDE5-7463-4B7C-9C08-96B7B30194B9}"/>
              </a:ext>
            </a:extLst>
          </p:cNvPr>
          <p:cNvSpPr txBox="1"/>
          <p:nvPr/>
        </p:nvSpPr>
        <p:spPr>
          <a:xfrm>
            <a:off x="3566959" y="6269234"/>
            <a:ext cx="948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반복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C77928-82B9-45AC-A0B5-888B13696297}"/>
              </a:ext>
            </a:extLst>
          </p:cNvPr>
          <p:cNvSpPr txBox="1"/>
          <p:nvPr/>
        </p:nvSpPr>
        <p:spPr>
          <a:xfrm>
            <a:off x="246122" y="6465536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긍정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부정 모델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3F3005-6D40-4EA3-98E2-CC968CB0B880}"/>
              </a:ext>
            </a:extLst>
          </p:cNvPr>
          <p:cNvSpPr txBox="1"/>
          <p:nvPr/>
        </p:nvSpPr>
        <p:spPr>
          <a:xfrm>
            <a:off x="1182824" y="7081402"/>
            <a:ext cx="94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모델링을 위한 프레임워크 개발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8C9F3C-9A55-4632-B2E7-5679A9AFAFF5}"/>
              </a:ext>
            </a:extLst>
          </p:cNvPr>
          <p:cNvSpPr txBox="1"/>
          <p:nvPr/>
        </p:nvSpPr>
        <p:spPr>
          <a:xfrm>
            <a:off x="2422007" y="7081402"/>
            <a:ext cx="94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긍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부정 모델 구축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552222-5203-44B2-9738-F3FE4A206DF2}"/>
              </a:ext>
            </a:extLst>
          </p:cNvPr>
          <p:cNvSpPr txBox="1"/>
          <p:nvPr/>
        </p:nvSpPr>
        <p:spPr>
          <a:xfrm>
            <a:off x="3572727" y="7083703"/>
            <a:ext cx="948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 튜닝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4BF69A-8BB2-460D-827D-7821932F09A7}"/>
              </a:ext>
            </a:extLst>
          </p:cNvPr>
          <p:cNvSpPr txBox="1"/>
          <p:nvPr/>
        </p:nvSpPr>
        <p:spPr>
          <a:xfrm>
            <a:off x="4726785" y="7077085"/>
            <a:ext cx="94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 일반화 성능 검증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A8F975-5F59-4B22-B908-FD6087C00E06}"/>
              </a:ext>
            </a:extLst>
          </p:cNvPr>
          <p:cNvSpPr txBox="1"/>
          <p:nvPr/>
        </p:nvSpPr>
        <p:spPr>
          <a:xfrm>
            <a:off x="5829692" y="7066072"/>
            <a:ext cx="104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 배포</a:t>
            </a:r>
            <a:endParaRPr lang="en-US" altLang="ko-KR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Due date: 04/30</a:t>
            </a:r>
            <a:endParaRPr lang="ko-KR" altLang="en-US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8" name="왼쪽 중괄호 87">
            <a:extLst>
              <a:ext uri="{FF2B5EF4-FFF2-40B4-BE49-F238E27FC236}">
                <a16:creationId xmlns:a16="http://schemas.microsoft.com/office/drawing/2014/main" id="{C4E78CDB-AC2C-496E-8AC6-59206E98E0F4}"/>
              </a:ext>
            </a:extLst>
          </p:cNvPr>
          <p:cNvSpPr/>
          <p:nvPr/>
        </p:nvSpPr>
        <p:spPr>
          <a:xfrm rot="16200000">
            <a:off x="3936215" y="6394293"/>
            <a:ext cx="209881" cy="2297545"/>
          </a:xfrm>
          <a:prstGeom prst="leftBrac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A12A67-70BE-46A6-9DC0-BCD7322D5D45}"/>
              </a:ext>
            </a:extLst>
          </p:cNvPr>
          <p:cNvSpPr txBox="1"/>
          <p:nvPr/>
        </p:nvSpPr>
        <p:spPr>
          <a:xfrm>
            <a:off x="3566959" y="7648006"/>
            <a:ext cx="948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반복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E2DBAE-45FA-40E4-9030-67A66AEED3E8}"/>
              </a:ext>
            </a:extLst>
          </p:cNvPr>
          <p:cNvSpPr txBox="1"/>
          <p:nvPr/>
        </p:nvSpPr>
        <p:spPr>
          <a:xfrm>
            <a:off x="3566959" y="4703247"/>
            <a:ext cx="32027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latin typeface="HY중고딕" panose="02030600000101010101" pitchFamily="18" charset="-127"/>
                <a:ea typeface="HY중고딕" panose="02030600000101010101" pitchFamily="18" charset="-127"/>
              </a:rPr>
              <a:t>Ref</a:t>
            </a:r>
            <a:r>
              <a:rPr lang="en-US" altLang="ko-KR" sz="7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 Red</a:t>
            </a:r>
            <a:r>
              <a:rPr lang="ko-KR" altLang="en-US" sz="7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7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letters</a:t>
            </a:r>
            <a:r>
              <a:rPr lang="en-US" altLang="ko-KR" sz="7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7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부족할 시 라벨 통합 고려 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954DDC-3008-4A3A-93C1-90A23A2680B7}"/>
              </a:ext>
            </a:extLst>
          </p:cNvPr>
          <p:cNvSpPr txBox="1"/>
          <p:nvPr/>
        </p:nvSpPr>
        <p:spPr>
          <a:xfrm>
            <a:off x="413272" y="6640335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정의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뉴스 미디어 데이터의 긍정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부정을 예측하는 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AI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모델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04AE85-FEA7-4F57-9024-5B42B104135F}"/>
              </a:ext>
            </a:extLst>
          </p:cNvPr>
          <p:cNvGraphicFramePr>
            <a:graphicFrameLocks noGrp="1"/>
          </p:cNvGraphicFramePr>
          <p:nvPr/>
        </p:nvGraphicFramePr>
        <p:xfrm>
          <a:off x="3370398" y="2331963"/>
          <a:ext cx="3357166" cy="2243811"/>
        </p:xfrm>
        <a:graphic>
          <a:graphicData uri="http://schemas.openxmlformats.org/drawingml/2006/table">
            <a:tbl>
              <a:tblPr/>
              <a:tblGrid>
                <a:gridCol w="1272287">
                  <a:extLst>
                    <a:ext uri="{9D8B030D-6E8A-4147-A177-3AD203B41FA5}">
                      <a16:colId xmlns:a16="http://schemas.microsoft.com/office/drawing/2014/main" val="1779389105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val="3681420177"/>
                    </a:ext>
                  </a:extLst>
                </a:gridCol>
                <a:gridCol w="138325">
                  <a:extLst>
                    <a:ext uri="{9D8B030D-6E8A-4147-A177-3AD203B41FA5}">
                      <a16:colId xmlns:a16="http://schemas.microsoft.com/office/drawing/2014/main" val="4128966434"/>
                    </a:ext>
                  </a:extLst>
                </a:gridCol>
                <a:gridCol w="1223637">
                  <a:extLst>
                    <a:ext uri="{9D8B030D-6E8A-4147-A177-3AD203B41FA5}">
                      <a16:colId xmlns:a16="http://schemas.microsoft.com/office/drawing/2014/main" val="2567707472"/>
                    </a:ext>
                  </a:extLst>
                </a:gridCol>
                <a:gridCol w="323905">
                  <a:extLst>
                    <a:ext uri="{9D8B030D-6E8A-4147-A177-3AD203B41FA5}">
                      <a16:colId xmlns:a16="http://schemas.microsoft.com/office/drawing/2014/main" val="3014745992"/>
                    </a:ext>
                  </a:extLst>
                </a:gridCol>
              </a:tblGrid>
              <a:tr h="92826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800" b="1" dirty="0">
                          <a:effectLst/>
                        </a:rPr>
                        <a:t>Category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05875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effectLst/>
                        </a:rPr>
                        <a:t>기타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38945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자원순환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571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535705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effectLst/>
                        </a:rPr>
                        <a:t>사회공헌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5677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계열회사와의 거래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496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652467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effectLst/>
                        </a:rPr>
                        <a:t>에너지 및 온실가스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5211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지역사회 영향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382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472524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effectLst/>
                        </a:rPr>
                        <a:t>소유구조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dirty="0">
                          <a:effectLst/>
                        </a:rPr>
                        <a:t>3926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감사기구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303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24643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주주가치 보호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dirty="0">
                          <a:effectLst/>
                        </a:rPr>
                        <a:t>1974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effectLst/>
                        </a:rPr>
                        <a:t>이익배분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287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350574"/>
                  </a:ext>
                </a:extLst>
              </a:tr>
              <a:tr h="163551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제품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서비스 책임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dirty="0">
                          <a:effectLst/>
                        </a:rPr>
                        <a:t>1599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effectLst/>
                        </a:rPr>
                        <a:t>친환경제품</a:t>
                      </a:r>
                      <a:r>
                        <a:rPr lang="en-US" altLang="ko-KR" sz="800" dirty="0">
                          <a:effectLst/>
                        </a:rPr>
                        <a:t>/</a:t>
                      </a:r>
                      <a:r>
                        <a:rPr lang="ko-KR" altLang="en-US" sz="800" dirty="0">
                          <a:effectLst/>
                        </a:rPr>
                        <a:t>서비스 개발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214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43632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공급망 관리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dirty="0">
                          <a:effectLst/>
                        </a:rPr>
                        <a:t>1287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환경관리 체계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211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954654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인적자원관리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1278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인권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101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227174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사업장 안전 및 보건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1239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대기오염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99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776069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이사회 구성과 운영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971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공시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78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629066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내부통제</a:t>
                      </a:r>
                      <a:r>
                        <a:rPr lang="en-US" altLang="ko-KR" sz="800">
                          <a:effectLst/>
                        </a:rPr>
                        <a:t>/</a:t>
                      </a:r>
                      <a:r>
                        <a:rPr lang="ko-KR" altLang="en-US" sz="800">
                          <a:effectLst/>
                        </a:rPr>
                        <a:t>투명성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935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수질오염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42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124104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소비자 보호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806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생물다양성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dirty="0">
                          <a:effectLst/>
                        </a:rPr>
                        <a:t>26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13091"/>
                  </a:ext>
                </a:extLst>
              </a:tr>
              <a:tr h="92826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>
                          <a:effectLst/>
                        </a:rPr>
                        <a:t>공정거래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>
                          <a:effectLst/>
                        </a:rPr>
                        <a:t>610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800" dirty="0">
                          <a:solidFill>
                            <a:srgbClr val="FF0000"/>
                          </a:solidFill>
                          <a:effectLst/>
                        </a:rPr>
                        <a:t>화학물질 배출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dirty="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5638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FAE4F29-6898-47DF-8942-36DAB60E15F4}"/>
              </a:ext>
            </a:extLst>
          </p:cNvPr>
          <p:cNvGraphicFramePr>
            <a:graphicFrameLocks noGrp="1"/>
          </p:cNvGraphicFramePr>
          <p:nvPr/>
        </p:nvGraphicFramePr>
        <p:xfrm>
          <a:off x="199694" y="2319152"/>
          <a:ext cx="2914650" cy="1000125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20320935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1908116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43769944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800" b="1" dirty="0">
                          <a:effectLst/>
                        </a:rPr>
                        <a:t>Positive/Negative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890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</a:rPr>
                        <a:t>Negative(0)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</a:rPr>
                        <a:t>Positive(1)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21736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</a:rPr>
                        <a:t>Train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8562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9074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3637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</a:rPr>
                        <a:t>Valid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2233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2177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9625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</a:rPr>
                        <a:t>Test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2763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2749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815574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F41FFFEC-51DB-4E2D-82DC-B213F5F61A6D}"/>
              </a:ext>
            </a:extLst>
          </p:cNvPr>
          <p:cNvGrpSpPr/>
          <p:nvPr/>
        </p:nvGrpSpPr>
        <p:grpSpPr>
          <a:xfrm>
            <a:off x="385548" y="8384052"/>
            <a:ext cx="5892987" cy="195772"/>
            <a:chOff x="181626" y="1747638"/>
            <a:chExt cx="6482286" cy="286629"/>
          </a:xfrm>
          <a:noFill/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05F16F4-B3AA-4E1F-8DA5-91F588739E24}"/>
                </a:ext>
              </a:extLst>
            </p:cNvPr>
            <p:cNvSpPr/>
            <p:nvPr/>
          </p:nvSpPr>
          <p:spPr>
            <a:xfrm>
              <a:off x="181627" y="1747638"/>
              <a:ext cx="6482285" cy="2866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화살표: 오각형 61">
              <a:extLst>
                <a:ext uri="{FF2B5EF4-FFF2-40B4-BE49-F238E27FC236}">
                  <a16:creationId xmlns:a16="http://schemas.microsoft.com/office/drawing/2014/main" id="{4494213A-D7EE-419D-BCFC-17A7D62671BA}"/>
                </a:ext>
              </a:extLst>
            </p:cNvPr>
            <p:cNvSpPr/>
            <p:nvPr/>
          </p:nvSpPr>
          <p:spPr>
            <a:xfrm>
              <a:off x="181626" y="1747638"/>
              <a:ext cx="5215511" cy="286629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7F77B5C-735E-4CB1-85CD-06AB2FF26C80}"/>
                </a:ext>
              </a:extLst>
            </p:cNvPr>
            <p:cNvCxnSpPr>
              <a:cxnSpLocks/>
            </p:cNvCxnSpPr>
            <p:nvPr/>
          </p:nvCxnSpPr>
          <p:spPr>
            <a:xfrm>
              <a:off x="1510940" y="1747638"/>
              <a:ext cx="0" cy="286629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4804CBD-462B-4745-B8C8-0574868E1674}"/>
                </a:ext>
              </a:extLst>
            </p:cNvPr>
            <p:cNvCxnSpPr/>
            <p:nvPr/>
          </p:nvCxnSpPr>
          <p:spPr>
            <a:xfrm>
              <a:off x="2869840" y="1747638"/>
              <a:ext cx="0" cy="286629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0A05B78-D8F7-4CE3-8B94-8F337D50604B}"/>
                </a:ext>
              </a:extLst>
            </p:cNvPr>
            <p:cNvCxnSpPr/>
            <p:nvPr/>
          </p:nvCxnSpPr>
          <p:spPr>
            <a:xfrm>
              <a:off x="4152540" y="1747638"/>
              <a:ext cx="0" cy="286629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CEA83FB-A986-4EB5-93D2-1C2705A15DD1}"/>
                </a:ext>
              </a:extLst>
            </p:cNvPr>
            <p:cNvCxnSpPr/>
            <p:nvPr/>
          </p:nvCxnSpPr>
          <p:spPr>
            <a:xfrm>
              <a:off x="5397140" y="1747638"/>
              <a:ext cx="0" cy="286629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E93C17A-2BBD-4ED4-AC75-A6AD634DBCAC}"/>
              </a:ext>
            </a:extLst>
          </p:cNvPr>
          <p:cNvSpPr txBox="1"/>
          <p:nvPr/>
        </p:nvSpPr>
        <p:spPr>
          <a:xfrm>
            <a:off x="246122" y="7994528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기업명 </a:t>
            </a:r>
            <a:r>
              <a:rPr lang="ko-KR" altLang="en-US" sz="8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추출기</a:t>
            </a:r>
            <a:endParaRPr lang="ko-KR" altLang="en-US" sz="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C1F801-C9BC-464E-8F96-1DCF74AFC765}"/>
              </a:ext>
            </a:extLst>
          </p:cNvPr>
          <p:cNvSpPr txBox="1"/>
          <p:nvPr/>
        </p:nvSpPr>
        <p:spPr>
          <a:xfrm>
            <a:off x="1119820" y="8595154"/>
            <a:ext cx="94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모델링을 위한 프레임워크 개발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19B309-4D37-4742-A790-17299950533B}"/>
              </a:ext>
            </a:extLst>
          </p:cNvPr>
          <p:cNvSpPr txBox="1"/>
          <p:nvPr/>
        </p:nvSpPr>
        <p:spPr>
          <a:xfrm>
            <a:off x="2359003" y="8595154"/>
            <a:ext cx="94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긍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부정 모델 구축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99FF73-E1E1-4A54-929F-B1F14494F9DA}"/>
              </a:ext>
            </a:extLst>
          </p:cNvPr>
          <p:cNvSpPr txBox="1"/>
          <p:nvPr/>
        </p:nvSpPr>
        <p:spPr>
          <a:xfrm>
            <a:off x="3509723" y="8597455"/>
            <a:ext cx="948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 튜닝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8F259B-7BEF-4B47-99D3-AC96D0D45047}"/>
              </a:ext>
            </a:extLst>
          </p:cNvPr>
          <p:cNvSpPr txBox="1"/>
          <p:nvPr/>
        </p:nvSpPr>
        <p:spPr>
          <a:xfrm>
            <a:off x="4663781" y="8590837"/>
            <a:ext cx="94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 일반화 성능 검증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38C766-CE8B-41E4-8B90-AD3977485197}"/>
              </a:ext>
            </a:extLst>
          </p:cNvPr>
          <p:cNvSpPr txBox="1"/>
          <p:nvPr/>
        </p:nvSpPr>
        <p:spPr>
          <a:xfrm>
            <a:off x="5766688" y="8579824"/>
            <a:ext cx="104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 배포</a:t>
            </a:r>
            <a:endParaRPr lang="en-US" altLang="ko-KR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Due date: 04/30</a:t>
            </a:r>
            <a:endParaRPr lang="ko-KR" altLang="en-US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58E830B3-D412-455A-82E4-0677AAEDD0B6}"/>
              </a:ext>
            </a:extLst>
          </p:cNvPr>
          <p:cNvSpPr/>
          <p:nvPr/>
        </p:nvSpPr>
        <p:spPr>
          <a:xfrm rot="16200000">
            <a:off x="3873211" y="7908045"/>
            <a:ext cx="209881" cy="2297545"/>
          </a:xfrm>
          <a:prstGeom prst="leftBrac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39C378-D082-42A6-8A01-0B1D6E7744C5}"/>
              </a:ext>
            </a:extLst>
          </p:cNvPr>
          <p:cNvSpPr txBox="1"/>
          <p:nvPr/>
        </p:nvSpPr>
        <p:spPr>
          <a:xfrm>
            <a:off x="3503955" y="9161758"/>
            <a:ext cx="948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반복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792740-7105-49CD-9509-2195F8A55F9A}"/>
              </a:ext>
            </a:extLst>
          </p:cNvPr>
          <p:cNvSpPr txBox="1"/>
          <p:nvPr/>
        </p:nvSpPr>
        <p:spPr>
          <a:xfrm>
            <a:off x="413272" y="8154087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정의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뉴스 미디어 데이터에서 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Coverage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기업이름을 추출하는 </a:t>
            </a:r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AI </a:t>
            </a:r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0D7375-A403-4867-B545-28F7C8E83DE2}"/>
              </a:ext>
            </a:extLst>
          </p:cNvPr>
          <p:cNvSpPr txBox="1"/>
          <p:nvPr/>
        </p:nvSpPr>
        <p:spPr>
          <a:xfrm>
            <a:off x="5814770" y="5695816"/>
            <a:ext cx="104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 배포</a:t>
            </a:r>
            <a:endParaRPr lang="en-US" altLang="ko-KR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Due date: 04/30</a:t>
            </a:r>
            <a:endParaRPr lang="ko-KR" altLang="en-US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60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29D8E732-416F-4C05-9CAD-4256CEC0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-12993"/>
            <a:ext cx="2085975" cy="46507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E6E932-7268-4A53-857B-B3DCB7BB9F9C}"/>
              </a:ext>
            </a:extLst>
          </p:cNvPr>
          <p:cNvSpPr/>
          <p:nvPr/>
        </p:nvSpPr>
        <p:spPr>
          <a:xfrm>
            <a:off x="134775" y="103849"/>
            <a:ext cx="4592009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뉴스미디어 분류 프로젝트 모델링 </a:t>
            </a:r>
            <a:r>
              <a:rPr lang="ko-KR" altLang="en-US" sz="9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레포트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작성일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2021-03-09)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F3632D2-D25A-419D-8A69-9EB63B2AAF9A}"/>
              </a:ext>
            </a:extLst>
          </p:cNvPr>
          <p:cNvSpPr/>
          <p:nvPr/>
        </p:nvSpPr>
        <p:spPr>
          <a:xfrm>
            <a:off x="134776" y="450060"/>
            <a:ext cx="3383123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성능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7F90AA-DFE6-4AF1-BB86-F4B6F7AFF57F}"/>
              </a:ext>
            </a:extLst>
          </p:cNvPr>
          <p:cNvSpPr txBox="1"/>
          <p:nvPr/>
        </p:nvSpPr>
        <p:spPr>
          <a:xfrm>
            <a:off x="141005" y="796271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긍정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부정 모델링 결과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A92B820-32E7-4086-9FBE-42FAC431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31294"/>
              </p:ext>
            </p:extLst>
          </p:nvPr>
        </p:nvGraphicFramePr>
        <p:xfrm>
          <a:off x="396117" y="1107294"/>
          <a:ext cx="1371600" cy="104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2064722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88571728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Indicator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07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effectLst/>
                        </a:rPr>
                        <a:t>f beta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0.960326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0402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effectLst/>
                        </a:rPr>
                        <a:t>AUC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0.975276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963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effectLst/>
                        </a:rPr>
                        <a:t>F1 score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0.960718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0947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effectLst/>
                        </a:rPr>
                        <a:t>accuracy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0.939449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21069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FD64B428-1151-4B3F-8204-A6A4F9B04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84349"/>
              </p:ext>
            </p:extLst>
          </p:nvPr>
        </p:nvGraphicFramePr>
        <p:xfrm>
          <a:off x="2277899" y="1107294"/>
          <a:ext cx="1618160" cy="13586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53">
                  <a:extLst>
                    <a:ext uri="{9D8B030D-6E8A-4147-A177-3AD203B41FA5}">
                      <a16:colId xmlns:a16="http://schemas.microsoft.com/office/drawing/2014/main" val="3206472265"/>
                    </a:ext>
                  </a:extLst>
                </a:gridCol>
                <a:gridCol w="317174">
                  <a:extLst>
                    <a:ext uri="{9D8B030D-6E8A-4147-A177-3AD203B41FA5}">
                      <a16:colId xmlns:a16="http://schemas.microsoft.com/office/drawing/2014/main" val="3788571728"/>
                    </a:ext>
                  </a:extLst>
                </a:gridCol>
                <a:gridCol w="526539">
                  <a:extLst>
                    <a:ext uri="{9D8B030D-6E8A-4147-A177-3AD203B41FA5}">
                      <a16:colId xmlns:a16="http://schemas.microsoft.com/office/drawing/2014/main" val="3283381712"/>
                    </a:ext>
                  </a:extLst>
                </a:gridCol>
                <a:gridCol w="566494">
                  <a:extLst>
                    <a:ext uri="{9D8B030D-6E8A-4147-A177-3AD203B41FA5}">
                      <a16:colId xmlns:a16="http://schemas.microsoft.com/office/drawing/2014/main" val="3443172053"/>
                    </a:ext>
                  </a:extLst>
                </a:gridCol>
              </a:tblGrid>
              <a:tr h="31021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Confusion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807830"/>
                  </a:ext>
                </a:extLst>
              </a:tr>
              <a:tr h="199456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예측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040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96373"/>
                  </a:ext>
                </a:extLst>
              </a:tr>
              <a:tr h="31021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2087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(0.87)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094757"/>
                  </a:ext>
                </a:extLst>
              </a:tr>
              <a:tr h="310214">
                <a:tc v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(0.04)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7765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(0.96)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64830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C3380135-24EB-474B-9478-BDE0659F278D}"/>
              </a:ext>
            </a:extLst>
          </p:cNvPr>
          <p:cNvSpPr txBox="1"/>
          <p:nvPr/>
        </p:nvSpPr>
        <p:spPr>
          <a:xfrm>
            <a:off x="141005" y="3064008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카테고리 모델링 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EE03E2-60EA-4FD9-8713-FB780DDCD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01" y="1080056"/>
            <a:ext cx="2574365" cy="1830784"/>
          </a:xfrm>
          <a:prstGeom prst="rect">
            <a:avLst/>
          </a:prstGeom>
        </p:spPr>
      </p:pic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4F575FA4-F70C-490B-B920-4F9C6F432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59455"/>
              </p:ext>
            </p:extLst>
          </p:nvPr>
        </p:nvGraphicFramePr>
        <p:xfrm>
          <a:off x="281275" y="3348404"/>
          <a:ext cx="3063240" cy="6045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648">
                  <a:extLst>
                    <a:ext uri="{9D8B030D-6E8A-4147-A177-3AD203B41FA5}">
                      <a16:colId xmlns:a16="http://schemas.microsoft.com/office/drawing/2014/main" val="3206472265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3788571728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1440599472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1744748056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1500717585"/>
                    </a:ext>
                  </a:extLst>
                </a:gridCol>
              </a:tblGrid>
              <a:tr h="2327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Indicator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807830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040241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사회공헌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96373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에너지 및 온실가스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094757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소유구조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210690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주주가치 보호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61122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책임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26270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공급망관리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459948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인적자원관리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98096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안전 및 보건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55491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이사회 구성과 운영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39628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내부통제</a:t>
                      </a:r>
                      <a:r>
                        <a:rPr lang="en-US" altLang="ko-KR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투명성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525805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보호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299841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공정거래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843090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자원순환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681714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계열회사와의 거래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842793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지역사회 영향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182571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감사기구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662340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이익배분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90008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친환경제품</a:t>
                      </a:r>
                      <a:r>
                        <a:rPr lang="en-US" altLang="ko-KR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220499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환경관리 체계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611506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토양오염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5422"/>
                  </a:ext>
                </a:extLst>
              </a:tr>
              <a:tr h="232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ESG</a:t>
                      </a:r>
                      <a:r>
                        <a:rPr lang="ko-KR" altLang="en-US" sz="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거버넌스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06328"/>
                  </a:ext>
                </a:extLst>
              </a:tr>
              <a:tr h="2327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41393"/>
                  </a:ext>
                </a:extLst>
              </a:tr>
              <a:tr h="2327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Macro avg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435158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18676D34-D4E4-4735-8F12-E913670E4DAB}"/>
              </a:ext>
            </a:extLst>
          </p:cNvPr>
          <p:cNvSpPr txBox="1"/>
          <p:nvPr/>
        </p:nvSpPr>
        <p:spPr>
          <a:xfrm>
            <a:off x="140340" y="9439031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rPr>
              <a:t>Ref. </a:t>
            </a:r>
            <a:r>
              <a:rPr lang="en-US" altLang="ko-KR" sz="8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Blue label: Minority class</a:t>
            </a:r>
            <a:endParaRPr lang="ko-KR" altLang="en-US" sz="8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31E2CBC-FD98-450C-ADE6-A7426EF7B158}"/>
              </a:ext>
            </a:extLst>
          </p:cNvPr>
          <p:cNvCxnSpPr/>
          <p:nvPr/>
        </p:nvCxnSpPr>
        <p:spPr>
          <a:xfrm>
            <a:off x="281275" y="2987040"/>
            <a:ext cx="621858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78E81F8A-5C2C-4A3C-889E-672B728CB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059" y="3065050"/>
            <a:ext cx="2717634" cy="339704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9FFD41E-0267-44AD-BD01-25D67B0F1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439" y="6492906"/>
            <a:ext cx="2737186" cy="338237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17D240-04A3-49B6-B36C-31CE275B365F}"/>
              </a:ext>
            </a:extLst>
          </p:cNvPr>
          <p:cNvSpPr/>
          <p:nvPr/>
        </p:nvSpPr>
        <p:spPr>
          <a:xfrm>
            <a:off x="3896059" y="4511040"/>
            <a:ext cx="2820270" cy="195105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6EADF8-C5AC-4BF9-AA47-292C9E166270}"/>
              </a:ext>
            </a:extLst>
          </p:cNvPr>
          <p:cNvSpPr/>
          <p:nvPr/>
        </p:nvSpPr>
        <p:spPr>
          <a:xfrm>
            <a:off x="3899168" y="7921727"/>
            <a:ext cx="2820270" cy="195105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9B9CBB-FE41-49CA-9642-6EBE18064589}"/>
              </a:ext>
            </a:extLst>
          </p:cNvPr>
          <p:cNvSpPr txBox="1"/>
          <p:nvPr/>
        </p:nvSpPr>
        <p:spPr>
          <a:xfrm>
            <a:off x="5977476" y="4504345"/>
            <a:ext cx="76171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/>
              <a:t>Minority</a:t>
            </a:r>
            <a:r>
              <a:rPr lang="ko-KR" altLang="en-US" sz="800" dirty="0"/>
              <a:t> </a:t>
            </a:r>
            <a:r>
              <a:rPr lang="en-US" altLang="ko-KR" sz="800" dirty="0"/>
              <a:t>class</a:t>
            </a:r>
            <a:endParaRPr lang="ko-KR" altLang="en-US" sz="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0C594B-AE14-4330-BA22-5DFB5E991D7E}"/>
              </a:ext>
            </a:extLst>
          </p:cNvPr>
          <p:cNvSpPr txBox="1"/>
          <p:nvPr/>
        </p:nvSpPr>
        <p:spPr>
          <a:xfrm>
            <a:off x="5977476" y="7933243"/>
            <a:ext cx="761713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/>
              <a:t>Minority</a:t>
            </a:r>
            <a:r>
              <a:rPr lang="ko-KR" altLang="en-US" sz="800" dirty="0"/>
              <a:t> </a:t>
            </a:r>
            <a:r>
              <a:rPr lang="en-US" altLang="ko-KR" sz="800" dirty="0"/>
              <a:t>class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3698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29D8E732-416F-4C05-9CAD-4256CEC0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-12993"/>
            <a:ext cx="2085975" cy="46507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E6E932-7268-4A53-857B-B3DCB7BB9F9C}"/>
              </a:ext>
            </a:extLst>
          </p:cNvPr>
          <p:cNvSpPr/>
          <p:nvPr/>
        </p:nvSpPr>
        <p:spPr>
          <a:xfrm>
            <a:off x="134775" y="103849"/>
            <a:ext cx="4592009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뉴스미디어 분류 프로젝트 모델링 </a:t>
            </a:r>
            <a:r>
              <a:rPr lang="ko-KR" altLang="en-US" sz="9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레포트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작성일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2021-03-09)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A7DC2A-599D-447F-A300-6E77D0AAA6A2}"/>
              </a:ext>
            </a:extLst>
          </p:cNvPr>
          <p:cNvGrpSpPr/>
          <p:nvPr/>
        </p:nvGrpSpPr>
        <p:grpSpPr>
          <a:xfrm>
            <a:off x="141005" y="4591031"/>
            <a:ext cx="6575989" cy="5280035"/>
            <a:chOff x="141005" y="796271"/>
            <a:chExt cx="6575989" cy="52800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7A7DDE-4A25-4B46-AAC1-3615D3D808F8}"/>
                </a:ext>
              </a:extLst>
            </p:cNvPr>
            <p:cNvSpPr txBox="1"/>
            <p:nvPr/>
          </p:nvSpPr>
          <p:spPr>
            <a:xfrm>
              <a:off x="141005" y="796271"/>
              <a:ext cx="657598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긍정</a:t>
              </a:r>
              <a:r>
                <a:rPr lang="en-US" altLang="ko-KR" sz="9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/</a:t>
              </a:r>
              <a:r>
                <a:rPr lang="ko-KR" altLang="en-US" sz="9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부정 모델링</a:t>
              </a:r>
              <a:endPara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Precision, Recall 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중 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Priority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가 높은 것을 선정 후 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Threshold moving method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적용하여 선정된 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Indicator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성능 확보</a:t>
              </a:r>
              <a:endPara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ko-KR" altLang="en-US" sz="800" dirty="0" err="1">
                  <a:latin typeface="HY중고딕" panose="02030600000101010101" pitchFamily="18" charset="-127"/>
                  <a:ea typeface="HY중고딕" panose="02030600000101010101" pitchFamily="18" charset="-127"/>
                </a:rPr>
                <a:t>크롤러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인수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(From, QESG)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완료 후 일반화 성능 검증 진행 </a:t>
              </a:r>
              <a:endPara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추가적인 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Fine tunning 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진행</a:t>
              </a:r>
              <a:endPara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ko-KR" altLang="en-US" sz="9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분류 모델링</a:t>
              </a:r>
              <a:endPara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Precision,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recall, f1-score 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값은 데이터의 샘플 수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, miss-labeling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이 가장 큰 영향을 줌</a:t>
              </a:r>
              <a:endPara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Indicator</a:t>
              </a:r>
              <a:r>
                <a:rPr lang="ko-KR" altLang="en-US" sz="7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를 구하는 </a:t>
              </a:r>
              <a:r>
                <a:rPr lang="en-US" altLang="ko-KR" sz="7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Equation</a:t>
              </a:r>
              <a:r>
                <a:rPr lang="ko-KR" altLang="en-US" sz="7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으로 가장 큰 영향을 주는 요소를 파악가능</a:t>
              </a:r>
              <a:endParaRPr lang="en-US" altLang="ko-KR" sz="7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lvl="2"/>
              <a:endPara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847756D-B471-4AA5-BEF0-C1E0C3F09F19}"/>
                </a:ext>
              </a:extLst>
            </p:cNvPr>
            <p:cNvGrpSpPr/>
            <p:nvPr/>
          </p:nvGrpSpPr>
          <p:grpSpPr>
            <a:xfrm>
              <a:off x="297723" y="1928762"/>
              <a:ext cx="5943057" cy="3382378"/>
              <a:chOff x="297723" y="1616342"/>
              <a:chExt cx="5943057" cy="338237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13C0DC2-A1A3-4BF0-A50F-695E115B6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723" y="1616342"/>
                <a:ext cx="2737186" cy="3382378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ABE4EF2-E81F-413A-843B-5326BD4B7D1B}"/>
                  </a:ext>
                </a:extLst>
              </p:cNvPr>
              <p:cNvSpPr/>
              <p:nvPr/>
            </p:nvSpPr>
            <p:spPr>
              <a:xfrm>
                <a:off x="297723" y="1691640"/>
                <a:ext cx="2818857" cy="1386840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9038E0-487F-4662-B428-6BAC26ADDEA7}"/>
                  </a:ext>
                </a:extLst>
              </p:cNvPr>
              <p:cNvSpPr txBox="1"/>
              <p:nvPr/>
            </p:nvSpPr>
            <p:spPr>
              <a:xfrm>
                <a:off x="3322320" y="1691640"/>
                <a:ext cx="29184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해당 </a:t>
                </a:r>
                <a:r>
                  <a:rPr lang="en-US" altLang="ko-KR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class</a:t>
                </a: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들은 샘플 수와 성능을 고려 하였을 때 </a:t>
                </a:r>
                <a:r>
                  <a:rPr lang="en-US" altLang="ko-KR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Majority class</a:t>
                </a: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로 분류 가능하나</a:t>
                </a:r>
                <a:r>
                  <a:rPr lang="en-US" altLang="ko-KR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샘플 수 대비 성능의 상관관계가 낮아 </a:t>
                </a:r>
                <a:r>
                  <a:rPr lang="en-US" altLang="ko-KR" sz="800" b="1" i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Miss-labeling</a:t>
                </a:r>
                <a:r>
                  <a:rPr lang="ko-KR" altLang="en-US" sz="800" b="1" i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의 영향을 파악해야 함</a:t>
                </a:r>
                <a:r>
                  <a:rPr lang="en-US" altLang="ko-KR" sz="800" b="1" i="1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400" b="1" i="1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따라서</a:t>
                </a:r>
                <a:r>
                  <a:rPr lang="en-US" altLang="ko-KR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현재 바로 작업 가능한 </a:t>
                </a:r>
                <a:r>
                  <a:rPr lang="en-US" altLang="ko-KR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Miss-labeling</a:t>
                </a: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문제를 해결 한 후</a:t>
                </a:r>
                <a:r>
                  <a:rPr lang="en-US" altLang="ko-KR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데이터 샘플 수와 성능의 관계를 고려하여 </a:t>
                </a:r>
                <a:r>
                  <a:rPr lang="en-US" altLang="ko-KR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Majority class</a:t>
                </a: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와 </a:t>
                </a:r>
                <a:r>
                  <a:rPr lang="en-US" altLang="ko-KR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Minority class</a:t>
                </a: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를 재정의 후</a:t>
                </a:r>
                <a:r>
                  <a:rPr lang="en-US" altLang="ko-KR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모델링을 진행할 계획</a:t>
                </a:r>
                <a:r>
                  <a:rPr lang="en-US" altLang="ko-KR" sz="800" dirty="0"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  <a:endPara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56CBD-BE47-419E-B37A-62EA55F58976}"/>
                </a:ext>
              </a:extLst>
            </p:cNvPr>
            <p:cNvSpPr txBox="1"/>
            <p:nvPr/>
          </p:nvSpPr>
          <p:spPr>
            <a:xfrm>
              <a:off x="141005" y="5353031"/>
              <a:ext cx="6575989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기업명 분류기</a:t>
              </a:r>
              <a:endPara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현재 뉴스의 제목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, 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요약본에서 나오는 기업명의 대부분을 찾고 있음으로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,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기업명 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synonym dictionary list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를 늘리는 작업 진행</a:t>
              </a:r>
              <a:endParaRPr lang="en-US" altLang="ko-KR" sz="8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분류기는 기업명의 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synonym dictionary list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와의 매칭 여부로 기업명을 판단하는 구조로 되어있음으로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, list</a:t>
              </a:r>
              <a:r>
                <a:rPr lang="ko-KR" altLang="en-US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가 많아질 수록 찾아내는 기업명도 늘어남</a:t>
              </a:r>
              <a:r>
                <a:rPr lang="en-US" altLang="ko-KR" sz="8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.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ko-KR" altLang="en-US" sz="800" b="1" i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즉</a:t>
              </a:r>
              <a:r>
                <a:rPr lang="en-US" altLang="ko-KR" sz="800" b="1" i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, synonym dictionary</a:t>
              </a:r>
              <a:r>
                <a:rPr lang="ko-KR" altLang="en-US" sz="800" b="1" i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800" b="1" i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list</a:t>
              </a:r>
              <a:r>
                <a:rPr lang="ko-KR" altLang="en-US" sz="800" b="1" i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가 늘어날 수록 </a:t>
              </a:r>
              <a:r>
                <a:rPr lang="en-US" altLang="ko-KR" sz="800" b="1" i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Coverage </a:t>
              </a:r>
              <a:r>
                <a:rPr lang="ko-KR" altLang="en-US" sz="800" b="1" i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기업이 늘어남</a:t>
              </a:r>
              <a:endPara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5183B2-54B3-4BA8-AFD4-F3726D740AF6}"/>
              </a:ext>
            </a:extLst>
          </p:cNvPr>
          <p:cNvSpPr/>
          <p:nvPr/>
        </p:nvSpPr>
        <p:spPr>
          <a:xfrm>
            <a:off x="134776" y="4321443"/>
            <a:ext cx="3383123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4. 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추 후 계획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F11064-9C4D-405F-BF7F-DCC76B5E86E8}"/>
              </a:ext>
            </a:extLst>
          </p:cNvPr>
          <p:cNvSpPr/>
          <p:nvPr/>
        </p:nvSpPr>
        <p:spPr>
          <a:xfrm>
            <a:off x="134776" y="450060"/>
            <a:ext cx="3383123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모델 성능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16AF2B-A5B4-482D-BB7B-E5EF8EF2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90912"/>
              </p:ext>
            </p:extLst>
          </p:nvPr>
        </p:nvGraphicFramePr>
        <p:xfrm>
          <a:off x="159065" y="956364"/>
          <a:ext cx="3269934" cy="8974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51674">
                  <a:extLst>
                    <a:ext uri="{9D8B030D-6E8A-4147-A177-3AD203B41FA5}">
                      <a16:colId xmlns:a16="http://schemas.microsoft.com/office/drawing/2014/main" val="41775375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355022422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838825978"/>
                    </a:ext>
                  </a:extLst>
                </a:gridCol>
              </a:tblGrid>
              <a:tr h="162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Change log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전체 데이터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: 105801</a:t>
                      </a:r>
                      <a:endParaRPr lang="en-US" altLang="ko-KR" sz="800" b="1" i="0" u="none" strike="noStrike" dirty="0">
                        <a:solidFill>
                          <a:srgbClr val="FA7D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809394"/>
                  </a:ext>
                </a:extLst>
              </a:tr>
              <a:tr h="146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작업</a:t>
                      </a:r>
                      <a:endParaRPr lang="ko-KR" altLang="en-US" sz="800" b="1" i="0" u="none" strike="noStrike" dirty="0">
                        <a:solidFill>
                          <a:srgbClr val="9C0006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effectLst/>
                        </a:rPr>
                        <a:t>언매칭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 카운트</a:t>
                      </a:r>
                      <a:endParaRPr lang="ko-KR" altLang="en-US" sz="800" b="1" i="0" u="none" strike="noStrike" dirty="0">
                        <a:solidFill>
                          <a:srgbClr val="9C0006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날짜</a:t>
                      </a:r>
                      <a:endParaRPr lang="ko-KR" altLang="en-US" sz="800" b="1" i="0" u="none" strike="noStrike" dirty="0">
                        <a:solidFill>
                          <a:srgbClr val="9C0006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88154"/>
                  </a:ext>
                </a:extLst>
              </a:tr>
              <a:tr h="107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최초버전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29935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02</a:t>
                      </a:r>
                      <a:r>
                        <a:rPr lang="ko-KR" altLang="en-US" sz="800" u="none" strike="noStrike" dirty="0">
                          <a:effectLst/>
                        </a:rPr>
                        <a:t>월 </a:t>
                      </a:r>
                      <a:r>
                        <a:rPr lang="en-US" altLang="ko-KR" sz="800" u="none" strike="noStrike" dirty="0">
                          <a:effectLst/>
                        </a:rPr>
                        <a:t>17</a:t>
                      </a:r>
                      <a:r>
                        <a:rPr lang="ko-KR" altLang="en-US" sz="800" u="none" strike="noStrike" dirty="0">
                          <a:effectLst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21688875"/>
                  </a:ext>
                </a:extLst>
              </a:tr>
              <a:tr h="107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한자</a:t>
                      </a:r>
                      <a:r>
                        <a:rPr lang="en-US" altLang="ko-KR" sz="800" u="none" strike="noStrike">
                          <a:effectLst/>
                        </a:rPr>
                        <a:t>,</a:t>
                      </a:r>
                      <a:r>
                        <a:rPr lang="ko-KR" altLang="en-US" sz="800" u="none" strike="noStrike">
                          <a:effectLst/>
                        </a:rPr>
                        <a:t>특수문자</a:t>
                      </a:r>
                      <a:r>
                        <a:rPr lang="en-US" altLang="ko-KR" sz="800" u="none" strike="noStrike">
                          <a:effectLst/>
                        </a:rPr>
                        <a:t>,㈜,</a:t>
                      </a:r>
                      <a:r>
                        <a:rPr lang="ko-KR" altLang="en-US" sz="800" u="none" strike="noStrike">
                          <a:effectLst/>
                        </a:rPr>
                        <a:t>공백 제거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28801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02</a:t>
                      </a:r>
                      <a:r>
                        <a:rPr lang="ko-KR" altLang="en-US" sz="800" u="none" strike="noStrike">
                          <a:effectLst/>
                        </a:rPr>
                        <a:t>월 </a:t>
                      </a:r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</a:rPr>
                        <a:t>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4839563"/>
                  </a:ext>
                </a:extLst>
              </a:tr>
              <a:tr h="107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한자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특수문자</a:t>
                      </a:r>
                      <a:r>
                        <a:rPr lang="en-US" altLang="ko-KR" sz="800" u="none" strike="noStrike" dirty="0">
                          <a:effectLst/>
                        </a:rPr>
                        <a:t>,㈜,</a:t>
                      </a:r>
                      <a:r>
                        <a:rPr lang="ko-KR" altLang="en-US" sz="800" u="none" strike="noStrike" dirty="0">
                          <a:effectLst/>
                        </a:rPr>
                        <a:t>공백 제거 </a:t>
                      </a:r>
                      <a:r>
                        <a:rPr lang="en-US" altLang="ko-KR" sz="800" u="none" strike="noStrike" dirty="0">
                          <a:effectLst/>
                        </a:rPr>
                        <a:t>+</a:t>
                      </a:r>
                    </a:p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 2</a:t>
                      </a:r>
                      <a:r>
                        <a:rPr lang="ko-KR" altLang="en-US" sz="800" u="none" strike="noStrike" dirty="0">
                          <a:effectLst/>
                        </a:rPr>
                        <a:t>차 형태소 분리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20282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02</a:t>
                      </a:r>
                      <a:r>
                        <a:rPr lang="ko-KR" altLang="en-US" sz="800" u="none" strike="noStrike" dirty="0">
                          <a:effectLst/>
                        </a:rPr>
                        <a:t>월 </a:t>
                      </a:r>
                      <a:r>
                        <a:rPr lang="en-US" altLang="ko-KR" sz="800" u="none" strike="noStrike" dirty="0">
                          <a:effectLst/>
                        </a:rPr>
                        <a:t>25</a:t>
                      </a:r>
                      <a:r>
                        <a:rPr lang="ko-KR" altLang="en-US" sz="800" u="none" strike="noStrike" dirty="0">
                          <a:effectLst/>
                        </a:rPr>
                        <a:t>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4973" marR="4973" marT="4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523867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23CA02-30E5-45EC-8BCB-79F9751A6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06785"/>
              </p:ext>
            </p:extLst>
          </p:nvPr>
        </p:nvGraphicFramePr>
        <p:xfrm>
          <a:off x="297723" y="1905074"/>
          <a:ext cx="6240237" cy="23386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127069">
                  <a:extLst>
                    <a:ext uri="{9D8B030D-6E8A-4147-A177-3AD203B41FA5}">
                      <a16:colId xmlns:a16="http://schemas.microsoft.com/office/drawing/2014/main" val="4142315049"/>
                    </a:ext>
                  </a:extLst>
                </a:gridCol>
                <a:gridCol w="1113168">
                  <a:extLst>
                    <a:ext uri="{9D8B030D-6E8A-4147-A177-3AD203B41FA5}">
                      <a16:colId xmlns:a16="http://schemas.microsoft.com/office/drawing/2014/main" val="1560908404"/>
                    </a:ext>
                  </a:extLst>
                </a:gridCol>
              </a:tblGrid>
              <a:tr h="1005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기업명 추출 결과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70931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KB</a:t>
                      </a:r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금융그룹</a:t>
                      </a:r>
                      <a:r>
                        <a:rPr lang="en-US" altLang="ko-KR" sz="600" u="none" strike="noStrike" dirty="0">
                          <a:effectLst/>
                        </a:rPr>
                        <a:t>(</a:t>
                      </a:r>
                      <a:r>
                        <a:rPr lang="ko-KR" altLang="en-US" sz="600" u="none" strike="noStrike" dirty="0">
                          <a:effectLst/>
                        </a:rPr>
                        <a:t>회장 윤종규</a:t>
                      </a:r>
                      <a:r>
                        <a:rPr lang="en-US" altLang="ko-KR" sz="600" u="none" strike="noStrike" dirty="0">
                          <a:effectLst/>
                        </a:rPr>
                        <a:t>)</a:t>
                      </a:r>
                      <a:r>
                        <a:rPr lang="ko-KR" altLang="en-US" sz="600" u="none" strike="noStrike" dirty="0">
                          <a:effectLst/>
                        </a:rPr>
                        <a:t>은 지난달 </a:t>
                      </a:r>
                      <a:r>
                        <a:rPr lang="en-US" altLang="ko-KR" sz="600" u="none" strike="noStrike" dirty="0">
                          <a:effectLst/>
                        </a:rPr>
                        <a:t>29</a:t>
                      </a:r>
                      <a:r>
                        <a:rPr lang="ko-KR" altLang="en-US" sz="600" u="none" strike="noStrike" dirty="0">
                          <a:effectLst/>
                        </a:rPr>
                        <a:t>일 오후 여의도 본점에서 윤종규 회장과 </a:t>
                      </a:r>
                      <a:r>
                        <a:rPr lang="ko-KR" altLang="en-US" sz="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대한카누연맹</a:t>
                      </a:r>
                      <a:r>
                        <a:rPr lang="ko-KR" altLang="en-US" sz="600" u="none" strike="noStrike" dirty="0">
                          <a:effectLst/>
                        </a:rPr>
                        <a:t> 김용빈 회장 등이 참석한 가운데</a:t>
                      </a:r>
                      <a:r>
                        <a:rPr lang="en-US" altLang="ko-KR" sz="600" u="none" strike="noStrike" dirty="0">
                          <a:effectLst/>
                        </a:rPr>
                        <a:t>, </a:t>
                      </a:r>
                      <a:r>
                        <a:rPr lang="ko-KR" altLang="en-US" sz="600" u="none" strike="noStrike" dirty="0">
                          <a:effectLst/>
                        </a:rPr>
                        <a:t>카누 남녀 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국가대표팀에 대한 후원 </a:t>
                      </a:r>
                      <a:r>
                        <a:rPr lang="en-US" altLang="ko-KR" sz="600" u="none" strike="noStrike" dirty="0">
                          <a:effectLst/>
                        </a:rPr>
                        <a:t>...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KB</a:t>
                      </a:r>
                      <a:r>
                        <a:rPr lang="ko-KR" altLang="en-US" sz="600" u="none" strike="noStrike" dirty="0">
                          <a:effectLst/>
                        </a:rPr>
                        <a:t>금융그룹</a:t>
                      </a:r>
                      <a:r>
                        <a:rPr lang="en-US" altLang="ko-KR" sz="600" u="none" strike="noStrike" dirty="0">
                          <a:effectLst/>
                        </a:rPr>
                        <a:t>,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대한카누연맹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extLst>
                  <a:ext uri="{0D108BD9-81ED-4DB2-BD59-A6C34878D82A}">
                    <a16:rowId xmlns:a16="http://schemas.microsoft.com/office/drawing/2014/main" val="275247372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최선목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한화그룹</a:t>
                      </a:r>
                      <a:r>
                        <a:rPr lang="ko-KR" altLang="en-US" sz="600" u="none" strike="noStrike" dirty="0">
                          <a:effectLst/>
                        </a:rPr>
                        <a:t> 커뮤니케이션팀장</a:t>
                      </a:r>
                      <a:r>
                        <a:rPr lang="en-US" altLang="ko-KR" sz="600" u="none" strike="noStrike" dirty="0">
                          <a:effectLst/>
                        </a:rPr>
                        <a:t>(62·</a:t>
                      </a:r>
                      <a:r>
                        <a:rPr lang="ko-KR" altLang="en-US" sz="600" u="none" strike="noStrike" dirty="0">
                          <a:effectLst/>
                        </a:rPr>
                        <a:t>사진</a:t>
                      </a:r>
                      <a:r>
                        <a:rPr lang="en-US" altLang="ko-KR" sz="600" u="none" strike="noStrike" dirty="0">
                          <a:effectLst/>
                        </a:rPr>
                        <a:t>)</a:t>
                      </a:r>
                      <a:r>
                        <a:rPr lang="ko-KR" altLang="en-US" sz="600" u="none" strike="noStrike" dirty="0">
                          <a:effectLst/>
                        </a:rPr>
                        <a:t>이 </a:t>
                      </a:r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r>
                        <a:rPr lang="ko-KR" altLang="en-US" sz="600" u="none" strike="noStrike" dirty="0">
                          <a:effectLst/>
                        </a:rPr>
                        <a:t>일 부사장에서 사장으로 승진해 새로 출범하는 그룹 커뮤니케이션위원회 위원장을 맡았다</a:t>
                      </a:r>
                      <a:r>
                        <a:rPr lang="en-US" altLang="ko-KR" sz="600" u="none" strike="noStrike" dirty="0">
                          <a:effectLst/>
                        </a:rPr>
                        <a:t>. </a:t>
                      </a:r>
                      <a:br>
                        <a:rPr lang="en-US" altLang="ko-KR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한화그룹은 지난 </a:t>
                      </a:r>
                      <a:r>
                        <a:rPr lang="en-US" altLang="ko-KR" sz="600" u="none" strike="noStrike" dirty="0">
                          <a:effectLst/>
                        </a:rPr>
                        <a:t>5</a:t>
                      </a:r>
                      <a:r>
                        <a:rPr lang="ko-KR" altLang="en-US" sz="600" u="none" strike="noStrike" dirty="0">
                          <a:effectLst/>
                        </a:rPr>
                        <a:t>월 </a:t>
                      </a:r>
                      <a:r>
                        <a:rPr lang="en-US" altLang="ko-KR" sz="600" u="none" strike="noStrike" dirty="0">
                          <a:effectLst/>
                        </a:rPr>
                        <a:t>...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한화그룹</a:t>
                      </a:r>
                      <a:r>
                        <a:rPr lang="en-US" altLang="ko-KR" sz="600" u="none" strike="noStrike">
                          <a:effectLst/>
                        </a:rPr>
                        <a:t>,</a:t>
                      </a:r>
                      <a:r>
                        <a:rPr lang="ko-KR" altLang="en-US" sz="600" u="none" strike="noStrike">
                          <a:effectLst/>
                        </a:rPr>
                        <a:t>그룹커뮤니케이션위원회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extLst>
                  <a:ext uri="{0D108BD9-81ED-4DB2-BD59-A6C34878D82A}">
                    <a16:rowId xmlns:a16="http://schemas.microsoft.com/office/drawing/2014/main" val="3313444670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베트남 생명보험 및 손해보험시장 규모는 우리나라의 </a:t>
                      </a:r>
                      <a:r>
                        <a:rPr lang="en-US" altLang="ko-KR" sz="600" u="none" strike="noStrike" dirty="0">
                          <a:effectLst/>
                        </a:rPr>
                        <a:t>2.0%, 2.4%</a:t>
                      </a:r>
                      <a:r>
                        <a:rPr lang="ko-KR" altLang="en-US" sz="600" u="none" strike="noStrike" dirty="0">
                          <a:effectLst/>
                        </a:rPr>
                        <a:t>에 불과하나</a:t>
                      </a:r>
                      <a:r>
                        <a:rPr lang="en-US" altLang="ko-KR" sz="600" u="none" strike="noStrike" dirty="0">
                          <a:effectLst/>
                        </a:rPr>
                        <a:t>, </a:t>
                      </a:r>
                      <a:r>
                        <a:rPr lang="ko-KR" altLang="en-US" sz="600" u="none" strike="noStrike" dirty="0">
                          <a:effectLst/>
                        </a:rPr>
                        <a:t>연 평균 보험료 실질성장률이 </a:t>
                      </a:r>
                      <a:r>
                        <a:rPr lang="en-US" altLang="ko-KR" sz="600" u="none" strike="noStrike" dirty="0">
                          <a:effectLst/>
                        </a:rPr>
                        <a:t>15.%, 7.3%</a:t>
                      </a:r>
                      <a:r>
                        <a:rPr lang="ko-KR" altLang="en-US" sz="600" u="none" strike="noStrike" dirty="0">
                          <a:effectLst/>
                        </a:rPr>
                        <a:t>로 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높은 수준으로 매년 가파른 성장세를 보이고 </a:t>
                      </a:r>
                      <a:r>
                        <a:rPr lang="en-US" altLang="ko-KR" sz="600" u="none" strike="noStrike" dirty="0">
                          <a:effectLst/>
                        </a:rPr>
                        <a:t>...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베트남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extLst>
                  <a:ext uri="{0D108BD9-81ED-4DB2-BD59-A6C34878D82A}">
                    <a16:rowId xmlns:a16="http://schemas.microsoft.com/office/drawing/2014/main" val="3524471227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손해보험사는 건강연령 연동 보험 상품을 하반기에 내놓을 계획이다</a:t>
                      </a:r>
                      <a:r>
                        <a:rPr lang="en-US" altLang="ko-KR" sz="600" u="none" strike="noStrike" dirty="0">
                          <a:effectLst/>
                        </a:rPr>
                        <a:t>. </a:t>
                      </a:r>
                      <a:r>
                        <a:rPr lang="en-US" altLang="ko-KR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DB</a:t>
                      </a:r>
                      <a:r>
                        <a:rPr lang="ko-KR" altLang="en-US" sz="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손보</a:t>
                      </a:r>
                      <a:r>
                        <a:rPr lang="ko-KR" altLang="en-US" sz="600" u="none" strike="noStrike" dirty="0">
                          <a:effectLst/>
                        </a:rPr>
                        <a:t> 관계자는 “</a:t>
                      </a:r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보험개발원</a:t>
                      </a:r>
                      <a:r>
                        <a:rPr lang="ko-KR" altLang="en-US" sz="600" u="none" strike="noStrike" dirty="0">
                          <a:effectLst/>
                        </a:rPr>
                        <a:t> 산출 모델이 감독당국의 사전 승인을 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받으면 적극적으로 관련 상품 </a:t>
                      </a:r>
                      <a:r>
                        <a:rPr lang="en-US" altLang="ko-KR" sz="600" u="none" strike="noStrike" dirty="0">
                          <a:effectLst/>
                        </a:rPr>
                        <a:t>...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DB</a:t>
                      </a:r>
                      <a:r>
                        <a:rPr lang="ko-KR" altLang="en-US" sz="600" u="none" strike="noStrike">
                          <a:effectLst/>
                        </a:rPr>
                        <a:t>손보</a:t>
                      </a:r>
                      <a:r>
                        <a:rPr lang="en-US" altLang="ko-KR" sz="600" u="none" strike="noStrike">
                          <a:effectLst/>
                        </a:rPr>
                        <a:t>,</a:t>
                      </a:r>
                      <a:r>
                        <a:rPr lang="ko-KR" altLang="en-US" sz="600" u="none" strike="noStrike">
                          <a:effectLst/>
                        </a:rPr>
                        <a:t>보험개발원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extLst>
                  <a:ext uri="{0D108BD9-81ED-4DB2-BD59-A6C34878D82A}">
                    <a16:rowId xmlns:a16="http://schemas.microsoft.com/office/drawing/2014/main" val="1584963818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[</a:t>
                      </a:r>
                      <a:r>
                        <a:rPr lang="ko-KR" altLang="en-US" sz="600" u="none" strike="noStrike" dirty="0">
                          <a:effectLst/>
                        </a:rPr>
                        <a:t>한국금융신문 장호성 기자</a:t>
                      </a:r>
                      <a:r>
                        <a:rPr lang="en-US" altLang="ko-KR" sz="600" u="none" strike="noStrike" dirty="0">
                          <a:effectLst/>
                        </a:rPr>
                        <a:t>] </a:t>
                      </a:r>
                      <a:r>
                        <a:rPr lang="ko-KR" altLang="en-US" sz="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리치앤코</a:t>
                      </a:r>
                      <a:r>
                        <a:rPr lang="en-US" altLang="ko-KR" sz="600" u="none" strike="noStrike" dirty="0">
                          <a:effectLst/>
                        </a:rPr>
                        <a:t>(</a:t>
                      </a:r>
                      <a:r>
                        <a:rPr lang="ko-KR" altLang="en-US" sz="600" u="none" strike="noStrike" dirty="0">
                          <a:effectLst/>
                        </a:rPr>
                        <a:t>대표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한승표</a:t>
                      </a:r>
                      <a:r>
                        <a:rPr lang="en-US" altLang="ko-KR" sz="600" u="none" strike="noStrike" dirty="0">
                          <a:effectLst/>
                        </a:rPr>
                        <a:t>)</a:t>
                      </a:r>
                      <a:r>
                        <a:rPr lang="ko-KR" altLang="en-US" sz="600" u="none" strike="noStrike" dirty="0">
                          <a:effectLst/>
                        </a:rPr>
                        <a:t>는 통합 보험관리 플랫폼 </a:t>
                      </a:r>
                      <a:r>
                        <a:rPr lang="ko-KR" altLang="en-US" sz="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굿리치</a:t>
                      </a:r>
                      <a:r>
                        <a:rPr lang="ko-KR" altLang="en-US" sz="600" u="none" strike="noStrike" dirty="0">
                          <a:effectLst/>
                        </a:rPr>
                        <a:t> 스마트폰 어플리케이션이 지난 </a:t>
                      </a:r>
                      <a:r>
                        <a:rPr lang="en-US" altLang="ko-KR" sz="600" u="none" strike="noStrike" dirty="0">
                          <a:effectLst/>
                        </a:rPr>
                        <a:t>1</a:t>
                      </a:r>
                      <a:r>
                        <a:rPr lang="ko-KR" altLang="en-US" sz="600" u="none" strike="noStrike" dirty="0">
                          <a:effectLst/>
                        </a:rPr>
                        <a:t>일 업계 최초로 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en-US" altLang="ko-KR" sz="600" u="none" strike="noStrike" dirty="0">
                          <a:effectLst/>
                        </a:rPr>
                        <a:t>100</a:t>
                      </a:r>
                      <a:r>
                        <a:rPr lang="ko-KR" altLang="en-US" sz="600" u="none" strike="noStrike" dirty="0">
                          <a:effectLst/>
                        </a:rPr>
                        <a:t>만 다운로드를 달성했다고 </a:t>
                      </a:r>
                      <a:r>
                        <a:rPr lang="en-US" altLang="ko-KR" sz="600" u="none" strike="noStrike" dirty="0">
                          <a:effectLst/>
                        </a:rPr>
                        <a:t>...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한국금융신문</a:t>
                      </a:r>
                      <a:r>
                        <a:rPr lang="en-US" altLang="ko-KR" sz="600" u="none" strike="noStrike" dirty="0">
                          <a:effectLst/>
                        </a:rPr>
                        <a:t>,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리치앤코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extLst>
                  <a:ext uri="{0D108BD9-81ED-4DB2-BD59-A6C34878D82A}">
                    <a16:rowId xmlns:a16="http://schemas.microsoft.com/office/drawing/2014/main" val="974224090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</a:t>
                      </a:r>
                      <a:r>
                        <a:rPr lang="ko-KR" altLang="en-US" sz="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네트웍스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는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최신원</a:t>
                      </a:r>
                      <a:r>
                        <a:rPr lang="en-US" altLang="ko-KR" sz="600" u="none" strike="noStrike" dirty="0">
                          <a:effectLst/>
                        </a:rPr>
                        <a:t>〈</a:t>
                      </a:r>
                      <a:r>
                        <a:rPr lang="ko-KR" altLang="en-US" sz="600" u="none" strike="noStrike" dirty="0">
                          <a:effectLst/>
                        </a:rPr>
                        <a:t>사진</a:t>
                      </a:r>
                      <a:r>
                        <a:rPr lang="en-US" altLang="ko-KR" sz="600" u="none" strike="noStrike" dirty="0">
                          <a:effectLst/>
                        </a:rPr>
                        <a:t>〉 </a:t>
                      </a:r>
                      <a:r>
                        <a:rPr lang="ko-KR" altLang="en-US" sz="600" u="none" strike="noStrike" dirty="0">
                          <a:effectLst/>
                        </a:rPr>
                        <a:t>회장이 지난달 </a:t>
                      </a:r>
                      <a:r>
                        <a:rPr lang="en-US" altLang="ko-KR" sz="600" u="none" strike="noStrike" dirty="0">
                          <a:effectLst/>
                        </a:rPr>
                        <a:t>30</a:t>
                      </a:r>
                      <a:r>
                        <a:rPr lang="ko-KR" altLang="en-US" sz="600" u="none" strike="noStrike" dirty="0">
                          <a:effectLst/>
                        </a:rPr>
                        <a:t>일 </a:t>
                      </a:r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아시아태평양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국제경영학회</a:t>
                      </a:r>
                      <a:r>
                        <a:rPr lang="en-US" altLang="ko-KR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(APAIB)</a:t>
                      </a:r>
                      <a:r>
                        <a:rPr lang="ko-KR" altLang="en-US" sz="600" u="none" strike="noStrike" dirty="0">
                          <a:effectLst/>
                        </a:rPr>
                        <a:t>와 </a:t>
                      </a:r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국제연합</a:t>
                      </a:r>
                      <a:r>
                        <a:rPr lang="en-US" altLang="ko-KR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(UN)</a:t>
                      </a:r>
                      <a:r>
                        <a:rPr lang="ko-KR" altLang="en-US" sz="600" u="none" strike="noStrike" dirty="0">
                          <a:effectLst/>
                        </a:rPr>
                        <a:t>이 공동으로 주관한 </a:t>
                      </a:r>
                      <a:r>
                        <a:rPr lang="en-US" altLang="ko-KR" sz="600" u="none" strike="noStrike" dirty="0">
                          <a:effectLst/>
                        </a:rPr>
                        <a:t>'2018 </a:t>
                      </a:r>
                      <a:br>
                        <a:rPr lang="en-US" altLang="ko-KR" sz="600" u="none" strike="noStrike" dirty="0">
                          <a:effectLst/>
                        </a:rPr>
                      </a:br>
                      <a:r>
                        <a:rPr lang="en-US" altLang="ko-KR" sz="600" u="none" strike="noStrike" dirty="0">
                          <a:effectLst/>
                        </a:rPr>
                        <a:t>APAIB-UN </a:t>
                      </a:r>
                      <a:r>
                        <a:rPr lang="ko-KR" altLang="en-US" sz="600" u="none" strike="noStrike" dirty="0">
                          <a:effectLst/>
                        </a:rPr>
                        <a:t>조인트 콘퍼런스</a:t>
                      </a:r>
                      <a:r>
                        <a:rPr lang="en-US" altLang="ko-KR" sz="600" u="none" strike="noStrike" dirty="0">
                          <a:effectLst/>
                        </a:rPr>
                        <a:t>'</a:t>
                      </a:r>
                      <a:r>
                        <a:rPr lang="ko-KR" altLang="en-US" sz="600" u="none" strike="noStrike" dirty="0">
                          <a:effectLst/>
                        </a:rPr>
                        <a:t>에서 </a:t>
                      </a:r>
                      <a:r>
                        <a:rPr lang="en-US" altLang="ko-KR" sz="600" u="none" strike="noStrike" dirty="0">
                          <a:effectLst/>
                        </a:rPr>
                        <a:t>...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UN,</a:t>
                      </a:r>
                      <a:r>
                        <a:rPr lang="ko-KR" altLang="en-US" sz="600" u="none" strike="noStrike">
                          <a:effectLst/>
                        </a:rPr>
                        <a:t>국제연합</a:t>
                      </a:r>
                      <a:r>
                        <a:rPr lang="en-US" altLang="ko-KR" sz="600" u="none" strike="noStrike">
                          <a:effectLst/>
                        </a:rPr>
                        <a:t>,SK</a:t>
                      </a:r>
                      <a:r>
                        <a:rPr lang="ko-KR" altLang="en-US" sz="600" u="none" strike="noStrike">
                          <a:effectLst/>
                        </a:rPr>
                        <a:t>네트웍스는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extLst>
                  <a:ext uri="{0D108BD9-81ED-4DB2-BD59-A6C34878D82A}">
                    <a16:rowId xmlns:a16="http://schemas.microsoft.com/office/drawing/2014/main" val="267403729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롯데마트</a:t>
                      </a:r>
                      <a:r>
                        <a:rPr lang="ko-KR" altLang="en-US" sz="600" u="none" strike="noStrike" dirty="0">
                          <a:effectLst/>
                        </a:rPr>
                        <a:t>는 오는 </a:t>
                      </a:r>
                      <a:r>
                        <a:rPr lang="en-US" altLang="ko-KR" sz="600" u="none" strike="noStrike" dirty="0">
                          <a:effectLst/>
                        </a:rPr>
                        <a:t>31</a:t>
                      </a:r>
                      <a:r>
                        <a:rPr lang="ko-KR" altLang="en-US" sz="600" u="none" strike="noStrike" dirty="0">
                          <a:effectLst/>
                        </a:rPr>
                        <a:t>일까지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전점과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온라인몰인</a:t>
                      </a:r>
                      <a:r>
                        <a:rPr lang="ko-KR" altLang="en-US" sz="600" u="none" strike="noStrike" dirty="0">
                          <a:effectLst/>
                        </a:rPr>
                        <a:t> 롯데마트몰에서 장마철 대비용품과 먹거리</a:t>
                      </a:r>
                      <a:r>
                        <a:rPr lang="en-US" altLang="ko-KR" sz="600" u="none" strike="noStrike" dirty="0">
                          <a:effectLst/>
                        </a:rPr>
                        <a:t>, </a:t>
                      </a:r>
                      <a:r>
                        <a:rPr lang="ko-KR" altLang="en-US" sz="600" u="none" strike="noStrike" dirty="0">
                          <a:effectLst/>
                        </a:rPr>
                        <a:t>패션잡화를 할인 판매하는 </a:t>
                      </a:r>
                      <a:r>
                        <a:rPr lang="en-US" altLang="ko-KR" sz="600" u="none" strike="noStrike" dirty="0">
                          <a:effectLst/>
                        </a:rPr>
                        <a:t>'</a:t>
                      </a:r>
                      <a:r>
                        <a:rPr lang="ko-KR" altLang="en-US" sz="600" u="none" strike="noStrike" dirty="0">
                          <a:effectLst/>
                        </a:rPr>
                        <a:t>장마철 철벽방어 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기획전</a:t>
                      </a:r>
                      <a:r>
                        <a:rPr lang="en-US" altLang="ko-KR" sz="600" u="none" strike="noStrike" dirty="0">
                          <a:effectLst/>
                        </a:rPr>
                        <a:t>'</a:t>
                      </a:r>
                      <a:r>
                        <a:rPr lang="ko-KR" altLang="en-US" sz="600" u="none" strike="noStrike" dirty="0">
                          <a:effectLst/>
                        </a:rPr>
                        <a:t>을 진행한다고 </a:t>
                      </a:r>
                      <a:r>
                        <a:rPr lang="en-US" altLang="ko-KR" sz="600" u="none" strike="noStrike" dirty="0">
                          <a:effectLst/>
                        </a:rPr>
                        <a:t>2</a:t>
                      </a:r>
                      <a:r>
                        <a:rPr lang="ko-KR" altLang="en-US" sz="600" u="none" strike="noStrike" dirty="0">
                          <a:effectLst/>
                        </a:rPr>
                        <a:t>일 </a:t>
                      </a:r>
                      <a:r>
                        <a:rPr lang="en-US" altLang="ko-KR" sz="600" u="none" strike="noStrike" dirty="0">
                          <a:effectLst/>
                        </a:rPr>
                        <a:t>...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롯데마트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extLst>
                  <a:ext uri="{0D108BD9-81ED-4DB2-BD59-A6C34878D82A}">
                    <a16:rowId xmlns:a16="http://schemas.microsoft.com/office/drawing/2014/main" val="2224002585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 err="1">
                          <a:effectLst/>
                        </a:rPr>
                        <a:t>홍요섭</a:t>
                      </a:r>
                      <a:r>
                        <a:rPr lang="ko-KR" altLang="en-US" sz="600" u="none" strike="noStrike" dirty="0">
                          <a:effectLst/>
                        </a:rPr>
                        <a:t> 대표는 </a:t>
                      </a:r>
                      <a:r>
                        <a:rPr lang="ko-KR" altLang="en-US" sz="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에어로바이런먼트</a:t>
                      </a:r>
                      <a:r>
                        <a:rPr lang="en-US" altLang="ko-KR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나스닥 </a:t>
                      </a:r>
                      <a:r>
                        <a:rPr lang="en-US" altLang="ko-KR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AVAV)</a:t>
                      </a:r>
                      <a:r>
                        <a:rPr lang="en-US" altLang="ko-KR" sz="600" u="none" strike="noStrike" dirty="0">
                          <a:effectLst/>
                        </a:rPr>
                        <a:t> R&amp;D </a:t>
                      </a:r>
                      <a:r>
                        <a:rPr lang="ko-KR" altLang="en-US" sz="600" u="none" strike="noStrike" dirty="0">
                          <a:effectLst/>
                        </a:rPr>
                        <a:t>센터</a:t>
                      </a:r>
                      <a:r>
                        <a:rPr lang="en-US" altLang="ko-KR" sz="600" u="none" strike="noStrike" dirty="0">
                          <a:effectLst/>
                        </a:rPr>
                        <a:t>, </a:t>
                      </a:r>
                      <a:r>
                        <a:rPr lang="en-US" altLang="ko-KR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주</a:t>
                      </a:r>
                      <a:r>
                        <a:rPr lang="en-US" altLang="ko-KR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세방전지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R&amp;D </a:t>
                      </a:r>
                      <a:r>
                        <a:rPr lang="ko-KR" altLang="en-US" sz="600" u="none" strike="noStrike" dirty="0">
                          <a:effectLst/>
                        </a:rPr>
                        <a:t>센터와 함께 배터리 교체시스템을 대체할 수 있는 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스마트 급속충전솔루션을 연구 </a:t>
                      </a:r>
                      <a:r>
                        <a:rPr lang="en-US" altLang="ko-KR" sz="600" u="none" strike="noStrike" dirty="0">
                          <a:effectLst/>
                        </a:rPr>
                        <a:t>...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나스닥</a:t>
                      </a:r>
                      <a:r>
                        <a:rPr lang="en-US" altLang="ko-KR" sz="600" u="none" strike="noStrike">
                          <a:effectLst/>
                        </a:rPr>
                        <a:t>AVAV,</a:t>
                      </a:r>
                      <a:r>
                        <a:rPr lang="ko-KR" altLang="en-US" sz="600" u="none" strike="noStrike">
                          <a:effectLst/>
                        </a:rPr>
                        <a:t>세방전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extLst>
                  <a:ext uri="{0D108BD9-81ED-4DB2-BD59-A6C34878D82A}">
                    <a16:rowId xmlns:a16="http://schemas.microsoft.com/office/drawing/2014/main" val="68006165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신한금융</a:t>
                      </a:r>
                      <a:r>
                        <a:rPr lang="ko-KR" altLang="en-US" sz="600" u="none" strike="noStrike" dirty="0">
                          <a:effectLst/>
                        </a:rPr>
                        <a:t> 관계자는 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신한서브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는</a:t>
                      </a:r>
                      <a:r>
                        <a:rPr lang="ko-KR" altLang="en-US" sz="600" u="none" strike="noStrike" dirty="0">
                          <a:effectLst/>
                        </a:rPr>
                        <a:t> 은행</a:t>
                      </a:r>
                      <a:r>
                        <a:rPr lang="en-US" altLang="ko-KR" sz="600" u="none" strike="noStrike" dirty="0">
                          <a:effectLst/>
                        </a:rPr>
                        <a:t>·</a:t>
                      </a:r>
                      <a:r>
                        <a:rPr lang="ko-KR" altLang="en-US" sz="600" u="none" strike="noStrike" dirty="0">
                          <a:effectLst/>
                        </a:rPr>
                        <a:t>지주의 자회사나 계열회사가 아니다</a:t>
                      </a:r>
                      <a:r>
                        <a:rPr lang="en-US" altLang="ko-KR" sz="600" u="none" strike="noStrike" dirty="0">
                          <a:effectLst/>
                        </a:rPr>
                        <a:t>"</a:t>
                      </a:r>
                      <a:r>
                        <a:rPr lang="ko-KR" altLang="en-US" sz="600" u="none" strike="noStrike" dirty="0">
                          <a:effectLst/>
                        </a:rPr>
                        <a:t>라며 </a:t>
                      </a:r>
                      <a:r>
                        <a:rPr lang="en-US" altLang="ko-KR" sz="600" u="none" strike="noStrike" dirty="0">
                          <a:effectLst/>
                        </a:rPr>
                        <a:t>"The Bank </a:t>
                      </a:r>
                      <a:r>
                        <a:rPr lang="ko-KR" alt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신한동우회가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>
                          <a:effectLst/>
                        </a:rPr>
                        <a:t>100% </a:t>
                      </a:r>
                      <a:r>
                        <a:rPr lang="ko-KR" altLang="en-US" sz="600" u="none" strike="noStrike" dirty="0">
                          <a:effectLst/>
                        </a:rPr>
                        <a:t>지분을 가진 회사이기 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>
                          <a:effectLst/>
                        </a:rPr>
                        <a:t>때문에 관련 이사회에서 </a:t>
                      </a:r>
                      <a:r>
                        <a:rPr lang="en-US" altLang="ko-KR" sz="600" u="none" strike="noStrike" dirty="0">
                          <a:effectLst/>
                        </a:rPr>
                        <a:t>(</a:t>
                      </a:r>
                      <a:r>
                        <a:rPr lang="ko-KR" altLang="en-US" sz="600" u="none" strike="noStrike" dirty="0">
                          <a:effectLst/>
                        </a:rPr>
                        <a:t>왕 전 </a:t>
                      </a:r>
                      <a:r>
                        <a:rPr lang="en-US" altLang="ko-KR" sz="600" u="none" strike="noStrike" dirty="0">
                          <a:effectLst/>
                        </a:rPr>
                        <a:t>...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신한금융</a:t>
                      </a:r>
                      <a:r>
                        <a:rPr lang="en-US" altLang="ko-KR" sz="600" u="none" strike="noStrike" dirty="0">
                          <a:effectLst/>
                        </a:rPr>
                        <a:t>,</a:t>
                      </a:r>
                      <a:r>
                        <a:rPr lang="en-US" altLang="ko-KR" sz="600" u="none" strike="noStrike" dirty="0" err="1">
                          <a:effectLst/>
                        </a:rPr>
                        <a:t>TheBank</a:t>
                      </a:r>
                      <a:r>
                        <a:rPr lang="ko-KR" altLang="en-US" sz="600" u="none" strike="noStrike" dirty="0">
                          <a:effectLst/>
                        </a:rPr>
                        <a:t>신한동우회</a:t>
                      </a:r>
                      <a:r>
                        <a:rPr lang="en-US" altLang="ko-KR" sz="600" u="none" strike="noStrike" dirty="0">
                          <a:effectLst/>
                        </a:rPr>
                        <a:t>,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신한서브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9" marR="4569" marT="4569" marB="0" anchor="ctr"/>
                </a:tc>
                <a:extLst>
                  <a:ext uri="{0D108BD9-81ED-4DB2-BD59-A6C34878D82A}">
                    <a16:rowId xmlns:a16="http://schemas.microsoft.com/office/drawing/2014/main" val="177343758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98B73A0-1D73-4370-A3AA-524D480EED92}"/>
              </a:ext>
            </a:extLst>
          </p:cNvPr>
          <p:cNvSpPr txBox="1"/>
          <p:nvPr/>
        </p:nvSpPr>
        <p:spPr>
          <a:xfrm>
            <a:off x="141005" y="742931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기업명 </a:t>
            </a:r>
            <a:r>
              <a:rPr lang="ko-KR" altLang="en-US" sz="8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추출기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모델링</a:t>
            </a:r>
          </a:p>
        </p:txBody>
      </p:sp>
    </p:spTree>
    <p:extLst>
      <p:ext uri="{BB962C8B-B14F-4D97-AF65-F5344CB8AC3E}">
        <p14:creationId xmlns:p14="http://schemas.microsoft.com/office/powerpoint/2010/main" val="2519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29D8E732-416F-4C05-9CAD-4256CEC0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-12993"/>
            <a:ext cx="2085975" cy="46507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E6E932-7268-4A53-857B-B3DCB7BB9F9C}"/>
              </a:ext>
            </a:extLst>
          </p:cNvPr>
          <p:cNvSpPr/>
          <p:nvPr/>
        </p:nvSpPr>
        <p:spPr>
          <a:xfrm>
            <a:off x="134775" y="103849"/>
            <a:ext cx="4592009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뉴스미디어 분류 프로젝트 모델링 </a:t>
            </a:r>
            <a:r>
              <a:rPr lang="ko-KR" altLang="en-US" sz="9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레포트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작성일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2021-03-09)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F3632D2-D25A-419D-8A69-9EB63B2AAF9A}"/>
              </a:ext>
            </a:extLst>
          </p:cNvPr>
          <p:cNvSpPr/>
          <p:nvPr/>
        </p:nvSpPr>
        <p:spPr>
          <a:xfrm>
            <a:off x="134776" y="450060"/>
            <a:ext cx="3383123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5. 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대신경제연구소 뉴스미디어 </a:t>
            </a: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AI VS 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지속가능발전소 특허</a:t>
            </a: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거절</a:t>
            </a: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ko-KR" altLang="en-US" sz="800" b="1" dirty="0"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15111-8200-400C-A48B-54583ACFF4BB}"/>
              </a:ext>
            </a:extLst>
          </p:cNvPr>
          <p:cNvSpPr txBox="1"/>
          <p:nvPr/>
        </p:nvSpPr>
        <p:spPr>
          <a:xfrm>
            <a:off x="141005" y="796271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뉴스 </a:t>
            </a:r>
            <a:r>
              <a:rPr lang="ko-KR" altLang="en-US" sz="8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수집부</a:t>
            </a:r>
            <a:endParaRPr lang="ko-KR" altLang="en-US" sz="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B09E4-B928-47AF-A2D0-819B0FD71DA1}"/>
              </a:ext>
            </a:extLst>
          </p:cNvPr>
          <p:cNvSpPr txBox="1"/>
          <p:nvPr/>
        </p:nvSpPr>
        <p:spPr>
          <a:xfrm>
            <a:off x="141005" y="2890205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latin typeface="HY중고딕" panose="02030600000101010101" pitchFamily="18" charset="-127"/>
                <a:ea typeface="HY중고딕" panose="02030600000101010101" pitchFamily="18" charset="-127"/>
              </a:rPr>
              <a:t>뉴스 </a:t>
            </a:r>
            <a:r>
              <a:rPr lang="ko-KR" altLang="en-US" sz="8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분류부</a:t>
            </a:r>
            <a:endParaRPr lang="ko-KR" altLang="en-US" sz="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2EFFF-4D5C-4E06-A18F-C2572774CE74}"/>
              </a:ext>
            </a:extLst>
          </p:cNvPr>
          <p:cNvSpPr txBox="1"/>
          <p:nvPr/>
        </p:nvSpPr>
        <p:spPr>
          <a:xfrm>
            <a:off x="141005" y="5533197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평가 결과 산출 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A7E7465-2AE3-419B-A572-42EB9962D7DE}"/>
              </a:ext>
            </a:extLst>
          </p:cNvPr>
          <p:cNvGraphicFramePr>
            <a:graphicFrameLocks noGrp="1"/>
          </p:cNvGraphicFramePr>
          <p:nvPr/>
        </p:nvGraphicFramePr>
        <p:xfrm>
          <a:off x="240981" y="1044467"/>
          <a:ext cx="6376036" cy="134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018">
                  <a:extLst>
                    <a:ext uri="{9D8B030D-6E8A-4147-A177-3AD203B41FA5}">
                      <a16:colId xmlns:a16="http://schemas.microsoft.com/office/drawing/2014/main" val="190021037"/>
                    </a:ext>
                  </a:extLst>
                </a:gridCol>
                <a:gridCol w="3188018">
                  <a:extLst>
                    <a:ext uri="{9D8B030D-6E8A-4147-A177-3AD203B41FA5}">
                      <a16:colId xmlns:a16="http://schemas.microsoft.com/office/drawing/2014/main" val="2263704339"/>
                    </a:ext>
                  </a:extLst>
                </a:gridCol>
              </a:tblGrid>
              <a:tr h="303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지속가능발전연구소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대신경제연구소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942987"/>
                  </a:ext>
                </a:extLst>
              </a:tr>
              <a:tr h="303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기사들 간의 유사도 분석을 통해 유사도가 기준치 이상인 뉴스 기사들에 대한 클러스터링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 진행중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71589"/>
                  </a:ext>
                </a:extLst>
              </a:tr>
              <a:tr h="303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TF-IDF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로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Vectorizing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을 진행하고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Cosine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유사도를 이용하는 </a:t>
                      </a:r>
                      <a:r>
                        <a:rPr lang="en-US" altLang="ko-KR" sz="8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LexRank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방식 채택</a:t>
                      </a:r>
                      <a:endParaRPr lang="en-US" altLang="ko-KR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희귀 단어에 대응 불가</a:t>
                      </a:r>
                      <a:endParaRPr lang="en-US" altLang="ko-KR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Misspelled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상황을 무시함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Byte-pair Encoding(BPE)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을 이용하여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Vectorizing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진행</a:t>
                      </a:r>
                      <a:endParaRPr lang="en-US" altLang="ko-KR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Character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기본 </a:t>
                      </a:r>
                      <a:r>
                        <a:rPr lang="en-US" altLang="ko-KR" sz="8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subword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units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로 보고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Looping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과정을 통해 빈도수가 가장 많은 </a:t>
                      </a:r>
                      <a:r>
                        <a:rPr lang="en-US" altLang="ko-KR" sz="8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biagram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을 찾는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algorithm.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희귀 단어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자주 등장하지 않은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 강하다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Misspelled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상황에서도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Vectorizing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 잘된다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0230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DABD3F8D-A53E-4701-8647-745A32010FAD}"/>
              </a:ext>
            </a:extLst>
          </p:cNvPr>
          <p:cNvGraphicFramePr>
            <a:graphicFrameLocks noGrp="1"/>
          </p:cNvGraphicFramePr>
          <p:nvPr/>
        </p:nvGraphicFramePr>
        <p:xfrm>
          <a:off x="240981" y="3145315"/>
          <a:ext cx="6376037" cy="173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39">
                  <a:extLst>
                    <a:ext uri="{9D8B030D-6E8A-4147-A177-3AD203B41FA5}">
                      <a16:colId xmlns:a16="http://schemas.microsoft.com/office/drawing/2014/main" val="190021037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111529137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126339975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263704339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3742078560"/>
                    </a:ext>
                  </a:extLst>
                </a:gridCol>
                <a:gridCol w="902018">
                  <a:extLst>
                    <a:ext uri="{9D8B030D-6E8A-4147-A177-3AD203B41FA5}">
                      <a16:colId xmlns:a16="http://schemas.microsoft.com/office/drawing/2014/main" val="3385363253"/>
                    </a:ext>
                  </a:extLst>
                </a:gridCol>
              </a:tblGrid>
              <a:tr h="30382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지속가능발전연구소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대신경제연구소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42987"/>
                  </a:ext>
                </a:extLst>
              </a:tr>
              <a:tr h="3038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Algorithm</a:t>
                      </a:r>
                      <a:endParaRPr lang="ko-KR" altLang="en-US" sz="8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Algorithm</a:t>
                      </a:r>
                      <a:endParaRPr lang="ko-KR" altLang="en-US" sz="8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434628"/>
                  </a:ext>
                </a:extLst>
              </a:tr>
              <a:tr h="303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이원</a:t>
                      </a:r>
                      <a:endParaRPr lang="en-US" altLang="ko-KR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수집된 뉴스가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ESG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기업평가에 사용될 수 있는 데이터인지 판단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Multinomial Bayes, Bernoulli Bayes, Linear SVC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(White box model)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이원</a:t>
                      </a:r>
                      <a:endParaRPr lang="en-US" altLang="ko-KR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수집된 뉴스가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ESG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기업평가에 사용될 수 있는 데이터인지 판단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Deep Learning model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(Black box model)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71589"/>
                  </a:ext>
                </a:extLst>
              </a:tr>
              <a:tr h="303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ESG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환경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사회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지배구조의 세가지 이슈 중 하나로 분류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..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ESG 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카테고리 </a:t>
                      </a:r>
                      <a:endParaRPr lang="en-US" altLang="ko-KR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분류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환경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사회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지배구조의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27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가지 이슈 중 하나로 분류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대신경제연구소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ESG rating model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미디어 지표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).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0230"/>
                  </a:ext>
                </a:extLst>
              </a:tr>
              <a:tr h="3038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카테고리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환경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사회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지배구조내에 있는 각각의 항목에 맞게 분류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211020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D1461BA6-CFE4-4750-8FA0-12CD07425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63011"/>
              </p:ext>
            </p:extLst>
          </p:nvPr>
        </p:nvGraphicFramePr>
        <p:xfrm>
          <a:off x="240981" y="5804695"/>
          <a:ext cx="6376037" cy="170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41">
                  <a:extLst>
                    <a:ext uri="{9D8B030D-6E8A-4147-A177-3AD203B41FA5}">
                      <a16:colId xmlns:a16="http://schemas.microsoft.com/office/drawing/2014/main" val="190021037"/>
                    </a:ext>
                  </a:extLst>
                </a:gridCol>
                <a:gridCol w="2200229">
                  <a:extLst>
                    <a:ext uri="{9D8B030D-6E8A-4147-A177-3AD203B41FA5}">
                      <a16:colId xmlns:a16="http://schemas.microsoft.com/office/drawing/2014/main" val="2111529137"/>
                    </a:ext>
                  </a:extLst>
                </a:gridCol>
                <a:gridCol w="1023869">
                  <a:extLst>
                    <a:ext uri="{9D8B030D-6E8A-4147-A177-3AD203B41FA5}">
                      <a16:colId xmlns:a16="http://schemas.microsoft.com/office/drawing/2014/main" val="2263704339"/>
                    </a:ext>
                  </a:extLst>
                </a:gridCol>
                <a:gridCol w="2243798">
                  <a:extLst>
                    <a:ext uri="{9D8B030D-6E8A-4147-A177-3AD203B41FA5}">
                      <a16:colId xmlns:a16="http://schemas.microsoft.com/office/drawing/2014/main" val="3742078560"/>
                    </a:ext>
                  </a:extLst>
                </a:gridCol>
              </a:tblGrid>
              <a:tr h="258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지속가능발전연구소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대신경제연구소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42987"/>
                  </a:ext>
                </a:extLst>
              </a:tr>
              <a:tr h="258527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434628"/>
                  </a:ext>
                </a:extLst>
              </a:tr>
              <a:tr h="11839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점수</a:t>
                      </a:r>
                      <a:endParaRPr lang="en-US" altLang="ko-KR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ESG,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관련 리스크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기업 리스크 및 기타 관련 문제에 대한 리스크를 각각 상이한 방식으로 계산한 후 이를 토대로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ESG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기업 평가점수를 산출</a:t>
                      </a:r>
                      <a:endParaRPr lang="en-US" altLang="ko-KR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Ref. </a:t>
                      </a:r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결과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Score equation.</a:t>
                      </a:r>
                    </a:p>
                    <a:p>
                      <a:pPr latinLnBrk="1"/>
                      <a:endParaRPr lang="en-US" altLang="ko-KR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ESG 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Rating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model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지배구조연구소의 </a:t>
                      </a:r>
                      <a:r>
                        <a:rPr lang="en-US" altLang="ko-KR" sz="8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ESG Rating model.</a:t>
                      </a:r>
                      <a:endParaRPr lang="ko-KR" altLang="en-US" sz="8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47158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96D961F-034F-4E35-88E1-6D751FC85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77" y="7196866"/>
            <a:ext cx="2052888" cy="2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9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>
            <a:extLst>
              <a:ext uri="{FF2B5EF4-FFF2-40B4-BE49-F238E27FC236}">
                <a16:creationId xmlns:a16="http://schemas.microsoft.com/office/drawing/2014/main" id="{29D8E732-416F-4C05-9CAD-4256CEC0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-12993"/>
            <a:ext cx="2085975" cy="46507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E6E932-7268-4A53-857B-B3DCB7BB9F9C}"/>
              </a:ext>
            </a:extLst>
          </p:cNvPr>
          <p:cNvSpPr/>
          <p:nvPr/>
        </p:nvSpPr>
        <p:spPr>
          <a:xfrm>
            <a:off x="134775" y="103849"/>
            <a:ext cx="4592009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뉴스미디어 분류 프로젝트 모델링 </a:t>
            </a:r>
            <a:r>
              <a:rPr lang="ko-KR" altLang="en-US" sz="9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레포트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작성일</a:t>
            </a: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: 2021-03-09)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F3632D2-D25A-419D-8A69-9EB63B2AAF9A}"/>
              </a:ext>
            </a:extLst>
          </p:cNvPr>
          <p:cNvSpPr/>
          <p:nvPr/>
        </p:nvSpPr>
        <p:spPr>
          <a:xfrm>
            <a:off x="134776" y="450060"/>
            <a:ext cx="3383123" cy="26201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5. Appendix</a:t>
            </a:r>
            <a:endParaRPr lang="ko-KR" altLang="en-US" sz="800" b="1" dirty="0">
              <a:solidFill>
                <a:prstClr val="black">
                  <a:lumMod val="75000"/>
                  <a:lumOff val="25000"/>
                </a:prst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AE90CC-CE78-4C9B-95C0-EBA43802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6" y="5747097"/>
            <a:ext cx="6093765" cy="3245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FF7548-6B0F-4B7C-B6EA-3B41D6B21DE9}"/>
              </a:ext>
            </a:extLst>
          </p:cNvPr>
          <p:cNvSpPr txBox="1"/>
          <p:nvPr/>
        </p:nvSpPr>
        <p:spPr>
          <a:xfrm>
            <a:off x="99060" y="5424601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카테고리 분류기 시스템 구성도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808B10-024D-4747-8FEC-940728725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5" y="1084722"/>
            <a:ext cx="6128514" cy="295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A5A6E-5027-4AD3-9549-C4BE847288FA}"/>
              </a:ext>
            </a:extLst>
          </p:cNvPr>
          <p:cNvSpPr txBox="1"/>
          <p:nvPr/>
        </p:nvSpPr>
        <p:spPr>
          <a:xfrm>
            <a:off x="141005" y="796271"/>
            <a:ext cx="6575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기업명 분류기 시스템 구성도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F9056-9FE6-4161-ADE4-1CD5048C483E}"/>
              </a:ext>
            </a:extLst>
          </p:cNvPr>
          <p:cNvSpPr txBox="1"/>
          <p:nvPr/>
        </p:nvSpPr>
        <p:spPr>
          <a:xfrm>
            <a:off x="141005" y="9047276"/>
            <a:ext cx="657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문장을 단어로 나누고 저차원으로 압축 후 복원하는 과정에서 가장 손실이 없는 </a:t>
            </a:r>
            <a:r>
              <a:rPr lang="ko-KR" altLang="en-US" sz="8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임베딩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구조를 찾음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임베딩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구조를 이용하여 양방향 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LSTM 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모델의 입력 전단계에 적용</a:t>
            </a:r>
            <a:endParaRPr lang="en-US" altLang="ko-KR" sz="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각각의 문장의 상태를 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Vectorize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하고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Vectorized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된 정보를 단어의 품사로 복호화</a:t>
            </a:r>
            <a:endParaRPr lang="en-US" altLang="ko-KR" sz="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품사 중 기관명인 단어를 예비 기업명 후보로 설정 후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Synonym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Dictionary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list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와의 일치 시 최종 결과로 선정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BA607-08E1-4F4E-AC32-515C7AB59A9A}"/>
              </a:ext>
            </a:extLst>
          </p:cNvPr>
          <p:cNvSpPr txBox="1"/>
          <p:nvPr/>
        </p:nvSpPr>
        <p:spPr>
          <a:xfrm>
            <a:off x="141005" y="4314882"/>
            <a:ext cx="657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조건부 랜덤필드를 이용하여 사전 훈련된 전이확률 및 상태확률로 문장을 분리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분리된 단어에 대해서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명사인 단어들만 필터링 후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남겨진 단어들에 대해서 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one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hot-encoding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진행</a:t>
            </a:r>
            <a:endParaRPr lang="en-US" altLang="ko-KR" sz="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One hot-encoding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으로 표현된 문장을 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Deep learning, Tree 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등의 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Machine Learning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분류 모델에 입력으로 사용하여 훈련</a:t>
            </a:r>
            <a:endParaRPr lang="en-US" altLang="ko-KR" sz="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훈련된 모델을 이용하여 </a:t>
            </a:r>
            <a:r>
              <a:rPr lang="en-US" altLang="ko-KR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Evaluation value</a:t>
            </a:r>
            <a:r>
              <a:rPr lang="ko-KR" altLang="en-US" sz="8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추론</a:t>
            </a:r>
            <a:endParaRPr lang="en-US" altLang="ko-KR" sz="8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50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5537</TotalTime>
  <Words>1392</Words>
  <Application>Microsoft Office PowerPoint</Application>
  <PresentationFormat>A4 용지(210x297mm)</PresentationFormat>
  <Paragraphs>371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HY중고딕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D-47</dc:creator>
  <cp:lastModifiedBy>jaekwang Kim</cp:lastModifiedBy>
  <cp:revision>107</cp:revision>
  <cp:lastPrinted>2020-12-04T02:10:52Z</cp:lastPrinted>
  <dcterms:created xsi:type="dcterms:W3CDTF">2020-12-04T00:06:04Z</dcterms:created>
  <dcterms:modified xsi:type="dcterms:W3CDTF">2021-03-09T02:15:55Z</dcterms:modified>
</cp:coreProperties>
</file>