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  <p:sldMasterId id="2147483668" r:id="rId3"/>
    <p:sldMasterId id="2147483670" r:id="rId4"/>
    <p:sldMasterId id="2147483672" r:id="rId5"/>
    <p:sldMasterId id="2147483674" r:id="rId6"/>
    <p:sldMasterId id="2147483676" r:id="rId7"/>
    <p:sldMasterId id="2147483678" r:id="rId8"/>
    <p:sldMasterId id="2147483680" r:id="rId9"/>
    <p:sldMasterId id="2147483682" r:id="rId10"/>
    <p:sldMasterId id="2147483684" r:id="rId11"/>
    <p:sldMasterId id="2147483686" r:id="rId12"/>
  </p:sldMasterIdLst>
  <p:notesMasterIdLst>
    <p:notesMasterId r:id="rId32"/>
  </p:notesMasterIdLst>
  <p:handoutMasterIdLst>
    <p:handoutMasterId r:id="rId33"/>
  </p:handoutMasterIdLst>
  <p:sldIdLst>
    <p:sldId id="383" r:id="rId13"/>
    <p:sldId id="474" r:id="rId14"/>
    <p:sldId id="470" r:id="rId15"/>
    <p:sldId id="471" r:id="rId16"/>
    <p:sldId id="472" r:id="rId17"/>
    <p:sldId id="473" r:id="rId18"/>
    <p:sldId id="476" r:id="rId19"/>
    <p:sldId id="475" r:id="rId20"/>
    <p:sldId id="265" r:id="rId21"/>
    <p:sldId id="266" r:id="rId22"/>
    <p:sldId id="279" r:id="rId23"/>
    <p:sldId id="264" r:id="rId24"/>
    <p:sldId id="267" r:id="rId25"/>
    <p:sldId id="268" r:id="rId26"/>
    <p:sldId id="274" r:id="rId27"/>
    <p:sldId id="275" r:id="rId28"/>
    <p:sldId id="276" r:id="rId29"/>
    <p:sldId id="277" r:id="rId30"/>
    <p:sldId id="477" r:id="rId3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663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pos="3120">
          <p15:clr>
            <a:srgbClr val="A4A3A4"/>
          </p15:clr>
        </p15:guide>
        <p15:guide id="8" pos="2304">
          <p15:clr>
            <a:srgbClr val="A4A3A4"/>
          </p15:clr>
        </p15:guide>
        <p15:guide id="9" pos="671">
          <p15:clr>
            <a:srgbClr val="A4A3A4"/>
          </p15:clr>
        </p15:guide>
        <p15:guide id="10" pos="217">
          <p15:clr>
            <a:srgbClr val="A4A3A4"/>
          </p15:clr>
        </p15:guide>
        <p15:guide id="11" pos="5842">
          <p15:clr>
            <a:srgbClr val="A4A3A4"/>
          </p15:clr>
        </p15:guide>
        <p15:guide id="12" pos="5569">
          <p15:clr>
            <a:srgbClr val="A4A3A4"/>
          </p15:clr>
        </p15:guide>
        <p15:guide id="13" pos="1351">
          <p15:clr>
            <a:srgbClr val="A4A3A4"/>
          </p15:clr>
        </p15:guide>
        <p15:guide id="14" pos="2167">
          <p15:clr>
            <a:srgbClr val="A4A3A4"/>
          </p15:clr>
        </p15:guide>
        <p15:guide id="15" pos="60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6"/>
    <a:srgbClr val="EECFCE"/>
    <a:srgbClr val="EAC5C4"/>
    <a:srgbClr val="FF9933"/>
    <a:srgbClr val="00B1B0"/>
    <a:srgbClr val="E21734"/>
    <a:srgbClr val="54B948"/>
    <a:srgbClr val="B2BB1E"/>
    <a:srgbClr val="53B5FF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87" autoAdjust="0"/>
  </p:normalViewPr>
  <p:slideViewPr>
    <p:cSldViewPr showGuides="1">
      <p:cViewPr varScale="1">
        <p:scale>
          <a:sx n="105" d="100"/>
          <a:sy n="105" d="100"/>
        </p:scale>
        <p:origin x="1524" y="96"/>
      </p:cViewPr>
      <p:guideLst>
        <p:guide orient="horz" pos="210"/>
        <p:guide orient="horz" pos="4020"/>
        <p:guide orient="horz" pos="663"/>
        <p:guide orient="horz" pos="3203"/>
        <p:guide orient="horz" pos="4110"/>
        <p:guide orient="horz" pos="1026"/>
        <p:guide pos="3120"/>
        <p:guide pos="2304"/>
        <p:guide pos="671"/>
        <p:guide pos="217"/>
        <p:guide pos="5842"/>
        <p:guide pos="5569"/>
        <p:guide pos="1351"/>
        <p:guide pos="2167"/>
        <p:guide pos="602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08"/>
    </p:cViewPr>
  </p:sorterViewPr>
  <p:notesViewPr>
    <p:cSldViewPr showGuides="1">
      <p:cViewPr varScale="1">
        <p:scale>
          <a:sx n="78" d="100"/>
          <a:sy n="78" d="100"/>
        </p:scale>
        <p:origin x="3978" y="90"/>
      </p:cViewPr>
      <p:guideLst>
        <p:guide orient="horz" pos="3110"/>
        <p:guide pos="2141"/>
        <p:guide orient="horz"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2FFE3-EE68-48E7-85C4-9CD14F06E1C4}" type="datetimeFigureOut">
              <a:rPr lang="ko-KR" altLang="en-US" smtClean="0"/>
              <a:pPr/>
              <a:t>2021-04-01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2E5A-B34D-4B84-AEC5-A530C6BAA6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314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22FF-FBDC-43B1-BB10-A18C8B007A6A}" type="datetimeFigureOut">
              <a:rPr lang="ko-KR" altLang="en-US" smtClean="0"/>
              <a:pPr/>
              <a:t>2021-04-01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66431-EE4D-4F7A-8BF3-6BF0717465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43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853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34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56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710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426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07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565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0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72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6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5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7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0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4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9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64" indent="0" algn="ctr">
              <a:buNone/>
              <a:defRPr sz="1625"/>
            </a:lvl2pPr>
            <a:lvl3pPr marL="742927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1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8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8060-9437-4F85-A003-F1ED9F424376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8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4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2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8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4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27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8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88" y="6453335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88" y="6453335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88" y="6453335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488" y="6453335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384"/>
            <a:ext cx="9902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3" y="6448970"/>
            <a:ext cx="637798" cy="2312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68" y="0"/>
            <a:ext cx="9902952" cy="6858000"/>
          </a:xfrm>
          <a:prstGeom prst="rect">
            <a:avLst/>
          </a:prstGeom>
        </p:spPr>
      </p:pic>
      <p:pic>
        <p:nvPicPr>
          <p:cNvPr id="4" name="그림 11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228" y="6407206"/>
            <a:ext cx="1384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66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3" y="6448970"/>
            <a:ext cx="637798" cy="2312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7120"/>
            <a:ext cx="9902952" cy="6858000"/>
          </a:xfrm>
          <a:prstGeom prst="rect">
            <a:avLst/>
          </a:prstGeom>
        </p:spPr>
      </p:pic>
      <p:pic>
        <p:nvPicPr>
          <p:cNvPr id="4" name="그림 11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220" y="6381328"/>
            <a:ext cx="1384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85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384"/>
            <a:ext cx="9902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3" y="6448970"/>
            <a:ext cx="637798" cy="2312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546" y="1506"/>
            <a:ext cx="9902952" cy="6858000"/>
          </a:xfrm>
          <a:prstGeom prst="rect">
            <a:avLst/>
          </a:prstGeom>
        </p:spPr>
      </p:pic>
      <p:pic>
        <p:nvPicPr>
          <p:cNvPr id="4" name="그림 11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6602" y="6389954"/>
            <a:ext cx="1384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66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3" y="6448970"/>
            <a:ext cx="637798" cy="2312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7120"/>
            <a:ext cx="9902952" cy="6858000"/>
          </a:xfrm>
          <a:prstGeom prst="rect">
            <a:avLst/>
          </a:prstGeom>
        </p:spPr>
      </p:pic>
      <p:pic>
        <p:nvPicPr>
          <p:cNvPr id="4" name="그림 11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472" y="6389954"/>
            <a:ext cx="1384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85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6" y="6372623"/>
            <a:ext cx="900000" cy="405253"/>
          </a:xfrm>
          <a:prstGeom prst="rect">
            <a:avLst/>
          </a:prstGeom>
        </p:spPr>
      </p:pic>
      <p:pic>
        <p:nvPicPr>
          <p:cNvPr id="7" name="그림 11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480" y="6453335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6" y="6372623"/>
            <a:ext cx="900000" cy="405253"/>
          </a:xfrm>
          <a:prstGeom prst="rect">
            <a:avLst/>
          </a:prstGeom>
        </p:spPr>
      </p:pic>
      <p:pic>
        <p:nvPicPr>
          <p:cNvPr id="7" name="그림 11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480" y="6444710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e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e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559817" y="2370946"/>
            <a:ext cx="8929687" cy="55399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defPPr>
              <a:defRPr lang="ko-KR"/>
            </a:defPPr>
            <a:lvl1pPr>
              <a:defRPr sz="4200" spc="-30">
                <a:solidFill>
                  <a:schemeClr val="bg2"/>
                </a:solidFill>
                <a:latin typeface="Rix고딕 EB" panose="02020603020101020101" pitchFamily="18" charset="-127"/>
                <a:ea typeface="Rix고딕 EB" panose="02020603020101020101" pitchFamily="18" charset="-127"/>
              </a:defRPr>
            </a:lvl1pPr>
          </a:lstStyle>
          <a:p>
            <a:r>
              <a:rPr lang="ko-KR" altLang="en-US" sz="3600" spc="0" dirty="0"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뉴스 미디어 </a:t>
            </a:r>
            <a:r>
              <a:rPr lang="en-US" altLang="ko-KR" sz="3600" spc="0" dirty="0"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AI</a:t>
            </a:r>
            <a:r>
              <a:rPr lang="ko-KR" altLang="en-US" sz="3600" spc="0" dirty="0"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모델링</a:t>
            </a:r>
            <a:endParaRPr lang="en-US" altLang="ko-KR" sz="3600" spc="0" dirty="0"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78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30C96A-3AC8-4ABE-B5FA-00BE3E4634F3}"/>
              </a:ext>
            </a:extLst>
          </p:cNvPr>
          <p:cNvSpPr txBox="1"/>
          <p:nvPr/>
        </p:nvSpPr>
        <p:spPr>
          <a:xfrm>
            <a:off x="2988411" y="1238160"/>
            <a:ext cx="3699105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45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7DC695-1C30-4C9F-8925-CAF1B727BC8E}"/>
              </a:ext>
            </a:extLst>
          </p:cNvPr>
          <p:cNvCxnSpPr>
            <a:cxnSpLocks/>
          </p:cNvCxnSpPr>
          <p:nvPr/>
        </p:nvCxnSpPr>
        <p:spPr>
          <a:xfrm>
            <a:off x="3075752" y="1359351"/>
            <a:ext cx="0" cy="444985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E871AA-2B0D-41DD-B24B-5FD411537691}"/>
              </a:ext>
            </a:extLst>
          </p:cNvPr>
          <p:cNvSpPr txBox="1"/>
          <p:nvPr/>
        </p:nvSpPr>
        <p:spPr>
          <a:xfrm>
            <a:off x="325758" y="2053036"/>
            <a:ext cx="2583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Major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Minor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non-</a:t>
            </a:r>
            <a:r>
              <a:rPr lang="en-US" altLang="ko-KR" sz="9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esg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: class count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39DB6-EEA1-4280-BAB8-151DA9914467}"/>
              </a:ext>
            </a:extLst>
          </p:cNvPr>
          <p:cNvSpPr txBox="1"/>
          <p:nvPr/>
        </p:nvSpPr>
        <p:spPr>
          <a:xfrm>
            <a:off x="3869976" y="2053036"/>
            <a:ext cx="2166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Major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non-Major : class count</a:t>
            </a:r>
            <a:endParaRPr lang="ko-KR" altLang="en-US" sz="9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9BF78B-DAC4-40E7-B4A9-F05CEE833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5" y="2542106"/>
            <a:ext cx="2835085" cy="25697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4F3DBB-E570-4C56-BB1F-331493A0D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8" y="2542106"/>
            <a:ext cx="3253302" cy="2495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4BA961-21B8-4C16-BA1D-1E6C0C0AA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85" y="2542106"/>
            <a:ext cx="3317430" cy="24423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0B56F7-DE31-44AA-81AB-00362F2E5AE9}"/>
              </a:ext>
            </a:extLst>
          </p:cNvPr>
          <p:cNvSpPr txBox="1"/>
          <p:nvPr/>
        </p:nvSpPr>
        <p:spPr>
          <a:xfrm>
            <a:off x="7170906" y="2053036"/>
            <a:ext cx="3059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Minor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non-Minor : class count</a:t>
            </a:r>
            <a:endParaRPr lang="ko-KR" altLang="en-US" sz="9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6C4BF0-32E2-4ACB-9D9B-3EE4A8ADA2E8}"/>
              </a:ext>
            </a:extLst>
          </p:cNvPr>
          <p:cNvSpPr txBox="1"/>
          <p:nvPr/>
        </p:nvSpPr>
        <p:spPr>
          <a:xfrm>
            <a:off x="310916" y="796891"/>
            <a:ext cx="17617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Task </a:t>
            </a:r>
            <a:r>
              <a:rPr lang="ko-KR" altLang="en-US" sz="1350" b="1" dirty="0"/>
              <a:t>별 데이터 분포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95E2D1-3ACF-48FA-B33A-C13A33D75EF8}"/>
              </a:ext>
            </a:extLst>
          </p:cNvPr>
          <p:cNvCxnSpPr>
            <a:cxnSpLocks/>
          </p:cNvCxnSpPr>
          <p:nvPr/>
        </p:nvCxnSpPr>
        <p:spPr>
          <a:xfrm>
            <a:off x="6495785" y="1359351"/>
            <a:ext cx="0" cy="444985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428D74-BC9C-498B-84DC-0A24624D57D1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13" name="슬라이드 번호 개체 틀 13">
            <a:extLst>
              <a:ext uri="{FF2B5EF4-FFF2-40B4-BE49-F238E27FC236}">
                <a16:creationId xmlns:a16="http://schemas.microsoft.com/office/drawing/2014/main" id="{42FB7CC8-7770-4D77-B7BE-04D2136EF360}"/>
              </a:ext>
            </a:extLst>
          </p:cNvPr>
          <p:cNvSpPr txBox="1">
            <a:spLocks/>
          </p:cNvSpPr>
          <p:nvPr/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10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1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8895D1-ED33-44D1-9E9E-393B1811D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7" y="1340768"/>
            <a:ext cx="3600000" cy="27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5C030C-7F38-4151-9F1D-55730DF17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7" y="3824625"/>
            <a:ext cx="3600000" cy="27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06195B-4B06-4063-8387-FC40F3F66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1" y="1340768"/>
            <a:ext cx="3600000" cy="27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703C0F-AF3D-4684-AD6E-CEFA74B86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1" y="3824625"/>
            <a:ext cx="3600000" cy="270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6C4BF0-32E2-4ACB-9D9B-3EE4A8ADA2E8}"/>
              </a:ext>
            </a:extLst>
          </p:cNvPr>
          <p:cNvSpPr txBox="1"/>
          <p:nvPr/>
        </p:nvSpPr>
        <p:spPr>
          <a:xfrm>
            <a:off x="273050" y="823885"/>
            <a:ext cx="50522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데이터 퀄리티 확인 </a:t>
            </a:r>
            <a:r>
              <a:rPr lang="en-US" altLang="ko-KR" sz="1350" b="1" dirty="0"/>
              <a:t>: </a:t>
            </a:r>
            <a:r>
              <a:rPr lang="ko-KR" altLang="en-US" sz="1350" b="1" dirty="0"/>
              <a:t>클러스터링</a:t>
            </a:r>
            <a:r>
              <a:rPr lang="en-US" altLang="ko-KR" sz="1350" b="1" dirty="0"/>
              <a:t>(UMAP with Jaccard Metric)</a:t>
            </a:r>
            <a:endParaRPr lang="ko-KR" altLang="en-US" sz="13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E0BA0-4D05-445F-89F0-8F9FAF0749CB}"/>
              </a:ext>
            </a:extLst>
          </p:cNvPr>
          <p:cNvSpPr txBox="1"/>
          <p:nvPr/>
        </p:nvSpPr>
        <p:spPr>
          <a:xfrm>
            <a:off x="1016392" y="3844049"/>
            <a:ext cx="15247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Minor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34C13-3337-49BA-BE21-5B6609F71A90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F4A94-E124-40AF-A48A-122DF964BCCE}"/>
              </a:ext>
            </a:extLst>
          </p:cNvPr>
          <p:cNvSpPr txBox="1"/>
          <p:nvPr/>
        </p:nvSpPr>
        <p:spPr>
          <a:xfrm>
            <a:off x="5745088" y="3842033"/>
            <a:ext cx="226536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Minor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Train/Test(black)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9D7B1E-2CB1-476C-84D0-F8E8A1A009B9}"/>
              </a:ext>
            </a:extLst>
          </p:cNvPr>
          <p:cNvSpPr txBox="1"/>
          <p:nvPr/>
        </p:nvSpPr>
        <p:spPr>
          <a:xfrm>
            <a:off x="1016392" y="1329320"/>
            <a:ext cx="14830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Major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FED921-9398-4A9B-A2D6-879291F72AC9}"/>
              </a:ext>
            </a:extLst>
          </p:cNvPr>
          <p:cNvSpPr txBox="1"/>
          <p:nvPr/>
        </p:nvSpPr>
        <p:spPr>
          <a:xfrm>
            <a:off x="5745088" y="1327304"/>
            <a:ext cx="22589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Major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Train/Test(black)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슬라이드 번호 개체 틀 13">
            <a:extLst>
              <a:ext uri="{FF2B5EF4-FFF2-40B4-BE49-F238E27FC236}">
                <a16:creationId xmlns:a16="http://schemas.microsoft.com/office/drawing/2014/main" id="{6CD37573-736C-4EBB-833F-A42ECC764AA3}"/>
              </a:ext>
            </a:extLst>
          </p:cNvPr>
          <p:cNvSpPr txBox="1">
            <a:spLocks/>
          </p:cNvSpPr>
          <p:nvPr/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11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1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AAB108-9EE5-44DB-9055-3D081775D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6" y="2180592"/>
            <a:ext cx="3698343" cy="3538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2A1197-2488-4F0C-8ABB-4F861603EF4A}"/>
              </a:ext>
            </a:extLst>
          </p:cNvPr>
          <p:cNvSpPr txBox="1"/>
          <p:nvPr/>
        </p:nvSpPr>
        <p:spPr>
          <a:xfrm>
            <a:off x="200472" y="5507478"/>
            <a:ext cx="11619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b="1" dirty="0"/>
              <a:t>전체 시스템의 </a:t>
            </a:r>
            <a:r>
              <a:rPr lang="en-US" altLang="ko-KR" sz="675" b="1" dirty="0"/>
              <a:t>Major</a:t>
            </a:r>
            <a:r>
              <a:rPr lang="ko-KR" altLang="en-US" sz="675" b="1" dirty="0"/>
              <a:t> </a:t>
            </a:r>
            <a:r>
              <a:rPr lang="en-US" altLang="ko-KR" sz="675" b="1" dirty="0"/>
              <a:t>class</a:t>
            </a:r>
            <a:r>
              <a:rPr lang="ko-KR" altLang="en-US" sz="675" b="1" dirty="0"/>
              <a:t> 분류 성능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C7C063-8F1F-4FC9-9980-A081AA9B8FF3}"/>
              </a:ext>
            </a:extLst>
          </p:cNvPr>
          <p:cNvSpPr txBox="1"/>
          <p:nvPr/>
        </p:nvSpPr>
        <p:spPr>
          <a:xfrm>
            <a:off x="2343351" y="5507478"/>
            <a:ext cx="10233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b="1" dirty="0"/>
              <a:t>전체 시스템의 </a:t>
            </a:r>
            <a:r>
              <a:rPr lang="en-US" altLang="ko-KR" sz="675" b="1" dirty="0"/>
              <a:t>Minor class </a:t>
            </a:r>
            <a:r>
              <a:rPr lang="ko-KR" altLang="en-US" sz="675" b="1" dirty="0"/>
              <a:t>분류 성능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A52888B-906A-4B42-A662-CF407D8ACA26}"/>
              </a:ext>
            </a:extLst>
          </p:cNvPr>
          <p:cNvSpPr/>
          <p:nvPr/>
        </p:nvSpPr>
        <p:spPr>
          <a:xfrm>
            <a:off x="1673604" y="1610654"/>
            <a:ext cx="1082311" cy="2534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Preprocessing</a:t>
            </a:r>
            <a:endParaRPr lang="ko-KR" altLang="en-US" sz="675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552188-63F5-44FD-B45D-0284A526198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14760" y="1864111"/>
            <a:ext cx="0" cy="3164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B824E4-F8B9-43D2-A6A1-2D42A343A884}"/>
              </a:ext>
            </a:extLst>
          </p:cNvPr>
          <p:cNvSpPr txBox="1"/>
          <p:nvPr/>
        </p:nvSpPr>
        <p:spPr>
          <a:xfrm>
            <a:off x="290787" y="1256710"/>
            <a:ext cx="21419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최종 평가는 </a:t>
            </a:r>
            <a:r>
              <a:rPr lang="en-US" altLang="ko-KR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f_beta</a:t>
            </a:r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(beta = 1/3)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sz="67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평균의 방식은 </a:t>
            </a:r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 average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</a:t>
            </a:r>
            <a:endParaRPr lang="en-US" altLang="ko-KR" sz="67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0E9E79-59E6-441B-89BA-98EC87AE8D39}"/>
              </a:ext>
            </a:extLst>
          </p:cNvPr>
          <p:cNvSpPr txBox="1"/>
          <p:nvPr/>
        </p:nvSpPr>
        <p:spPr>
          <a:xfrm>
            <a:off x="273050" y="804670"/>
            <a:ext cx="2723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시스템 구성도</a:t>
            </a:r>
            <a:r>
              <a:rPr lang="en-US" altLang="ko-KR" sz="1350" b="1" dirty="0"/>
              <a:t>, </a:t>
            </a:r>
            <a:r>
              <a:rPr lang="ko-KR" altLang="en-US" sz="1350" b="1" dirty="0"/>
              <a:t>단계별 분류 예시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A6012F3-234F-4BD4-BBCB-9BC39CE1B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53" y="1610654"/>
            <a:ext cx="3491322" cy="43876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0D9D150-E77B-436C-ABE1-4DE1B15860C2}"/>
              </a:ext>
            </a:extLst>
          </p:cNvPr>
          <p:cNvSpPr txBox="1"/>
          <p:nvPr/>
        </p:nvSpPr>
        <p:spPr>
          <a:xfrm>
            <a:off x="5195183" y="1439389"/>
            <a:ext cx="172557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각  단계의 분류 모델에서 분류된 결과</a:t>
            </a:r>
          </a:p>
        </p:txBody>
      </p:sp>
      <p:graphicFrame>
        <p:nvGraphicFramePr>
          <p:cNvPr id="35" name="표 2">
            <a:extLst>
              <a:ext uri="{FF2B5EF4-FFF2-40B4-BE49-F238E27FC236}">
                <a16:creationId xmlns:a16="http://schemas.microsoft.com/office/drawing/2014/main" id="{EC351B72-CD5B-4A55-974A-284308DA77B5}"/>
              </a:ext>
            </a:extLst>
          </p:cNvPr>
          <p:cNvGraphicFramePr>
            <a:graphicFrameLocks noGrp="1"/>
          </p:cNvGraphicFramePr>
          <p:nvPr/>
        </p:nvGraphicFramePr>
        <p:xfrm>
          <a:off x="8396349" y="1628036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1514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4273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935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579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35A9CEA9-7D0F-451C-9764-9361539F678C}"/>
              </a:ext>
            </a:extLst>
          </p:cNvPr>
          <p:cNvGraphicFramePr>
            <a:graphicFrameLocks noGrp="1"/>
          </p:cNvGraphicFramePr>
          <p:nvPr/>
        </p:nvGraphicFramePr>
        <p:xfrm>
          <a:off x="5751654" y="1638530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ln>
                            <a:noFill/>
                          </a:ln>
                        </a:rPr>
                        <a:t>6404</a:t>
                      </a:r>
                      <a:endParaRPr lang="ko-KR" altLang="en-US" sz="500" b="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841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3782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2622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D2219CA9-FC5D-4C46-8765-AF37A49E3C90}"/>
              </a:ext>
            </a:extLst>
          </p:cNvPr>
          <p:cNvGraphicFramePr>
            <a:graphicFrameLocks noGrp="1"/>
          </p:cNvGraphicFramePr>
          <p:nvPr/>
        </p:nvGraphicFramePr>
        <p:xfrm>
          <a:off x="5751654" y="2220524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3936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307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2435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1496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94AED0CF-84FE-4C3B-A7B5-AF2453CD5C9F}"/>
              </a:ext>
            </a:extLst>
          </p:cNvPr>
          <p:cNvGraphicFramePr>
            <a:graphicFrameLocks noGrp="1"/>
          </p:cNvGraphicFramePr>
          <p:nvPr/>
        </p:nvGraphicFramePr>
        <p:xfrm>
          <a:off x="8396349" y="2133751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2473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534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1347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1126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44" name="표 2">
            <a:extLst>
              <a:ext uri="{FF2B5EF4-FFF2-40B4-BE49-F238E27FC236}">
                <a16:creationId xmlns:a16="http://schemas.microsoft.com/office/drawing/2014/main" id="{52C820F9-B966-459E-BF59-AF43C909911B}"/>
              </a:ext>
            </a:extLst>
          </p:cNvPr>
          <p:cNvGraphicFramePr>
            <a:graphicFrameLocks noGrp="1"/>
          </p:cNvGraphicFramePr>
          <p:nvPr/>
        </p:nvGraphicFramePr>
        <p:xfrm>
          <a:off x="8396349" y="5192986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923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54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98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825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302EB97F-E75F-48CB-98CE-E4E4551606E6}"/>
              </a:ext>
            </a:extLst>
          </p:cNvPr>
          <p:cNvGraphicFramePr>
            <a:graphicFrameLocks noGrp="1"/>
          </p:cNvGraphicFramePr>
          <p:nvPr/>
        </p:nvGraphicFramePr>
        <p:xfrm>
          <a:off x="6545706" y="5146632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644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82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517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127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D3D12CC-A0BE-4A23-9EE0-A366DF42B2C4}"/>
              </a:ext>
            </a:extLst>
          </p:cNvPr>
          <p:cNvSpPr txBox="1"/>
          <p:nvPr/>
        </p:nvSpPr>
        <p:spPr>
          <a:xfrm>
            <a:off x="8049344" y="1386872"/>
            <a:ext cx="182261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회색 표 </a:t>
            </a:r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non-ESG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필터링 된 샘플 수</a:t>
            </a:r>
          </a:p>
        </p:txBody>
      </p: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DFA5C4CB-6621-4433-8A6F-BB9AF4311DED}"/>
              </a:ext>
            </a:extLst>
          </p:cNvPr>
          <p:cNvGraphicFramePr>
            <a:graphicFrameLocks noGrp="1"/>
          </p:cNvGraphicFramePr>
          <p:nvPr/>
        </p:nvGraphicFramePr>
        <p:xfrm>
          <a:off x="6975197" y="1097310"/>
          <a:ext cx="1016943" cy="3506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89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3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3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/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89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</a:rPr>
                        <a:t>7919</a:t>
                      </a:r>
                      <a:endParaRPr lang="ko-KR" altLang="en-US" sz="3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</a:rPr>
                        <a:t>5114</a:t>
                      </a:r>
                      <a:endParaRPr lang="ko-KR" altLang="en-US" sz="3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3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3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</a:rPr>
                        <a:t>4718</a:t>
                      </a:r>
                      <a:endParaRPr lang="ko-KR" altLang="en-US" sz="3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</a:rPr>
                        <a:t>3201</a:t>
                      </a:r>
                      <a:endParaRPr lang="ko-KR" altLang="en-US" sz="3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A6219B5-2267-4258-994F-D2E8EEB1305B}"/>
              </a:ext>
            </a:extLst>
          </p:cNvPr>
          <p:cNvCxnSpPr>
            <a:cxnSpLocks/>
          </p:cNvCxnSpPr>
          <p:nvPr/>
        </p:nvCxnSpPr>
        <p:spPr>
          <a:xfrm>
            <a:off x="7483667" y="1442245"/>
            <a:ext cx="0" cy="16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94817276-32C8-4BB6-BE4E-D5263294E872}"/>
              </a:ext>
            </a:extLst>
          </p:cNvPr>
          <p:cNvGraphicFramePr>
            <a:graphicFrameLocks noGrp="1"/>
          </p:cNvGraphicFramePr>
          <p:nvPr/>
        </p:nvGraphicFramePr>
        <p:xfrm>
          <a:off x="6131851" y="4685085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1839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120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1774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65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51" name="표 2">
            <a:extLst>
              <a:ext uri="{FF2B5EF4-FFF2-40B4-BE49-F238E27FC236}">
                <a16:creationId xmlns:a16="http://schemas.microsoft.com/office/drawing/2014/main" id="{210088AB-85F0-4605-901B-F1F7541F7331}"/>
              </a:ext>
            </a:extLst>
          </p:cNvPr>
          <p:cNvGraphicFramePr>
            <a:graphicFrameLocks noGrp="1"/>
          </p:cNvGraphicFramePr>
          <p:nvPr/>
        </p:nvGraphicFramePr>
        <p:xfrm>
          <a:off x="7887877" y="4685085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449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19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437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32464773-B520-4847-BDE1-DB7AEDBDFF1B}"/>
              </a:ext>
            </a:extLst>
          </p:cNvPr>
          <p:cNvSpPr txBox="1"/>
          <p:nvPr/>
        </p:nvSpPr>
        <p:spPr>
          <a:xfrm>
            <a:off x="7435479" y="1939278"/>
            <a:ext cx="901897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Probability &gt; 0.6, &lt; 0.4 filtering</a:t>
            </a:r>
            <a:endParaRPr lang="ko-KR" altLang="en-US" sz="563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D442CA1E-5698-419F-8DE1-D8C16315B796}"/>
              </a:ext>
            </a:extLst>
          </p:cNvPr>
          <p:cNvGraphicFramePr>
            <a:graphicFrameLocks noGrp="1"/>
          </p:cNvGraphicFramePr>
          <p:nvPr/>
        </p:nvGraphicFramePr>
        <p:xfrm>
          <a:off x="6202577" y="3490134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2483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202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2291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192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1E43-7885-4C32-82D7-4A999C22B1EC}"/>
              </a:ext>
            </a:extLst>
          </p:cNvPr>
          <p:cNvGraphicFramePr>
            <a:graphicFrameLocks noGrp="1"/>
          </p:cNvGraphicFramePr>
          <p:nvPr/>
        </p:nvGraphicFramePr>
        <p:xfrm>
          <a:off x="7958603" y="3490134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1372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73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110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1262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3E51003-9061-4474-966B-4CC13196B914}"/>
              </a:ext>
            </a:extLst>
          </p:cNvPr>
          <p:cNvSpPr/>
          <p:nvPr/>
        </p:nvSpPr>
        <p:spPr>
          <a:xfrm>
            <a:off x="8301920" y="1579756"/>
            <a:ext cx="1206047" cy="102062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61241E-63AB-4434-9F81-7BBE71774C22}"/>
              </a:ext>
            </a:extLst>
          </p:cNvPr>
          <p:cNvSpPr txBox="1"/>
          <p:nvPr/>
        </p:nvSpPr>
        <p:spPr>
          <a:xfrm>
            <a:off x="7993073" y="1124744"/>
            <a:ext cx="1784463" cy="1962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단계에서 </a:t>
            </a:r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non-ESG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샘플을 필터링함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2AC5BC3-817D-4264-AAA0-9621C8A0140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16200000" flipH="1">
            <a:off x="8812078" y="1394179"/>
            <a:ext cx="769117" cy="622662"/>
          </a:xfrm>
          <a:prstGeom prst="bentConnector4">
            <a:avLst>
              <a:gd name="adj1" fmla="val 16825"/>
              <a:gd name="adj2" fmla="val 14476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293A76-5E1F-46EC-8657-F5640C619486}"/>
              </a:ext>
            </a:extLst>
          </p:cNvPr>
          <p:cNvSpPr txBox="1"/>
          <p:nvPr/>
        </p:nvSpPr>
        <p:spPr>
          <a:xfrm>
            <a:off x="620831" y="5760794"/>
            <a:ext cx="1127232" cy="40408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 : 91%</a:t>
            </a:r>
          </a:p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: 90%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07CFA5-7D4C-4621-A75D-24565F9DDF52}"/>
              </a:ext>
            </a:extLst>
          </p:cNvPr>
          <p:cNvSpPr txBox="1"/>
          <p:nvPr/>
        </p:nvSpPr>
        <p:spPr>
          <a:xfrm>
            <a:off x="2755915" y="5760794"/>
            <a:ext cx="1127232" cy="40408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 : 91%</a:t>
            </a:r>
          </a:p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: 90%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53F866-61E3-48C2-9A3F-9E9896BF1995}"/>
              </a:ext>
            </a:extLst>
          </p:cNvPr>
          <p:cNvSpPr txBox="1"/>
          <p:nvPr/>
        </p:nvSpPr>
        <p:spPr>
          <a:xfrm>
            <a:off x="3351680" y="4211944"/>
            <a:ext cx="2860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Precision</a:t>
            </a:r>
            <a:r>
              <a:rPr lang="ko-KR" altLang="en-US" sz="800" dirty="0"/>
              <a:t> </a:t>
            </a:r>
            <a:r>
              <a:rPr lang="en-US" altLang="ko-KR" sz="800" dirty="0"/>
              <a:t>:</a:t>
            </a:r>
            <a:r>
              <a:rPr lang="ko-KR" altLang="en-US" sz="800" dirty="0"/>
              <a:t> 모델이 예측한 카테고리 중 </a:t>
            </a:r>
            <a:r>
              <a:rPr lang="en-US" altLang="ko-KR" sz="800" dirty="0"/>
              <a:t>91%</a:t>
            </a:r>
            <a:r>
              <a:rPr lang="ko-KR" altLang="en-US" sz="800" dirty="0"/>
              <a:t>가 정답과 일치</a:t>
            </a:r>
            <a:endParaRPr lang="en-US" altLang="ko-KR" sz="800" dirty="0"/>
          </a:p>
          <a:p>
            <a:r>
              <a:rPr lang="en-US" altLang="ko-KR" sz="800" dirty="0"/>
              <a:t>Recall</a:t>
            </a:r>
            <a:r>
              <a:rPr lang="ko-KR" altLang="en-US" sz="800" dirty="0"/>
              <a:t> </a:t>
            </a:r>
            <a:r>
              <a:rPr lang="en-US" altLang="ko-KR" sz="800" dirty="0"/>
              <a:t>:</a:t>
            </a:r>
            <a:r>
              <a:rPr lang="ko-KR" altLang="en-US" sz="800" dirty="0"/>
              <a:t> 실제 카테고리 중 </a:t>
            </a:r>
            <a:r>
              <a:rPr lang="en-US" altLang="ko-KR" sz="800" dirty="0"/>
              <a:t>90%</a:t>
            </a:r>
            <a:r>
              <a:rPr lang="ko-KR" altLang="en-US" sz="800" dirty="0"/>
              <a:t>를 모델이 잡아낸다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92A5987-ADEF-43E1-B61A-810F07747558}"/>
              </a:ext>
            </a:extLst>
          </p:cNvPr>
          <p:cNvCxnSpPr>
            <a:cxnSpLocks/>
            <a:stCxn id="27" idx="2"/>
            <a:endCxn id="26" idx="3"/>
          </p:cNvCxnSpPr>
          <p:nvPr/>
        </p:nvCxnSpPr>
        <p:spPr>
          <a:xfrm flipH="1">
            <a:off x="1748063" y="4550498"/>
            <a:ext cx="3033656" cy="14123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AFD015-493E-4694-8B0C-CC8302DFF99F}"/>
              </a:ext>
            </a:extLst>
          </p:cNvPr>
          <p:cNvCxnSpPr>
            <a:cxnSpLocks/>
            <a:stCxn id="27" idx="2"/>
            <a:endCxn id="58" idx="3"/>
          </p:cNvCxnSpPr>
          <p:nvPr/>
        </p:nvCxnSpPr>
        <p:spPr>
          <a:xfrm flipH="1">
            <a:off x="3883147" y="4550498"/>
            <a:ext cx="898572" cy="14123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818DF9-6893-412D-801F-1D38B5538029}"/>
              </a:ext>
            </a:extLst>
          </p:cNvPr>
          <p:cNvGrpSpPr/>
          <p:nvPr/>
        </p:nvGrpSpPr>
        <p:grpSpPr>
          <a:xfrm>
            <a:off x="3800872" y="1922570"/>
            <a:ext cx="1803207" cy="3953609"/>
            <a:chOff x="4070887" y="1922570"/>
            <a:chExt cx="1803207" cy="395360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387DD48-9381-47C4-B53F-772873E06A0D}"/>
                </a:ext>
              </a:extLst>
            </p:cNvPr>
            <p:cNvSpPr txBox="1"/>
            <p:nvPr/>
          </p:nvSpPr>
          <p:spPr>
            <a:xfrm>
              <a:off x="4841439" y="3533832"/>
              <a:ext cx="1032655" cy="455959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13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ESG </a:t>
              </a:r>
              <a:r>
                <a:rPr lang="ko-KR" altLang="en-US" sz="1013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예측 성능</a:t>
              </a:r>
              <a:endPara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675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Precision : 95%</a:t>
              </a:r>
            </a:p>
            <a:p>
              <a:r>
                <a:rPr lang="en-US" altLang="ko-KR" sz="675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Recall : 31%</a:t>
              </a:r>
              <a:endPara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CEF238F9-EAC3-40BB-8892-32C4793C34DC}"/>
                </a:ext>
              </a:extLst>
            </p:cNvPr>
            <p:cNvSpPr/>
            <p:nvPr/>
          </p:nvSpPr>
          <p:spPr>
            <a:xfrm>
              <a:off x="4364844" y="1922570"/>
              <a:ext cx="453555" cy="3953609"/>
            </a:xfrm>
            <a:prstGeom prst="arc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75" name="원호 74">
              <a:extLst>
                <a:ext uri="{FF2B5EF4-FFF2-40B4-BE49-F238E27FC236}">
                  <a16:creationId xmlns:a16="http://schemas.microsoft.com/office/drawing/2014/main" id="{1C6061ED-59AC-4382-B480-6476277C1CE7}"/>
                </a:ext>
              </a:extLst>
            </p:cNvPr>
            <p:cNvSpPr/>
            <p:nvPr/>
          </p:nvSpPr>
          <p:spPr>
            <a:xfrm rot="10800000" flipH="1">
              <a:off x="4070887" y="1948414"/>
              <a:ext cx="745331" cy="3901920"/>
            </a:xfrm>
            <a:prstGeom prst="arc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C02F04-F309-4F1A-97A4-CEA113C07B98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40" name="슬라이드 번호 개체 틀 13">
            <a:extLst>
              <a:ext uri="{FF2B5EF4-FFF2-40B4-BE49-F238E27FC236}">
                <a16:creationId xmlns:a16="http://schemas.microsoft.com/office/drawing/2014/main" id="{74F9BA5C-A6DB-455F-B4B1-724BC1A7CF82}"/>
              </a:ext>
            </a:extLst>
          </p:cNvPr>
          <p:cNvSpPr txBox="1">
            <a:spLocks/>
          </p:cNvSpPr>
          <p:nvPr/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12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4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A41BB3-DF52-4839-B342-E2834F63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37" y="1376669"/>
            <a:ext cx="2835085" cy="1831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9F19A-2DFC-425C-95BB-D70016F24014}"/>
              </a:ext>
            </a:extLst>
          </p:cNvPr>
          <p:cNvSpPr txBox="1"/>
          <p:nvPr/>
        </p:nvSpPr>
        <p:spPr>
          <a:xfrm>
            <a:off x="4837376" y="1128841"/>
            <a:ext cx="1885453" cy="2308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 classification performance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9FF7E4-89F9-4E3C-BCB2-854C98596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937" y="3584748"/>
            <a:ext cx="2835085" cy="24856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0B71AC-6EE4-4182-83B7-E310A23E5C8A}"/>
              </a:ext>
            </a:extLst>
          </p:cNvPr>
          <p:cNvSpPr txBox="1"/>
          <p:nvPr/>
        </p:nvSpPr>
        <p:spPr>
          <a:xfrm>
            <a:off x="4830938" y="3343212"/>
            <a:ext cx="1893467" cy="2308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Minor classification performance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48D4D6-2D5E-4FE4-9C63-EEF3A6ADE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239" y="3620164"/>
            <a:ext cx="2835085" cy="12141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C692B8-7E49-483B-A93D-83A55D06F3E3}"/>
              </a:ext>
            </a:extLst>
          </p:cNvPr>
          <p:cNvSpPr txBox="1"/>
          <p:nvPr/>
        </p:nvSpPr>
        <p:spPr>
          <a:xfrm>
            <a:off x="1717238" y="3343212"/>
            <a:ext cx="2416600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Major/Minor/non-ESG classification performance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D12B4C-E124-4C50-8318-8CA03D020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7239" y="1434173"/>
            <a:ext cx="2835085" cy="9886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405E40-9E36-4E00-B8AB-EFE193E59804}"/>
              </a:ext>
            </a:extLst>
          </p:cNvPr>
          <p:cNvSpPr txBox="1"/>
          <p:nvPr/>
        </p:nvSpPr>
        <p:spPr>
          <a:xfrm>
            <a:off x="1717239" y="1128841"/>
            <a:ext cx="1541034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ESG classification performance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EC93DF-9FED-4E6A-AECE-46883D4F58B1}"/>
              </a:ext>
            </a:extLst>
          </p:cNvPr>
          <p:cNvCxnSpPr>
            <a:cxnSpLocks/>
          </p:cNvCxnSpPr>
          <p:nvPr/>
        </p:nvCxnSpPr>
        <p:spPr>
          <a:xfrm>
            <a:off x="4691630" y="1106193"/>
            <a:ext cx="0" cy="4861856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4B64850-F81D-4BC4-AF00-8B03BD712853}"/>
              </a:ext>
            </a:extLst>
          </p:cNvPr>
          <p:cNvGrpSpPr/>
          <p:nvPr/>
        </p:nvGrpSpPr>
        <p:grpSpPr>
          <a:xfrm>
            <a:off x="63108" y="1906150"/>
            <a:ext cx="1654130" cy="3515628"/>
            <a:chOff x="562441" y="1553539"/>
            <a:chExt cx="2940588" cy="624981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1EF0F3B-1F35-4112-B56A-7A915A91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613" y="1955405"/>
              <a:ext cx="2038594" cy="516443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282F23-CE37-4B95-812E-87DC43EC8816}"/>
                </a:ext>
              </a:extLst>
            </p:cNvPr>
            <p:cNvSpPr txBox="1"/>
            <p:nvPr/>
          </p:nvSpPr>
          <p:spPr>
            <a:xfrm>
              <a:off x="562441" y="1553539"/>
              <a:ext cx="1522310" cy="410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Class name 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7C39ED4-BE4C-49A6-A03D-9C9DCF65B61C}"/>
                </a:ext>
              </a:extLst>
            </p:cNvPr>
            <p:cNvSpPr/>
            <p:nvPr/>
          </p:nvSpPr>
          <p:spPr>
            <a:xfrm>
              <a:off x="817511" y="5939871"/>
              <a:ext cx="2068202" cy="1116659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noFill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57DF98-4540-46E6-88B5-3B737E5D0C34}"/>
                </a:ext>
              </a:extLst>
            </p:cNvPr>
            <p:cNvSpPr txBox="1"/>
            <p:nvPr/>
          </p:nvSpPr>
          <p:spPr>
            <a:xfrm>
              <a:off x="2008764" y="7269894"/>
              <a:ext cx="1494265" cy="533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Class 23</a:t>
              </a:r>
              <a:r>
                <a:rPr lang="ko-KR" altLang="en-US" sz="6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으로 합침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F207005-E980-47FD-993B-87E987F299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6682" y="7081358"/>
              <a:ext cx="219235" cy="178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5E4B8E7-6145-429B-857E-73D9088CF80A}"/>
              </a:ext>
            </a:extLst>
          </p:cNvPr>
          <p:cNvSpPr txBox="1"/>
          <p:nvPr/>
        </p:nvSpPr>
        <p:spPr>
          <a:xfrm>
            <a:off x="1717239" y="2459571"/>
            <a:ext cx="1294839" cy="40395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75" b="1" dirty="0"/>
              <a:t>Comment</a:t>
            </a:r>
          </a:p>
          <a:p>
            <a:r>
              <a:rPr lang="ko-KR" altLang="en-US" sz="675" dirty="0"/>
              <a:t>성능이 </a:t>
            </a:r>
            <a:r>
              <a:rPr lang="en-US" altLang="ko-KR" sz="675" dirty="0"/>
              <a:t>recall/precision </a:t>
            </a:r>
            <a:r>
              <a:rPr lang="ko-KR" altLang="en-US" sz="675" dirty="0"/>
              <a:t>모두 </a:t>
            </a:r>
            <a:endParaRPr lang="en-US" altLang="ko-KR" sz="675" dirty="0"/>
          </a:p>
          <a:p>
            <a:r>
              <a:rPr lang="en-US" altLang="ko-KR" sz="675" dirty="0"/>
              <a:t>0.8 </a:t>
            </a:r>
            <a:r>
              <a:rPr lang="ko-KR" altLang="en-US" sz="675" dirty="0"/>
              <a:t>이상 </a:t>
            </a:r>
            <a:r>
              <a:rPr lang="ko-KR" altLang="en-US" sz="675" dirty="0" err="1"/>
              <a:t>균형있게</a:t>
            </a:r>
            <a:r>
              <a:rPr lang="ko-KR" altLang="en-US" sz="675" dirty="0"/>
              <a:t> 나온다</a:t>
            </a:r>
            <a:r>
              <a:rPr lang="en-US" altLang="ko-KR" sz="675" dirty="0"/>
              <a:t>.</a:t>
            </a:r>
            <a:endParaRPr lang="ko-KR" altLang="en-US" sz="67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724AE8-1719-4058-9042-3A6E378BD705}"/>
              </a:ext>
            </a:extLst>
          </p:cNvPr>
          <p:cNvSpPr txBox="1"/>
          <p:nvPr/>
        </p:nvSpPr>
        <p:spPr>
          <a:xfrm>
            <a:off x="1761732" y="4810063"/>
            <a:ext cx="2790592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75" b="1" dirty="0"/>
              <a:t>Comment</a:t>
            </a:r>
          </a:p>
          <a:p>
            <a:r>
              <a:rPr lang="en-US" altLang="ko-KR" sz="675" dirty="0"/>
              <a:t>Non-</a:t>
            </a:r>
            <a:r>
              <a:rPr lang="en-US" altLang="ko-KR" sz="675" dirty="0" err="1"/>
              <a:t>esg</a:t>
            </a:r>
            <a:r>
              <a:rPr lang="en-US" altLang="ko-KR" sz="675" dirty="0"/>
              <a:t> </a:t>
            </a:r>
            <a:r>
              <a:rPr lang="ko-KR" altLang="en-US" sz="675" dirty="0"/>
              <a:t>는 성능이 떨어지나</a:t>
            </a:r>
            <a:r>
              <a:rPr lang="en-US" altLang="ko-KR" sz="675" dirty="0"/>
              <a:t>, </a:t>
            </a:r>
            <a:r>
              <a:rPr lang="ko-KR" altLang="en-US" sz="675" dirty="0"/>
              <a:t>이후 분류 모델에서도 필터링 하므로</a:t>
            </a:r>
            <a:r>
              <a:rPr lang="en-US" altLang="ko-KR" sz="675" dirty="0"/>
              <a:t>, </a:t>
            </a:r>
          </a:p>
          <a:p>
            <a:r>
              <a:rPr lang="en-US" altLang="ko-KR" sz="675" dirty="0"/>
              <a:t>Major/minor</a:t>
            </a:r>
            <a:r>
              <a:rPr lang="ko-KR" altLang="en-US" sz="675" dirty="0"/>
              <a:t>에서의 성능이 중요</a:t>
            </a:r>
            <a:r>
              <a:rPr lang="en-US" altLang="ko-KR" sz="675" dirty="0"/>
              <a:t>. </a:t>
            </a:r>
            <a:r>
              <a:rPr lang="ko-KR" altLang="en-US" sz="675" dirty="0"/>
              <a:t>이 둘의 </a:t>
            </a:r>
            <a:r>
              <a:rPr lang="en-US" altLang="ko-KR" sz="675" dirty="0"/>
              <a:t>recall/precision </a:t>
            </a:r>
            <a:r>
              <a:rPr lang="ko-KR" altLang="en-US" sz="675" dirty="0"/>
              <a:t>모두 </a:t>
            </a:r>
            <a:endParaRPr lang="en-US" altLang="ko-KR" sz="675" dirty="0"/>
          </a:p>
          <a:p>
            <a:r>
              <a:rPr lang="en-US" altLang="ko-KR" sz="675" dirty="0"/>
              <a:t>0.75 </a:t>
            </a:r>
            <a:r>
              <a:rPr lang="ko-KR" altLang="en-US" sz="675" dirty="0"/>
              <a:t>이상으로 균형 잡힌 성능을 보여준다</a:t>
            </a:r>
            <a:r>
              <a:rPr lang="en-US" altLang="ko-KR" sz="675" dirty="0"/>
              <a:t>. .</a:t>
            </a:r>
            <a:endParaRPr lang="ko-KR" altLang="en-US" sz="67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023D9-D173-4B8D-A7DF-2E93C21C2EB9}"/>
              </a:ext>
            </a:extLst>
          </p:cNvPr>
          <p:cNvSpPr txBox="1"/>
          <p:nvPr/>
        </p:nvSpPr>
        <p:spPr>
          <a:xfrm>
            <a:off x="7749867" y="2251826"/>
            <a:ext cx="1763679" cy="8194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75" b="1" dirty="0"/>
              <a:t>Comment</a:t>
            </a:r>
          </a:p>
          <a:p>
            <a:r>
              <a:rPr lang="en-US" altLang="ko-KR" sz="675" dirty="0"/>
              <a:t>Non-</a:t>
            </a:r>
            <a:r>
              <a:rPr lang="en-US" altLang="ko-KR" sz="675" dirty="0" err="1"/>
              <a:t>esg</a:t>
            </a:r>
            <a:r>
              <a:rPr lang="en-US" altLang="ko-KR" sz="675" dirty="0"/>
              <a:t> </a:t>
            </a:r>
            <a:r>
              <a:rPr lang="ko-KR" altLang="en-US" sz="675" dirty="0"/>
              <a:t>는 성능이 떨어진다</a:t>
            </a:r>
            <a:r>
              <a:rPr lang="en-US" altLang="ko-KR" sz="675" dirty="0"/>
              <a:t>. </a:t>
            </a:r>
            <a:r>
              <a:rPr lang="ko-KR" altLang="en-US" sz="675" dirty="0"/>
              <a:t>이는 다른 카테고리로 분류되므로 </a:t>
            </a:r>
            <a:r>
              <a:rPr lang="en-US" altLang="ko-KR" sz="675" dirty="0"/>
              <a:t> </a:t>
            </a:r>
            <a:r>
              <a:rPr lang="ko-KR" altLang="en-US" sz="675" dirty="0"/>
              <a:t>전체적인 성능에 악영향을 미치고있다</a:t>
            </a:r>
            <a:r>
              <a:rPr lang="en-US" altLang="ko-KR" sz="675" dirty="0"/>
              <a:t>. </a:t>
            </a:r>
            <a:r>
              <a:rPr lang="ko-KR" altLang="en-US" sz="675" dirty="0"/>
              <a:t>그러나 </a:t>
            </a:r>
            <a:r>
              <a:rPr lang="en-US" altLang="ko-KR" sz="675" dirty="0"/>
              <a:t>16 </a:t>
            </a:r>
            <a:r>
              <a:rPr lang="ko-KR" altLang="en-US" sz="675" dirty="0"/>
              <a:t>감사기구</a:t>
            </a:r>
            <a:r>
              <a:rPr lang="en-US" altLang="ko-KR" sz="675" dirty="0"/>
              <a:t>, 14 </a:t>
            </a:r>
            <a:r>
              <a:rPr lang="ko-KR" altLang="en-US" sz="675" dirty="0"/>
              <a:t>계열회사와의</a:t>
            </a:r>
            <a:r>
              <a:rPr lang="en-US" altLang="ko-KR" sz="675" dirty="0"/>
              <a:t> </a:t>
            </a:r>
            <a:r>
              <a:rPr lang="ko-KR" altLang="en-US" sz="675" dirty="0"/>
              <a:t>거래 이외의</a:t>
            </a:r>
            <a:r>
              <a:rPr lang="en-US" altLang="ko-KR" sz="675" dirty="0"/>
              <a:t> </a:t>
            </a:r>
            <a:r>
              <a:rPr lang="ko-KR" altLang="en-US" sz="675" dirty="0"/>
              <a:t>카테고리에서는 </a:t>
            </a:r>
            <a:r>
              <a:rPr lang="en-US" altLang="ko-KR" sz="675" dirty="0"/>
              <a:t>precision/recall</a:t>
            </a:r>
            <a:r>
              <a:rPr lang="ko-KR" altLang="en-US" sz="675" dirty="0"/>
              <a:t>모두 </a:t>
            </a:r>
            <a:r>
              <a:rPr lang="en-US" altLang="ko-KR" sz="675" dirty="0"/>
              <a:t>0.8 </a:t>
            </a:r>
            <a:r>
              <a:rPr lang="ko-KR" altLang="en-US" sz="675" dirty="0"/>
              <a:t>이상으로 균형 잡힌 성능을</a:t>
            </a:r>
            <a:r>
              <a:rPr lang="en-US" altLang="ko-KR" sz="675" dirty="0"/>
              <a:t> </a:t>
            </a:r>
            <a:r>
              <a:rPr lang="ko-KR" altLang="en-US" sz="675" dirty="0"/>
              <a:t>보여주고 있다</a:t>
            </a:r>
            <a:r>
              <a:rPr lang="en-US" altLang="ko-KR" sz="675" dirty="0"/>
              <a:t>. </a:t>
            </a:r>
            <a:endParaRPr lang="ko-KR" altLang="en-US" sz="675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A8726C-1C0D-4DD2-908A-15A0E138C27D}"/>
              </a:ext>
            </a:extLst>
          </p:cNvPr>
          <p:cNvSpPr txBox="1"/>
          <p:nvPr/>
        </p:nvSpPr>
        <p:spPr>
          <a:xfrm>
            <a:off x="7749868" y="5706821"/>
            <a:ext cx="1629738" cy="40395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75" b="1" dirty="0"/>
              <a:t>Comment</a:t>
            </a:r>
          </a:p>
          <a:p>
            <a:r>
              <a:rPr lang="en-US" altLang="ko-KR" sz="675" dirty="0"/>
              <a:t>Non-</a:t>
            </a:r>
            <a:r>
              <a:rPr lang="en-US" altLang="ko-KR" sz="675" dirty="0" err="1"/>
              <a:t>esg</a:t>
            </a:r>
            <a:r>
              <a:rPr lang="en-US" altLang="ko-KR" sz="675" dirty="0"/>
              <a:t> </a:t>
            </a:r>
            <a:r>
              <a:rPr lang="ko-KR" altLang="en-US" sz="675" dirty="0"/>
              <a:t>는 잘 잡아낸다</a:t>
            </a:r>
            <a:r>
              <a:rPr lang="en-US" altLang="ko-KR" sz="675" dirty="0"/>
              <a:t>. </a:t>
            </a:r>
            <a:r>
              <a:rPr lang="ko-KR" altLang="en-US" sz="675" dirty="0"/>
              <a:t>카테고리에서는 특별한 패턴을 발견하기 힘든다</a:t>
            </a:r>
            <a:r>
              <a:rPr lang="en-US" altLang="ko-KR" sz="675" dirty="0"/>
              <a:t>.</a:t>
            </a:r>
            <a:endParaRPr lang="ko-KR" altLang="en-US" sz="675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95F73F-0398-4710-BB57-B252867F3D93}"/>
              </a:ext>
            </a:extLst>
          </p:cNvPr>
          <p:cNvSpPr txBox="1"/>
          <p:nvPr/>
        </p:nvSpPr>
        <p:spPr>
          <a:xfrm>
            <a:off x="241773" y="806111"/>
            <a:ext cx="11721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모듈 별 성능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FE99E7-4A32-4B41-B79B-3DECBDD838F8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24" name="슬라이드 번호 개체 틀 13">
            <a:extLst>
              <a:ext uri="{FF2B5EF4-FFF2-40B4-BE49-F238E27FC236}">
                <a16:creationId xmlns:a16="http://schemas.microsoft.com/office/drawing/2014/main" id="{0A612149-DB10-4001-8C0B-F571393EC050}"/>
              </a:ext>
            </a:extLst>
          </p:cNvPr>
          <p:cNvSpPr txBox="1">
            <a:spLocks/>
          </p:cNvSpPr>
          <p:nvPr/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13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8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405E40-9E36-4E00-B8AB-EFE193E59804}"/>
              </a:ext>
            </a:extLst>
          </p:cNvPr>
          <p:cNvSpPr txBox="1"/>
          <p:nvPr/>
        </p:nvSpPr>
        <p:spPr>
          <a:xfrm>
            <a:off x="272480" y="1182534"/>
            <a:ext cx="1879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ESG classification performance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EC93DF-9FED-4E6A-AECE-46883D4F58B1}"/>
              </a:ext>
            </a:extLst>
          </p:cNvPr>
          <p:cNvCxnSpPr>
            <a:cxnSpLocks/>
          </p:cNvCxnSpPr>
          <p:nvPr/>
        </p:nvCxnSpPr>
        <p:spPr>
          <a:xfrm>
            <a:off x="94342" y="3625669"/>
            <a:ext cx="957270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83BDF23-A71B-4AFF-A099-0E36DCBB2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11" y="1810552"/>
            <a:ext cx="2268068" cy="16200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0B0FA7-5589-4651-A07C-458CB8703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09" y="1771383"/>
            <a:ext cx="2631846" cy="17213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0C879C-666F-467F-8EDF-6BD035B14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1788706"/>
            <a:ext cx="2562248" cy="17123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6E2E6E-B067-46B8-B4DC-9BD9342AE153}"/>
              </a:ext>
            </a:extLst>
          </p:cNvPr>
          <p:cNvSpPr txBox="1"/>
          <p:nvPr/>
        </p:nvSpPr>
        <p:spPr>
          <a:xfrm>
            <a:off x="7069200" y="1487223"/>
            <a:ext cx="176041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distribution on test set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53E0A1-3061-4F3D-BF49-7C181BDC9192}"/>
              </a:ext>
            </a:extLst>
          </p:cNvPr>
          <p:cNvSpPr txBox="1"/>
          <p:nvPr/>
        </p:nvSpPr>
        <p:spPr>
          <a:xfrm>
            <a:off x="1903745" y="1454547"/>
            <a:ext cx="96372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Confusion matrix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79DAD8-8B7C-43F2-A31A-BBF10840B364}"/>
              </a:ext>
            </a:extLst>
          </p:cNvPr>
          <p:cNvSpPr txBox="1"/>
          <p:nvPr/>
        </p:nvSpPr>
        <p:spPr>
          <a:xfrm>
            <a:off x="408089" y="1950628"/>
            <a:ext cx="65114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: non-ESG</a:t>
            </a:r>
          </a:p>
          <a:p>
            <a:r>
              <a:rPr lang="en-US" altLang="ko-KR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: ESG</a:t>
            </a:r>
          </a:p>
          <a:p>
            <a:endParaRPr lang="ko-KR" altLang="en-US" sz="6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369FAA-A4BA-4079-9EAB-5B65D42AB1BE}"/>
              </a:ext>
            </a:extLst>
          </p:cNvPr>
          <p:cNvSpPr txBox="1"/>
          <p:nvPr/>
        </p:nvSpPr>
        <p:spPr>
          <a:xfrm>
            <a:off x="267184" y="793551"/>
            <a:ext cx="50257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모듈 별 </a:t>
            </a:r>
            <a:r>
              <a:rPr lang="en-US" altLang="ko-KR" sz="1350" b="1" dirty="0"/>
              <a:t>Trustworthy test : confusion matrix, </a:t>
            </a:r>
            <a:r>
              <a:rPr lang="ko-KR" altLang="en-US" sz="1350" b="1" dirty="0"/>
              <a:t>예측 확률 분포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6FEA7B-FF53-44CD-B6CD-5D29F5E48595}"/>
              </a:ext>
            </a:extLst>
          </p:cNvPr>
          <p:cNvSpPr txBox="1"/>
          <p:nvPr/>
        </p:nvSpPr>
        <p:spPr>
          <a:xfrm>
            <a:off x="4093429" y="1475314"/>
            <a:ext cx="179889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distribution on train set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80D09CA-BAF7-4473-AE29-0E28F16DEE84}"/>
              </a:ext>
            </a:extLst>
          </p:cNvPr>
          <p:cNvSpPr/>
          <p:nvPr/>
        </p:nvSpPr>
        <p:spPr>
          <a:xfrm>
            <a:off x="322912" y="1627677"/>
            <a:ext cx="856325" cy="77763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337AC7-3A27-464F-885E-513A4646DEF7}"/>
              </a:ext>
            </a:extLst>
          </p:cNvPr>
          <p:cNvSpPr txBox="1"/>
          <p:nvPr/>
        </p:nvSpPr>
        <p:spPr>
          <a:xfrm>
            <a:off x="617496" y="3731235"/>
            <a:ext cx="28953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Major/Minor/non-ESG classification performance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A4D48D-24A9-43EB-8A6E-F09D6184F38A}"/>
              </a:ext>
            </a:extLst>
          </p:cNvPr>
          <p:cNvSpPr txBox="1"/>
          <p:nvPr/>
        </p:nvSpPr>
        <p:spPr>
          <a:xfrm>
            <a:off x="352259" y="1671090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 name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902228-8D3E-4CF0-A993-D26BF820EB69}"/>
              </a:ext>
            </a:extLst>
          </p:cNvPr>
          <p:cNvGrpSpPr/>
          <p:nvPr/>
        </p:nvGrpSpPr>
        <p:grpSpPr>
          <a:xfrm>
            <a:off x="280181" y="4149080"/>
            <a:ext cx="8822600" cy="1799614"/>
            <a:chOff x="306170" y="4077072"/>
            <a:chExt cx="8822600" cy="179961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471F033-3A22-49BB-AFE2-5DB3E1DA6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233" y="4155384"/>
              <a:ext cx="2409823" cy="1721302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4E5323A-8C64-4F4E-9906-C140AF068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309" y="4134390"/>
              <a:ext cx="2631846" cy="172130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6835EB2-7B77-4077-AC7A-A89544BE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184" y="4155384"/>
              <a:ext cx="2519586" cy="172130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F83B30-175B-4C48-ADB4-D513250DF579}"/>
                </a:ext>
              </a:extLst>
            </p:cNvPr>
            <p:cNvSpPr txBox="1"/>
            <p:nvPr/>
          </p:nvSpPr>
          <p:spPr>
            <a:xfrm>
              <a:off x="330615" y="4150638"/>
              <a:ext cx="8563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Class name 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768E09-B81A-4EFB-A3EE-A0DC7C2C2F00}"/>
                </a:ext>
              </a:extLst>
            </p:cNvPr>
            <p:cNvSpPr txBox="1"/>
            <p:nvPr/>
          </p:nvSpPr>
          <p:spPr>
            <a:xfrm>
              <a:off x="385134" y="4470371"/>
              <a:ext cx="651140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 : Minor</a:t>
              </a:r>
            </a:p>
            <a:p>
              <a:r>
                <a:rPr lang="en-US" altLang="ko-KR" sz="6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 : Major</a:t>
              </a:r>
            </a:p>
            <a:p>
              <a:r>
                <a:rPr lang="en-US" altLang="ko-KR" sz="6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 : non-ESG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CCF4297-2EFA-4AC8-9405-97099492A54B}"/>
                </a:ext>
              </a:extLst>
            </p:cNvPr>
            <p:cNvSpPr/>
            <p:nvPr/>
          </p:nvSpPr>
          <p:spPr>
            <a:xfrm>
              <a:off x="306170" y="4077072"/>
              <a:ext cx="910115" cy="895504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2F9746C-0E8D-413C-A457-5BD6D00D77FA}"/>
              </a:ext>
            </a:extLst>
          </p:cNvPr>
          <p:cNvSpPr txBox="1"/>
          <p:nvPr/>
        </p:nvSpPr>
        <p:spPr>
          <a:xfrm>
            <a:off x="8455403" y="5934233"/>
            <a:ext cx="11063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언더</a:t>
            </a:r>
            <a:r>
              <a:rPr lang="ko-KR" altLang="en-US" sz="675" dirty="0"/>
              <a:t> 피팅이 의심됨</a:t>
            </a:r>
            <a:r>
              <a:rPr lang="en-US" altLang="ko-KR" sz="675" dirty="0"/>
              <a:t>. </a:t>
            </a:r>
            <a:endParaRPr lang="ko-KR" altLang="en-US" sz="67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4C7E13-00EF-41E9-876B-2490790BD754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24" name="슬라이드 번호 개체 틀 13">
            <a:extLst>
              <a:ext uri="{FF2B5EF4-FFF2-40B4-BE49-F238E27FC236}">
                <a16:creationId xmlns:a16="http://schemas.microsoft.com/office/drawing/2014/main" id="{67E36D6F-BEAC-4ECA-AEE7-5F198A5745EB}"/>
              </a:ext>
            </a:extLst>
          </p:cNvPr>
          <p:cNvSpPr txBox="1">
            <a:spLocks/>
          </p:cNvSpPr>
          <p:nvPr/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14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4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405E40-9E36-4E00-B8AB-EFE193E59804}"/>
              </a:ext>
            </a:extLst>
          </p:cNvPr>
          <p:cNvSpPr txBox="1"/>
          <p:nvPr/>
        </p:nvSpPr>
        <p:spPr>
          <a:xfrm>
            <a:off x="299057" y="1182534"/>
            <a:ext cx="1989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 classification performance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EC93DF-9FED-4E6A-AECE-46883D4F58B1}"/>
              </a:ext>
            </a:extLst>
          </p:cNvPr>
          <p:cNvCxnSpPr>
            <a:cxnSpLocks/>
          </p:cNvCxnSpPr>
          <p:nvPr/>
        </p:nvCxnSpPr>
        <p:spPr>
          <a:xfrm>
            <a:off x="94342" y="3625669"/>
            <a:ext cx="957270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6E2E6E-B067-46B8-B4DC-9BD9342AE153}"/>
              </a:ext>
            </a:extLst>
          </p:cNvPr>
          <p:cNvSpPr txBox="1"/>
          <p:nvPr/>
        </p:nvSpPr>
        <p:spPr>
          <a:xfrm>
            <a:off x="7270854" y="1454547"/>
            <a:ext cx="176041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distribution on test set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53E0A1-3061-4F3D-BF49-7C181BDC9192}"/>
              </a:ext>
            </a:extLst>
          </p:cNvPr>
          <p:cNvSpPr txBox="1"/>
          <p:nvPr/>
        </p:nvSpPr>
        <p:spPr>
          <a:xfrm>
            <a:off x="1558729" y="1454547"/>
            <a:ext cx="96372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Confusion matrix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6FEA7B-FF53-44CD-B6CD-5D29F5E48595}"/>
              </a:ext>
            </a:extLst>
          </p:cNvPr>
          <p:cNvSpPr txBox="1"/>
          <p:nvPr/>
        </p:nvSpPr>
        <p:spPr>
          <a:xfrm>
            <a:off x="4093429" y="1475314"/>
            <a:ext cx="179889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distribution on train set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337AC7-3A27-464F-885E-513A4646DEF7}"/>
              </a:ext>
            </a:extLst>
          </p:cNvPr>
          <p:cNvSpPr txBox="1"/>
          <p:nvPr/>
        </p:nvSpPr>
        <p:spPr>
          <a:xfrm>
            <a:off x="291041" y="3731235"/>
            <a:ext cx="1997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Minor classification performance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1292B0-8471-412C-AE00-ABABFF9636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0" y="1733243"/>
            <a:ext cx="2276199" cy="18751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32C941-99FA-4829-ADF2-3170F9D4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09" y="1728101"/>
            <a:ext cx="2575716" cy="172130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6D36391-5C2E-48CD-AE27-9FC2BB82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99" y="1709339"/>
            <a:ext cx="2631846" cy="17213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0EE9522-D8E3-40BB-82ED-47053E124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70" y="4252754"/>
            <a:ext cx="2519586" cy="172130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664788E-323F-47F4-9D0F-6738488D6B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98" y="4252754"/>
            <a:ext cx="2631846" cy="17213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6796843-0695-4C2C-BCF9-CBE81E40E0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2" y="4104811"/>
            <a:ext cx="2448050" cy="202506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BB9EC47-59AA-4B76-9A90-FFE9DC6DB568}"/>
              </a:ext>
            </a:extLst>
          </p:cNvPr>
          <p:cNvSpPr txBox="1"/>
          <p:nvPr/>
        </p:nvSpPr>
        <p:spPr>
          <a:xfrm>
            <a:off x="273050" y="792923"/>
            <a:ext cx="50257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모듈 별 </a:t>
            </a:r>
            <a:r>
              <a:rPr lang="en-US" altLang="ko-KR" sz="1350" b="1" dirty="0"/>
              <a:t>Trustworthy test : confusion matrix, </a:t>
            </a:r>
            <a:r>
              <a:rPr lang="ko-KR" altLang="en-US" sz="1350" b="1" dirty="0"/>
              <a:t>예측 확률 분포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EBFA4-D708-409A-B343-AF9B790E0652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16" name="슬라이드 번호 개체 틀 13">
            <a:extLst>
              <a:ext uri="{FF2B5EF4-FFF2-40B4-BE49-F238E27FC236}">
                <a16:creationId xmlns:a16="http://schemas.microsoft.com/office/drawing/2014/main" id="{71EFE6B1-C069-434F-A448-9FE910B6D49D}"/>
              </a:ext>
            </a:extLst>
          </p:cNvPr>
          <p:cNvSpPr txBox="1">
            <a:spLocks/>
          </p:cNvSpPr>
          <p:nvPr/>
        </p:nvSpPr>
        <p:spPr>
          <a:xfrm>
            <a:off x="7244503" y="6381328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15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2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405E40-9E36-4E00-B8AB-EFE193E59804}"/>
              </a:ext>
            </a:extLst>
          </p:cNvPr>
          <p:cNvSpPr txBox="1"/>
          <p:nvPr/>
        </p:nvSpPr>
        <p:spPr>
          <a:xfrm>
            <a:off x="390096" y="1182534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 classification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B9EC47-59AA-4B76-9A90-FFE9DC6DB568}"/>
              </a:ext>
            </a:extLst>
          </p:cNvPr>
          <p:cNvSpPr txBox="1"/>
          <p:nvPr/>
        </p:nvSpPr>
        <p:spPr>
          <a:xfrm>
            <a:off x="273050" y="795750"/>
            <a:ext cx="53696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모델 </a:t>
            </a:r>
            <a:r>
              <a:rPr lang="en-US" altLang="ko-KR" sz="1350" b="1" dirty="0"/>
              <a:t>Interpretability &amp; </a:t>
            </a:r>
            <a:r>
              <a:rPr lang="en-US" altLang="ko-KR" sz="1350" b="1" dirty="0" err="1"/>
              <a:t>Explainability</a:t>
            </a:r>
            <a:r>
              <a:rPr lang="en-US" altLang="ko-KR" sz="1350" b="1" dirty="0"/>
              <a:t> test : Class</a:t>
            </a:r>
            <a:r>
              <a:rPr lang="ko-KR" altLang="en-US" sz="1350" b="1" dirty="0"/>
              <a:t> 별 단어 중요도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39F4F9-3015-4D18-9D5B-C2953C3A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81" y="1566154"/>
            <a:ext cx="2301004" cy="44551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330637-3F71-4E2E-8AD8-2AC73F332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523" y="1566154"/>
            <a:ext cx="2305225" cy="44551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B86ED9-0CB9-4C90-84C6-76B8C81D2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484" y="1566154"/>
            <a:ext cx="2301004" cy="4455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E9999-4787-4804-B9B5-421AC7396F26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8" name="슬라이드 번호 개체 틀 13">
            <a:extLst>
              <a:ext uri="{FF2B5EF4-FFF2-40B4-BE49-F238E27FC236}">
                <a16:creationId xmlns:a16="http://schemas.microsoft.com/office/drawing/2014/main" id="{5D9A85A3-3CE9-4771-B653-CE24D356B52A}"/>
              </a:ext>
            </a:extLst>
          </p:cNvPr>
          <p:cNvSpPr txBox="1">
            <a:spLocks/>
          </p:cNvSpPr>
          <p:nvPr/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16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96FAC9-92BD-428B-89D8-6DA4BB17E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4" y="1571251"/>
            <a:ext cx="2303817" cy="4455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0D0E49-6256-49E4-A2C4-A5E9B115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383" y="1571251"/>
            <a:ext cx="2301004" cy="4455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B974EE-10B7-45A8-BD41-16DCB922B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421" y="1556792"/>
            <a:ext cx="2301004" cy="4455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47C08-E3E0-42D6-BD65-33DF0633ED20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5D4A4-47C0-4A3E-B136-9D8930B01BEF}"/>
              </a:ext>
            </a:extLst>
          </p:cNvPr>
          <p:cNvSpPr txBox="1"/>
          <p:nvPr/>
        </p:nvSpPr>
        <p:spPr>
          <a:xfrm>
            <a:off x="390096" y="1182534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Minor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5FF6A-1247-40B7-B20B-B230D156A7E2}"/>
              </a:ext>
            </a:extLst>
          </p:cNvPr>
          <p:cNvSpPr txBox="1"/>
          <p:nvPr/>
        </p:nvSpPr>
        <p:spPr>
          <a:xfrm>
            <a:off x="273050" y="795750"/>
            <a:ext cx="53696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모델 </a:t>
            </a:r>
            <a:r>
              <a:rPr lang="en-US" altLang="ko-KR" sz="1350" b="1" dirty="0"/>
              <a:t>Interpretability &amp; </a:t>
            </a:r>
            <a:r>
              <a:rPr lang="en-US" altLang="ko-KR" sz="1350" b="1" dirty="0" err="1"/>
              <a:t>Explainability</a:t>
            </a:r>
            <a:r>
              <a:rPr lang="en-US" altLang="ko-KR" sz="1350" b="1" dirty="0"/>
              <a:t> test : Class</a:t>
            </a:r>
            <a:r>
              <a:rPr lang="ko-KR" altLang="en-US" sz="1350" b="1" dirty="0"/>
              <a:t> 별 단어 중요도</a:t>
            </a:r>
          </a:p>
        </p:txBody>
      </p:sp>
      <p:sp>
        <p:nvSpPr>
          <p:cNvPr id="10" name="슬라이드 번호 개체 틀 13">
            <a:extLst>
              <a:ext uri="{FF2B5EF4-FFF2-40B4-BE49-F238E27FC236}">
                <a16:creationId xmlns:a16="http://schemas.microsoft.com/office/drawing/2014/main" id="{A40E3159-DE2E-48F2-9BA8-7680717D6503}"/>
              </a:ext>
            </a:extLst>
          </p:cNvPr>
          <p:cNvSpPr txBox="1">
            <a:spLocks/>
          </p:cNvSpPr>
          <p:nvPr/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17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7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B95222-729C-4FF2-8476-77835A6A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" y="1546671"/>
            <a:ext cx="2298198" cy="4455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DDD332-ED0D-4DDB-AEA1-82EBA185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045" y="1566154"/>
            <a:ext cx="2311083" cy="4455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332E1-E182-49D1-9C75-ACDF8AE21A85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49238-5AE7-4665-ABC3-C3B335395507}"/>
              </a:ext>
            </a:extLst>
          </p:cNvPr>
          <p:cNvSpPr txBox="1"/>
          <p:nvPr/>
        </p:nvSpPr>
        <p:spPr>
          <a:xfrm>
            <a:off x="390096" y="1182534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Minor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1CA2B-9F29-48F7-A76E-6A3E053E5621}"/>
              </a:ext>
            </a:extLst>
          </p:cNvPr>
          <p:cNvSpPr txBox="1"/>
          <p:nvPr/>
        </p:nvSpPr>
        <p:spPr>
          <a:xfrm>
            <a:off x="273050" y="795750"/>
            <a:ext cx="53696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모델 </a:t>
            </a:r>
            <a:r>
              <a:rPr lang="en-US" altLang="ko-KR" sz="1350" b="1" dirty="0"/>
              <a:t>Interpretability &amp; </a:t>
            </a:r>
            <a:r>
              <a:rPr lang="en-US" altLang="ko-KR" sz="1350" b="1" dirty="0" err="1"/>
              <a:t>Explainability</a:t>
            </a:r>
            <a:r>
              <a:rPr lang="en-US" altLang="ko-KR" sz="1350" b="1" dirty="0"/>
              <a:t> test : Class</a:t>
            </a:r>
            <a:r>
              <a:rPr lang="ko-KR" altLang="en-US" sz="1350" b="1" dirty="0"/>
              <a:t> 별 단어 중요도</a:t>
            </a:r>
          </a:p>
        </p:txBody>
      </p:sp>
      <p:sp>
        <p:nvSpPr>
          <p:cNvPr id="8" name="슬라이드 번호 개체 틀 13">
            <a:extLst>
              <a:ext uri="{FF2B5EF4-FFF2-40B4-BE49-F238E27FC236}">
                <a16:creationId xmlns:a16="http://schemas.microsoft.com/office/drawing/2014/main" id="{CEDBCE3C-02B0-4DAD-AF56-AAC8032BB917}"/>
              </a:ext>
            </a:extLst>
          </p:cNvPr>
          <p:cNvSpPr txBox="1">
            <a:spLocks/>
          </p:cNvSpPr>
          <p:nvPr/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18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6C28D4E-AFBE-49F5-B44C-E69CC003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7" y="1905191"/>
            <a:ext cx="4520388" cy="3047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332E1-E182-49D1-9C75-ACDF8AE21A85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기업명 추출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49238-5AE7-4665-ABC3-C3B335395507}"/>
              </a:ext>
            </a:extLst>
          </p:cNvPr>
          <p:cNvSpPr txBox="1"/>
          <p:nvPr/>
        </p:nvSpPr>
        <p:spPr>
          <a:xfrm>
            <a:off x="390096" y="118253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모델 구성도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4128F-6C30-4DBD-9447-4163D8E17FFD}"/>
              </a:ext>
            </a:extLst>
          </p:cNvPr>
          <p:cNvSpPr txBox="1"/>
          <p:nvPr/>
        </p:nvSpPr>
        <p:spPr>
          <a:xfrm>
            <a:off x="273050" y="784654"/>
            <a:ext cx="1752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모델 구성도 및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4A03C-6F88-43DC-9E15-D10501524338}"/>
              </a:ext>
            </a:extLst>
          </p:cNvPr>
          <p:cNvSpPr txBox="1"/>
          <p:nvPr/>
        </p:nvSpPr>
        <p:spPr>
          <a:xfrm>
            <a:off x="2832465" y="507185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 ratio : 73%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21FB1-D220-4007-86DB-AE03FA95C88E}"/>
              </a:ext>
            </a:extLst>
          </p:cNvPr>
          <p:cNvSpPr txBox="1"/>
          <p:nvPr/>
        </p:nvSpPr>
        <p:spPr>
          <a:xfrm>
            <a:off x="6279840" y="113679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 예시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1828A6-1C5A-4D06-8BD8-6401C9FB43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21"/>
          <a:stretch/>
        </p:blipFill>
        <p:spPr>
          <a:xfrm>
            <a:off x="5183720" y="1367626"/>
            <a:ext cx="4499901" cy="91381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308C2F-C7DE-4CF8-87D7-E941666AB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290" y="3428999"/>
            <a:ext cx="4433418" cy="22942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2DAAD5-A5E8-49CC-A2CF-75428472C873}"/>
              </a:ext>
            </a:extLst>
          </p:cNvPr>
          <p:cNvSpPr txBox="1"/>
          <p:nvPr/>
        </p:nvSpPr>
        <p:spPr>
          <a:xfrm>
            <a:off x="6272631" y="311890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예시 엑셀 파일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슬라이드 번호 개체 틀 13">
            <a:extLst>
              <a:ext uri="{FF2B5EF4-FFF2-40B4-BE49-F238E27FC236}">
                <a16:creationId xmlns:a16="http://schemas.microsoft.com/office/drawing/2014/main" id="{108283F8-A419-4F4E-8849-1DB4E89FD4BB}"/>
              </a:ext>
            </a:extLst>
          </p:cNvPr>
          <p:cNvSpPr txBox="1">
            <a:spLocks/>
          </p:cNvSpPr>
          <p:nvPr/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19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0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C88A-01D0-49FC-9467-291D5A63C7CB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b="1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Schedule Summary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44DB5F-9410-48E9-9604-FB07730AD47B}"/>
              </a:ext>
            </a:extLst>
          </p:cNvPr>
          <p:cNvSpPr txBox="1"/>
          <p:nvPr/>
        </p:nvSpPr>
        <p:spPr>
          <a:xfrm>
            <a:off x="770927" y="1037792"/>
            <a:ext cx="85672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4</a:t>
            </a: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월 말 완료 예정 </a:t>
            </a:r>
            <a:endParaRPr lang="en-US" altLang="ko-KR" sz="12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Rix고딕 L" panose="02020603020101020101" pitchFamily="18" charset="-127"/>
                <a:ea typeface="Rix고딕 L" panose="02020603020101020101" pitchFamily="18" charset="-127"/>
              </a:rPr>
              <a:t>머신러닝</a:t>
            </a: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 학습데이터 구축 </a:t>
            </a:r>
            <a:endParaRPr lang="en-US" altLang="ko-KR" sz="12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   - 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기계학습 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DB: 2021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년 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4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월 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1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일 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10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만개 구축 완료 </a:t>
            </a:r>
          </a:p>
          <a:p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     -&gt; ~04.30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일까지 샘플링 테스트 및 조정 진행 예정</a:t>
            </a:r>
          </a:p>
          <a:p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기술 파트 </a:t>
            </a:r>
            <a:r>
              <a:rPr lang="en-US" altLang="ko-KR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(A.I </a:t>
            </a: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모델링</a:t>
            </a:r>
            <a:r>
              <a:rPr lang="en-US" altLang="ko-KR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) </a:t>
            </a: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  - 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최종 모델을 가정하여 모델의 정확도 예측을 위한 목표 수립</a:t>
            </a:r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  - 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구축된 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80,000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개의 데이터 기반으로 데이터 퀄리티 테스트</a:t>
            </a:r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     -&gt; ~04.30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일까지 샘플링 테스트 및 검수 기준 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(QC) 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확정 </a:t>
            </a:r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     (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참고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) QESG 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뉴스 데이터베이스 </a:t>
            </a:r>
            <a:r>
              <a:rPr lang="ko-KR" altLang="en-US" sz="1200" dirty="0" err="1">
                <a:latin typeface="Rix고딕 L" panose="02020603020101020101" pitchFamily="18" charset="-127"/>
                <a:ea typeface="Rix고딕 L" panose="02020603020101020101" pitchFamily="18" charset="-127"/>
              </a:rPr>
              <a:t>접근권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공유 완료 및 필요한 소스 코드 제공 완료</a:t>
            </a:r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Rix고딕 L" panose="02020603020101020101" pitchFamily="18" charset="-127"/>
                <a:ea typeface="Rix고딕 L" panose="02020603020101020101" pitchFamily="18" charset="-127"/>
              </a:rPr>
              <a:t>크롤링</a:t>
            </a: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en-US" altLang="ko-KR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(</a:t>
            </a: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빅데이터 팀</a:t>
            </a:r>
            <a:r>
              <a:rPr lang="en-US" altLang="ko-KR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) </a:t>
            </a: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  - 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구글 뉴스 기반 </a:t>
            </a:r>
            <a:r>
              <a:rPr lang="ko-KR" altLang="en-US" sz="1200" dirty="0" err="1">
                <a:latin typeface="Rix고딕 L" panose="02020603020101020101" pitchFamily="18" charset="-127"/>
                <a:ea typeface="Rix고딕 L" panose="02020603020101020101" pitchFamily="18" charset="-127"/>
              </a:rPr>
              <a:t>크롤러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현재 약 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20% 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정도 진행</a:t>
            </a:r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     -&gt; 4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월 중순 완료 예상</a:t>
            </a:r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플랫폼 </a:t>
            </a:r>
            <a:r>
              <a:rPr lang="en-US" altLang="ko-KR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/ DB </a:t>
            </a: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설계 </a:t>
            </a:r>
            <a:r>
              <a:rPr lang="en-US" altLang="ko-KR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(</a:t>
            </a: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빅데이터 팀</a:t>
            </a:r>
            <a:r>
              <a:rPr lang="en-US" altLang="ko-KR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) </a:t>
            </a:r>
            <a:r>
              <a:rPr lang="ko-KR" altLang="en-US" sz="12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  - 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프로토타입 설계 위한 세부내역서 확인 </a:t>
            </a:r>
            <a:r>
              <a:rPr lang="ko-KR" altLang="en-US" sz="1200" dirty="0" err="1">
                <a:latin typeface="Rix고딕 L" panose="02020603020101020101" pitchFamily="18" charset="-127"/>
                <a:ea typeface="Rix고딕 L" panose="02020603020101020101" pitchFamily="18" charset="-127"/>
              </a:rPr>
              <a:t>맟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랜딩 페이지 확정</a:t>
            </a:r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     -&gt; 4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월 말 완료 예상</a:t>
            </a:r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플랫폼의 경우 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2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단계 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5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월 부터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추가 개발 진행 예정이며</a:t>
            </a:r>
            <a:r>
              <a:rPr lang="en-US" altLang="ko-KR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rPr>
              <a:t>연 내에 서비스 정책 확정 및 유료화 론칭 예상 </a:t>
            </a:r>
            <a:endParaRPr lang="en-US" altLang="ko-KR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38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1.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목적 및 기대효과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BE814E-B9FC-43E0-9D9D-9C1F92B9749E}"/>
              </a:ext>
            </a:extLst>
          </p:cNvPr>
          <p:cNvSpPr txBox="1"/>
          <p:nvPr/>
        </p:nvSpPr>
        <p:spPr>
          <a:xfrm>
            <a:off x="322048" y="908720"/>
            <a:ext cx="9233855" cy="298543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사람의 업무를 </a:t>
            </a:r>
            <a:r>
              <a:rPr lang="en-US" altLang="ko-KR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AI</a:t>
            </a:r>
            <a:r>
              <a:rPr lang="ko-KR" altLang="en-US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로 대체하여 </a:t>
            </a:r>
            <a:r>
              <a:rPr lang="en-US" altLang="ko-KR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Time cost</a:t>
            </a:r>
            <a:r>
              <a:rPr lang="ko-KR" altLang="en-US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줄이기 위함</a:t>
            </a:r>
            <a:r>
              <a:rPr lang="en-US" altLang="ko-KR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사람의 감성 소통을 흉내내는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social intelligence, social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analysis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기계에 학습시킴으로써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Time cost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획기적으로 줄일 수 있음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lvl="1">
              <a:spcBef>
                <a:spcPts val="300"/>
              </a:spcBef>
            </a:pPr>
            <a:endParaRPr lang="en-US" altLang="ko-KR" sz="5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기존 업무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AI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대체 후 업무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COST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비교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(1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달 기준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3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개월 치 데이터  처리 가능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ko-KR" altLang="en-US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39C5FE9-41CB-45B8-9AE5-A1BD296E4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00081"/>
              </p:ext>
            </p:extLst>
          </p:nvPr>
        </p:nvGraphicFramePr>
        <p:xfrm>
          <a:off x="612318" y="1815440"/>
          <a:ext cx="866116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22">
                  <a:extLst>
                    <a:ext uri="{9D8B030D-6E8A-4147-A177-3AD203B41FA5}">
                      <a16:colId xmlns:a16="http://schemas.microsoft.com/office/drawing/2014/main" val="45886129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88316237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56039218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8841439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0601728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580963861"/>
                    </a:ext>
                  </a:extLst>
                </a:gridCol>
                <a:gridCol w="1224134">
                  <a:extLst>
                    <a:ext uri="{9D8B030D-6E8A-4147-A177-3AD203B41FA5}">
                      <a16:colId xmlns:a16="http://schemas.microsoft.com/office/drawing/2014/main" val="2629311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Previous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After applying AI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333401"/>
                  </a:ext>
                </a:extLst>
              </a:tr>
              <a:tr h="1874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투입 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Cost 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천원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투입 인원</a:t>
                      </a:r>
                    </a:p>
                    <a:p>
                      <a:pPr algn="ctr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Cost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천원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569454"/>
                  </a:ext>
                </a:extLst>
              </a:tr>
              <a:tr h="187484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인원 별 </a:t>
                      </a:r>
                      <a:r>
                        <a:rPr lang="en-US" altLang="ko-KR" sz="1000" dirty="0"/>
                        <a:t>cost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1,600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1,600</a:t>
                      </a:r>
                      <a:endParaRPr lang="ko-KR" altLang="en-US" sz="1000" dirty="0"/>
                    </a:p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557307"/>
                  </a:ext>
                </a:extLst>
              </a:tr>
              <a:tr h="18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4,000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4,000</a:t>
                      </a:r>
                      <a:endParaRPr lang="ko-KR" altLang="en-US" sz="1000" dirty="0"/>
                    </a:p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460150"/>
                  </a:ext>
                </a:extLst>
              </a:tr>
              <a:tr h="187484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작업 내용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(weight=0.2)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6,400 * 0.2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= 1,280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검색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뉴스미디어 </a:t>
                      </a:r>
                      <a:r>
                        <a:rPr lang="en-US" altLang="ko-KR" sz="1000" dirty="0"/>
                        <a:t>AI Framework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132160"/>
                  </a:ext>
                </a:extLst>
              </a:tr>
              <a:tr h="18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(weight=0.4)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6,400 * 0.4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= 2,560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수집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</a:p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380345"/>
                  </a:ext>
                </a:extLst>
              </a:tr>
              <a:tr h="18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(weight=0.4)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6,400 * 0.4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= 2,560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분류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534766"/>
                  </a:ext>
                </a:extLst>
              </a:tr>
              <a:tr h="3374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결과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연구원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1,000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결과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(weight = 0.8)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+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연구원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(weight = 0.2)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1,600 * 0.8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+ 4,000 * 0.2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= 2,080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922077"/>
                  </a:ext>
                </a:extLst>
              </a:tr>
              <a:tr h="1533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Total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cost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u="sng" dirty="0"/>
                        <a:t>7,040</a:t>
                      </a:r>
                      <a:endParaRPr lang="ko-KR" altLang="en-US" sz="1000" b="1" u="sn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u="sng" dirty="0"/>
                        <a:t>2,080</a:t>
                      </a:r>
                      <a:endParaRPr lang="ko-KR" altLang="en-US" sz="1000" b="1" u="sn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3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46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E232B-0E2E-4916-AB95-733DF0EA48BF}"/>
              </a:ext>
            </a:extLst>
          </p:cNvPr>
          <p:cNvSpPr txBox="1"/>
          <p:nvPr/>
        </p:nvSpPr>
        <p:spPr>
          <a:xfrm>
            <a:off x="322048" y="908720"/>
            <a:ext cx="9233855" cy="8456161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2.   </a:t>
            </a:r>
            <a:r>
              <a:rPr lang="ko-KR" altLang="en-US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일관성이 없는</a:t>
            </a: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사람을 일관성 있는 </a:t>
            </a: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AI</a:t>
            </a:r>
            <a:r>
              <a:rPr lang="ko-KR" altLang="en-US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로 대체하기 위함</a:t>
            </a: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인공지능은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지치지 않음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사람에 비해 에러 발생의 빈도나 가능성이 인간에 비해 없음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사람의 경우 과부하로 인해 끊임없이 일을 할 수 없지만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인공지능의 경우 생산성 저하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능률을 걱정할 필요가 없음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반복적인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작업 시 </a:t>
            </a:r>
            <a:r>
              <a:rPr lang="ko-KR" altLang="en-US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사람의 에러는 일관성 없이 발생하고</a:t>
            </a:r>
            <a:r>
              <a:rPr lang="en-US" altLang="ko-KR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이는 조사자의 편향으로 일반적으로 </a:t>
            </a:r>
            <a:r>
              <a:rPr lang="ko-KR" altLang="en-US" sz="1100" u="sng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일어남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하지만</a:t>
            </a:r>
            <a:r>
              <a:rPr lang="ko-KR" altLang="en-US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AI</a:t>
            </a:r>
            <a:r>
              <a:rPr lang="ko-KR" altLang="en-US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의 경우 수치화 된 벡터 값을 학습된 패턴을 통해 인식함으로 </a:t>
            </a:r>
            <a:r>
              <a:rPr lang="en-US" altLang="ko-KR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AI </a:t>
            </a:r>
            <a:r>
              <a:rPr lang="ko-KR" altLang="en-US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에러는 일관성 있게 발생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한다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그러므로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AI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의 일관성 있는 에러는 유지보수를 통해 감소 시킬 수 있지만 사람의 에러는 일관성 없이 발생하므로 이를 해결하기 위해 반복적 교육과 많은 시간이 필요한 차이가 있다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 ESG rating model – alpha model(risk detecting)</a:t>
            </a:r>
          </a:p>
          <a:p>
            <a:pPr marL="685800" lvl="1" indent="-2286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현재  반기별로 나오는 대신경제연구소의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rating model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에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 alpha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추가하는 효과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다수의 평가기관에서는 수작업으로 정성평가를 통해 데이터를 수집함으로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 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할 수 없는 한계점이 있음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rating model</a:t>
            </a:r>
            <a:r>
              <a:rPr lang="ko-KR" altLang="en-US" sz="1100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의 등급이 </a:t>
            </a:r>
            <a:r>
              <a:rPr lang="en-US" altLang="ko-KR" sz="1100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</a:t>
            </a:r>
            <a:r>
              <a:rPr lang="ko-KR" altLang="en-US" sz="1100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로 바뀔 경우 다양한 파생상품을 생성하여 활용 가능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할 것이고 이에 대한 수요가 많을 것으로 예상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반기가 아닌 데일리로 점수를 제공할 경우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시간가치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변동성 등을 생성할 수 있음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</a:p>
          <a:p>
            <a:pPr marL="685800" lvl="1" indent="-2286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현재는 대다수의 기관에서 반기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분기 등으로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하기 때문에 평가사로 부터 적합판정을 받기 어려운 한계가 있는 것으로 보임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뿐만 아니라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기반의 자산이 시장 데이터를 생성할 만큼 많지 않고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국고채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KOSPI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지수와 같은 대표 지수가 없음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이는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market data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생성할 수 없기 때문인 것으로 보임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endParaRPr lang="en-US" altLang="ko-KR" sz="5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e.g. 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연동 파생상품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금리스왑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</a:p>
          <a:p>
            <a:pPr marL="1543050" lvl="3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일반적인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스왑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거래에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연동하여 만기 일시지급 또는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스왑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금리에 가산하여 지급하는 방법 논의 가능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1543050" lvl="3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스왑거래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시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Third party KPI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이용 관련한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side letter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함께 체결해야 하는데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ESG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연동 파생상품은 평가기관의 점수를 이용하여 만기 일시 지급 또는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가산스왑금리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책정 여부를 판단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1543050" lvl="3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부적합판정 이유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반기 별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파생상품에 연동할 경우 데일리 평가 값을 도출할 수 없기 때문에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스왑을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할 수 없음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1543050" lvl="3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데일리 평가 값을 산출하고 이를 연동하여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스왑거래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적합성을 확보 가능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543050" lvl="3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실제로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연동한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CDS, IRS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등의 상품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trade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의 수요가 있음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85800" lvl="1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   </a:t>
            </a:r>
          </a:p>
          <a:p>
            <a:pPr lvl="2"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</a:p>
          <a:p>
            <a:pPr marL="685800" lvl="1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C88A-01D0-49FC-9467-291D5A63C7CB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1.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목적 및 기대효과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10CCBA-B71A-42AC-8DB1-8D7A7FF1B726}"/>
              </a:ext>
            </a:extLst>
          </p:cNvPr>
          <p:cNvCxnSpPr/>
          <p:nvPr/>
        </p:nvCxnSpPr>
        <p:spPr>
          <a:xfrm>
            <a:off x="10641632" y="7029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2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E232B-0E2E-4916-AB95-733DF0EA48BF}"/>
              </a:ext>
            </a:extLst>
          </p:cNvPr>
          <p:cNvSpPr txBox="1"/>
          <p:nvPr/>
        </p:nvSpPr>
        <p:spPr>
          <a:xfrm>
            <a:off x="322048" y="908720"/>
            <a:ext cx="9233855" cy="537839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 ESG rating model – alpha model(risk detecting)</a:t>
            </a:r>
          </a:p>
          <a:p>
            <a:pPr marL="685800" lvl="1" indent="-228600">
              <a:spcBef>
                <a:spcPts val="300"/>
              </a:spcBef>
              <a:buAutoNum type="arabicPeriod"/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Alpha model scenario 1.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model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내에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alpha model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삽입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단점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변동성이 너무 작을 수 있음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lvl="2"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 e. g.</a:t>
            </a: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543050" lvl="3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543050" lvl="3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543050" lvl="3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543050" lvl="3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붉은색 컬럼들을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로 추적하여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평가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진행</a:t>
            </a: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543050" lvl="3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하얀색 컬럼들은 이전처럼 반기별로 평가 진행</a:t>
            </a:r>
            <a:endParaRPr lang="en-US" altLang="ko-KR" sz="1100" b="1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2.     Alpha model scenario 2.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반기 별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Original 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model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+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risk alpha model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장점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기존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rating model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두고 추가 연구를 통해 변동성 및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Turnover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제한하는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model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개발 가능</a:t>
            </a: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단점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연구 과정에 있어서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Time cost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소모</a:t>
            </a: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C88A-01D0-49FC-9467-291D5A63C7CB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1.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목적 및 기대효과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10CCBA-B71A-42AC-8DB1-8D7A7FF1B726}"/>
              </a:ext>
            </a:extLst>
          </p:cNvPr>
          <p:cNvCxnSpPr/>
          <p:nvPr/>
        </p:nvCxnSpPr>
        <p:spPr>
          <a:xfrm>
            <a:off x="10641632" y="7029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4A968F21-E817-4D86-BEF1-611459B5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61035"/>
              </p:ext>
            </p:extLst>
          </p:nvPr>
        </p:nvGraphicFramePr>
        <p:xfrm>
          <a:off x="1424608" y="4715272"/>
          <a:ext cx="3302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1453853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0361101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6216326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0818693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09101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G1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G2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5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826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280CC5-EC09-4257-A6E7-581FADDB7F19}"/>
              </a:ext>
            </a:extLst>
          </p:cNvPr>
          <p:cNvSpPr txBox="1"/>
          <p:nvPr/>
        </p:nvSpPr>
        <p:spPr>
          <a:xfrm>
            <a:off x="4726608" y="4966896"/>
            <a:ext cx="452786" cy="2308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5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+</a:t>
            </a:r>
            <a:endParaRPr lang="ko-KR" altLang="en-US" sz="15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6BC098A-0C51-4A6C-9EFE-99F02B161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79014"/>
              </p:ext>
            </p:extLst>
          </p:nvPr>
        </p:nvGraphicFramePr>
        <p:xfrm>
          <a:off x="5179394" y="4693672"/>
          <a:ext cx="3302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1453853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0361101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6216326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0818693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09101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G1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5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826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C53705-1207-4EFE-8436-AA0CB0F6C2E9}"/>
              </a:ext>
            </a:extLst>
          </p:cNvPr>
          <p:cNvSpPr txBox="1"/>
          <p:nvPr/>
        </p:nvSpPr>
        <p:spPr>
          <a:xfrm>
            <a:off x="1568624" y="6124654"/>
            <a:ext cx="3157983" cy="18466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&lt;Original ESG rating model&gt;</a:t>
            </a:r>
            <a:endParaRPr lang="ko-KR" altLang="en-US" sz="12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AB603-4788-4F31-AB25-EE25C6A934B1}"/>
              </a:ext>
            </a:extLst>
          </p:cNvPr>
          <p:cNvSpPr txBox="1"/>
          <p:nvPr/>
        </p:nvSpPr>
        <p:spPr>
          <a:xfrm>
            <a:off x="5251402" y="6084004"/>
            <a:ext cx="3157983" cy="18466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&lt;ESG risk alpha model&gt;</a:t>
            </a:r>
            <a:endParaRPr lang="ko-KR" altLang="en-US" sz="12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77B67781-07B6-460E-9EAB-FA47BCB56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72997"/>
              </p:ext>
            </p:extLst>
          </p:nvPr>
        </p:nvGraphicFramePr>
        <p:xfrm>
          <a:off x="1651000" y="1895232"/>
          <a:ext cx="6604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1453853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0361101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6216326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0818693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0910122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627649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99680689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771751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9308136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90052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S1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S2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G1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5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82614"/>
                  </a:ext>
                </a:extLst>
              </a:tr>
            </a:tbl>
          </a:graphicData>
        </a:graphic>
      </p:graphicFrame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C9EF1873-E7B0-42E4-A6C6-C4DEA6E0F801}"/>
              </a:ext>
            </a:extLst>
          </p:cNvPr>
          <p:cNvSpPr/>
          <p:nvPr/>
        </p:nvSpPr>
        <p:spPr>
          <a:xfrm rot="5400000">
            <a:off x="4828496" y="-462571"/>
            <a:ext cx="265380" cy="6464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8A65F-5979-466E-83CC-F973E09DFC8E}"/>
              </a:ext>
            </a:extLst>
          </p:cNvPr>
          <p:cNvSpPr txBox="1"/>
          <p:nvPr/>
        </p:nvSpPr>
        <p:spPr>
          <a:xfrm>
            <a:off x="3944888" y="2902293"/>
            <a:ext cx="2016224" cy="16927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Sum of weight =  1,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즉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1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가지 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7D420-6D33-42DF-840C-1004CAE19DF8}"/>
              </a:ext>
            </a:extLst>
          </p:cNvPr>
          <p:cNvSpPr txBox="1"/>
          <p:nvPr/>
        </p:nvSpPr>
        <p:spPr>
          <a:xfrm>
            <a:off x="2139503" y="5488449"/>
            <a:ext cx="2016224" cy="16927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Sum of weight =  1,</a:t>
            </a:r>
            <a:endParaRPr lang="ko-KR" altLang="en-US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C37A9-7003-4BF4-AEE7-AD342F72BF25}"/>
              </a:ext>
            </a:extLst>
          </p:cNvPr>
          <p:cNvSpPr txBox="1"/>
          <p:nvPr/>
        </p:nvSpPr>
        <p:spPr>
          <a:xfrm>
            <a:off x="6177136" y="5488449"/>
            <a:ext cx="2016224" cy="16927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Sum of weight =  1,</a:t>
            </a:r>
            <a:endParaRPr lang="ko-KR" altLang="en-US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EF7B03E-9DA5-4D1C-9E33-382AE445C5EA}"/>
              </a:ext>
            </a:extLst>
          </p:cNvPr>
          <p:cNvSpPr/>
          <p:nvPr/>
        </p:nvSpPr>
        <p:spPr>
          <a:xfrm rot="5400000">
            <a:off x="4717800" y="2523076"/>
            <a:ext cx="265380" cy="6464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954E5-8511-401A-AF91-F1E252E65FB6}"/>
              </a:ext>
            </a:extLst>
          </p:cNvPr>
          <p:cNvSpPr txBox="1"/>
          <p:nvPr/>
        </p:nvSpPr>
        <p:spPr>
          <a:xfrm>
            <a:off x="3834192" y="5887940"/>
            <a:ext cx="2016224" cy="16927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100" kern="20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 모델</a:t>
            </a:r>
          </a:p>
        </p:txBody>
      </p:sp>
    </p:spTree>
    <p:extLst>
      <p:ext uri="{BB962C8B-B14F-4D97-AF65-F5344CB8AC3E}">
        <p14:creationId xmlns:p14="http://schemas.microsoft.com/office/powerpoint/2010/main" val="20256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C88A-01D0-49FC-9467-291D5A63C7CB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2.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국내 경쟁사 비교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6DF12A7C-EC82-4490-AC3E-3BAF83028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808306"/>
              </p:ext>
            </p:extLst>
          </p:nvPr>
        </p:nvGraphicFramePr>
        <p:xfrm>
          <a:off x="405276" y="836712"/>
          <a:ext cx="9095448" cy="405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3862">
                  <a:extLst>
                    <a:ext uri="{9D8B030D-6E8A-4147-A177-3AD203B41FA5}">
                      <a16:colId xmlns:a16="http://schemas.microsoft.com/office/drawing/2014/main" val="2537093701"/>
                    </a:ext>
                  </a:extLst>
                </a:gridCol>
                <a:gridCol w="2273862">
                  <a:extLst>
                    <a:ext uri="{9D8B030D-6E8A-4147-A177-3AD203B41FA5}">
                      <a16:colId xmlns:a16="http://schemas.microsoft.com/office/drawing/2014/main" val="3799084372"/>
                    </a:ext>
                  </a:extLst>
                </a:gridCol>
                <a:gridCol w="2273862">
                  <a:extLst>
                    <a:ext uri="{9D8B030D-6E8A-4147-A177-3AD203B41FA5}">
                      <a16:colId xmlns:a16="http://schemas.microsoft.com/office/drawing/2014/main" val="3559005971"/>
                    </a:ext>
                  </a:extLst>
                </a:gridCol>
                <a:gridCol w="2273862">
                  <a:extLst>
                    <a:ext uri="{9D8B030D-6E8A-4147-A177-3AD203B41FA5}">
                      <a16:colId xmlns:a16="http://schemas.microsoft.com/office/drawing/2014/main" val="1376191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대신경제연구소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지속가능발전소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KCGS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7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Stewardship 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24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Scoring framework by using media 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Rating cycle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Daily</a:t>
                      </a:r>
                      <a:r>
                        <a:rPr lang="ko-KR" altLang="en-US" sz="1200" dirty="0"/>
                        <a:t>로 변경 예정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현재 </a:t>
                      </a:r>
                      <a:r>
                        <a:rPr lang="en-US" altLang="ko-KR" sz="1200" dirty="0"/>
                        <a:t>semiannually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Daily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Annually, </a:t>
                      </a:r>
                      <a:r>
                        <a:rPr lang="ko-KR" altLang="en-US" sz="1200" dirty="0"/>
                        <a:t>단 수시 조정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89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Applying 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Market overview service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개발예정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00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ESG news alert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개발예정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31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 of indicators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200</a:t>
                      </a:r>
                      <a:r>
                        <a:rPr lang="ko-KR" altLang="en-US" sz="1200" dirty="0"/>
                        <a:t>여개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7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ESG, SRI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32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ESG performance, incident analysis framework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4062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38433B-8816-4CD4-BD58-CEC2B6B88B36}"/>
              </a:ext>
            </a:extLst>
          </p:cNvPr>
          <p:cNvSpPr txBox="1"/>
          <p:nvPr/>
        </p:nvSpPr>
        <p:spPr>
          <a:xfrm>
            <a:off x="405276" y="5085184"/>
            <a:ext cx="9095448" cy="133882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1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대신경제연구소만의 장점</a:t>
            </a:r>
            <a:endParaRPr lang="en-US" altLang="ko-KR" sz="1100" b="1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클래스 불균형 문제를 해결하기 위해서 모델을 계층적으로 구성하여 더 세밀한 분류 및 확장이 가능하다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가 아닌 기사를 정교한 알고리즘을 통해 분류 하기 위해서 모든 계층 단계에서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가 아닌 기사를 필터링 하는 구조로 구성되어 있다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지속가능발전소는 일반화된 모델을 사용하여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에 특화된 대신경제연구소의 모델에 비해 정교하지 않음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결론적으로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지속가능발전소의 특허내용에 의하면 가장 기본적인 워크플로우이며 확장성이 대신경제연구소에 비해 용이하지 않고 다양한 </a:t>
            </a:r>
            <a:r>
              <a:rPr lang="en-US" altLang="ko-KR" sz="1100" b="1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risk alpha model</a:t>
            </a:r>
            <a:r>
              <a:rPr lang="ko-KR" altLang="en-US" sz="1100" b="1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추가하는데 있어 어려움이 있을 것으로 예상</a:t>
            </a:r>
            <a:r>
              <a:rPr lang="en-US" altLang="ko-KR" sz="1100" b="1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89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C88A-01D0-49FC-9467-291D5A63C7CB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3.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진행 상황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3A0801C-B281-4480-8994-44257F7346EA}"/>
              </a:ext>
            </a:extLst>
          </p:cNvPr>
          <p:cNvGrpSpPr/>
          <p:nvPr/>
        </p:nvGrpSpPr>
        <p:grpSpPr>
          <a:xfrm>
            <a:off x="770927" y="1037792"/>
            <a:ext cx="8784976" cy="5101224"/>
            <a:chOff x="632520" y="1628800"/>
            <a:chExt cx="6743139" cy="430812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B6051D3-1975-4464-8260-D7925C533435}"/>
                </a:ext>
              </a:extLst>
            </p:cNvPr>
            <p:cNvGrpSpPr/>
            <p:nvPr/>
          </p:nvGrpSpPr>
          <p:grpSpPr>
            <a:xfrm>
              <a:off x="632520" y="1628800"/>
              <a:ext cx="6743139" cy="4308124"/>
              <a:chOff x="246122" y="5074571"/>
              <a:chExt cx="6743139" cy="43081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B68A0-F588-4365-B9C2-64EA07D1B623}"/>
                  </a:ext>
                </a:extLst>
              </p:cNvPr>
              <p:cNvSpPr txBox="1"/>
              <p:nvPr/>
            </p:nvSpPr>
            <p:spPr>
              <a:xfrm>
                <a:off x="413272" y="5259748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ea typeface="HY중고딕" panose="02030600000101010101" pitchFamily="18" charset="-127"/>
                  </a:rPr>
                  <a:t>정의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: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뉴스 미디어 데이터를 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Category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에 맞게 분류하는 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AI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모델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6DE6F64-6D6E-4628-9D51-D26B67C72621}"/>
                  </a:ext>
                </a:extLst>
              </p:cNvPr>
              <p:cNvGrpSpPr/>
              <p:nvPr/>
            </p:nvGrpSpPr>
            <p:grpSpPr>
              <a:xfrm>
                <a:off x="448552" y="6870300"/>
                <a:ext cx="5892987" cy="195772"/>
                <a:chOff x="181626" y="1747638"/>
                <a:chExt cx="6482286" cy="286629"/>
              </a:xfrm>
              <a:noFill/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C7F78E64-7BBD-47FA-A24B-CF5E45DB558A}"/>
                    </a:ext>
                  </a:extLst>
                </p:cNvPr>
                <p:cNvSpPr/>
                <p:nvPr/>
              </p:nvSpPr>
              <p:spPr>
                <a:xfrm>
                  <a:off x="181627" y="1747638"/>
                  <a:ext cx="6482285" cy="2866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7" name="화살표: 오각형 46">
                  <a:extLst>
                    <a:ext uri="{FF2B5EF4-FFF2-40B4-BE49-F238E27FC236}">
                      <a16:creationId xmlns:a16="http://schemas.microsoft.com/office/drawing/2014/main" id="{5E62B8A5-2BDE-4823-825F-FC5636D73D60}"/>
                    </a:ext>
                  </a:extLst>
                </p:cNvPr>
                <p:cNvSpPr/>
                <p:nvPr/>
              </p:nvSpPr>
              <p:spPr>
                <a:xfrm>
                  <a:off x="181626" y="1747638"/>
                  <a:ext cx="4929746" cy="286629"/>
                </a:xfrm>
                <a:prstGeom prst="homePlat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CA399E17-5485-43D6-904D-1922F2C23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09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9BDFC6C-B4B4-478A-AD1B-E853E49BB9FF}"/>
                    </a:ext>
                  </a:extLst>
                </p:cNvPr>
                <p:cNvCxnSpPr/>
                <p:nvPr/>
              </p:nvCxnSpPr>
              <p:spPr>
                <a:xfrm>
                  <a:off x="28698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CF77D7EF-A743-4A49-AEBE-AF6B79EADD4C}"/>
                    </a:ext>
                  </a:extLst>
                </p:cNvPr>
                <p:cNvCxnSpPr/>
                <p:nvPr/>
              </p:nvCxnSpPr>
              <p:spPr>
                <a:xfrm>
                  <a:off x="41525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3D9CCDAA-1BFD-42B7-A287-E23BFB2B2C09}"/>
                    </a:ext>
                  </a:extLst>
                </p:cNvPr>
                <p:cNvCxnSpPr/>
                <p:nvPr/>
              </p:nvCxnSpPr>
              <p:spPr>
                <a:xfrm>
                  <a:off x="53971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EBD1E-EF91-4341-B0E9-D23F649B35EE}"/>
                  </a:ext>
                </a:extLst>
              </p:cNvPr>
              <p:cNvSpPr txBox="1"/>
              <p:nvPr/>
            </p:nvSpPr>
            <p:spPr>
              <a:xfrm>
                <a:off x="246122" y="5074571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100" b="1" dirty="0">
                    <a:ea typeface="HY중고딕" panose="02030600000101010101" pitchFamily="18" charset="-127"/>
                  </a:rPr>
                  <a:t>분류 모델 </a:t>
                </a:r>
                <a:r>
                  <a:rPr lang="en-US" altLang="ko-KR" sz="1100" b="1" dirty="0">
                    <a:ea typeface="HY중고딕" panose="02030600000101010101" pitchFamily="18" charset="-127"/>
                  </a:rPr>
                  <a:t>: 70% </a:t>
                </a:r>
                <a:r>
                  <a:rPr lang="ko-KR" altLang="en-US" sz="1100" b="1" dirty="0">
                    <a:ea typeface="HY중고딕" panose="02030600000101010101" pitchFamily="18" charset="-127"/>
                  </a:rPr>
                  <a:t>완성 </a:t>
                </a:r>
              </a:p>
            </p:txBody>
          </p:sp>
          <p:sp>
            <p:nvSpPr>
              <p:cNvPr id="11" name="화살표: 오각형 10">
                <a:extLst>
                  <a:ext uri="{FF2B5EF4-FFF2-40B4-BE49-F238E27FC236}">
                    <a16:creationId xmlns:a16="http://schemas.microsoft.com/office/drawing/2014/main" id="{0AD6428B-D631-4F42-8485-60548732418D}"/>
                  </a:ext>
                </a:extLst>
              </p:cNvPr>
              <p:cNvSpPr/>
              <p:nvPr/>
            </p:nvSpPr>
            <p:spPr>
              <a:xfrm>
                <a:off x="448553" y="5491528"/>
                <a:ext cx="4168331" cy="195772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FF25375-9605-4604-A04E-9D30DBF6F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019" y="5491528"/>
                <a:ext cx="0" cy="1957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7BA98ADE-B4A6-4B40-87E5-C6925E7D351C}"/>
                  </a:ext>
                </a:extLst>
              </p:cNvPr>
              <p:cNvCxnSpPr/>
              <p:nvPr/>
            </p:nvCxnSpPr>
            <p:spPr>
              <a:xfrm>
                <a:off x="2892383" y="5491528"/>
                <a:ext cx="0" cy="1957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62A3200-CE38-445A-885D-73CE17FAB6BB}"/>
                  </a:ext>
                </a:extLst>
              </p:cNvPr>
              <p:cNvCxnSpPr/>
              <p:nvPr/>
            </p:nvCxnSpPr>
            <p:spPr>
              <a:xfrm>
                <a:off x="4058474" y="5491528"/>
                <a:ext cx="0" cy="1957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CF562CE-6FFF-44AB-B724-8C7385A2E35C}"/>
                  </a:ext>
                </a:extLst>
              </p:cNvPr>
              <p:cNvCxnSpPr/>
              <p:nvPr/>
            </p:nvCxnSpPr>
            <p:spPr>
              <a:xfrm>
                <a:off x="5189928" y="5491528"/>
                <a:ext cx="0" cy="1957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4F34F2-A062-45C8-9F7F-0952C526870B}"/>
                  </a:ext>
                </a:extLst>
              </p:cNvPr>
              <p:cNvSpPr txBox="1"/>
              <p:nvPr/>
            </p:nvSpPr>
            <p:spPr>
              <a:xfrm>
                <a:off x="1182824" y="5702630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모델링을 위한 프레임워크 개발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E6807A-1DF9-40A1-8E54-3BDEF9B533BB}"/>
                  </a:ext>
                </a:extLst>
              </p:cNvPr>
              <p:cNvSpPr txBox="1"/>
              <p:nvPr/>
            </p:nvSpPr>
            <p:spPr>
              <a:xfrm>
                <a:off x="2422007" y="5702630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분류 모델 구축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907042-B3CF-41D7-AAA2-9F858D396FAB}"/>
                  </a:ext>
                </a:extLst>
              </p:cNvPr>
              <p:cNvSpPr txBox="1"/>
              <p:nvPr/>
            </p:nvSpPr>
            <p:spPr>
              <a:xfrm>
                <a:off x="3572727" y="5704931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튜닝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1D7496-52F8-4A09-B15A-618DD967FD8B}"/>
                  </a:ext>
                </a:extLst>
              </p:cNvPr>
              <p:cNvSpPr txBox="1"/>
              <p:nvPr/>
            </p:nvSpPr>
            <p:spPr>
              <a:xfrm>
                <a:off x="4726785" y="5698313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일반화 성능 검증</a:t>
                </a:r>
              </a:p>
            </p:txBody>
          </p:sp>
          <p:sp>
            <p:nvSpPr>
              <p:cNvPr id="21" name="왼쪽 중괄호 20">
                <a:extLst>
                  <a:ext uri="{FF2B5EF4-FFF2-40B4-BE49-F238E27FC236}">
                    <a16:creationId xmlns:a16="http://schemas.microsoft.com/office/drawing/2014/main" id="{93A30B09-7422-4326-A9F5-4A1C77302873}"/>
                  </a:ext>
                </a:extLst>
              </p:cNvPr>
              <p:cNvSpPr/>
              <p:nvPr/>
            </p:nvSpPr>
            <p:spPr>
              <a:xfrm rot="16200000">
                <a:off x="3936215" y="5015521"/>
                <a:ext cx="209881" cy="2297545"/>
              </a:xfrm>
              <a:prstGeom prst="leftBrac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84AC8-2002-47CE-B2FD-90677E200719}"/>
                  </a:ext>
                </a:extLst>
              </p:cNvPr>
              <p:cNvSpPr txBox="1"/>
              <p:nvPr/>
            </p:nvSpPr>
            <p:spPr>
              <a:xfrm>
                <a:off x="3566959" y="6269234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ea typeface="HY중고딕" panose="02030600000101010101" pitchFamily="18" charset="-127"/>
                  </a:rPr>
                  <a:t>반복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83F06D-53CA-40F4-83CD-CD7455222BBE}"/>
                  </a:ext>
                </a:extLst>
              </p:cNvPr>
              <p:cNvSpPr txBox="1"/>
              <p:nvPr/>
            </p:nvSpPr>
            <p:spPr>
              <a:xfrm>
                <a:off x="246122" y="6465536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100" b="1" dirty="0">
                    <a:ea typeface="HY중고딕" panose="02030600000101010101" pitchFamily="18" charset="-127"/>
                  </a:rPr>
                  <a:t>긍정</a:t>
                </a:r>
                <a:r>
                  <a:rPr lang="en-US" altLang="ko-KR" sz="1100" b="1" dirty="0">
                    <a:ea typeface="HY중고딕" panose="02030600000101010101" pitchFamily="18" charset="-127"/>
                  </a:rPr>
                  <a:t>/</a:t>
                </a:r>
                <a:r>
                  <a:rPr lang="ko-KR" altLang="en-US" sz="1100" b="1" dirty="0">
                    <a:ea typeface="HY중고딕" panose="02030600000101010101" pitchFamily="18" charset="-127"/>
                  </a:rPr>
                  <a:t>부정 모델</a:t>
                </a:r>
                <a:r>
                  <a:rPr lang="en-US" altLang="ko-KR" sz="1100" b="1" dirty="0">
                    <a:ea typeface="HY중고딕" panose="02030600000101010101" pitchFamily="18" charset="-127"/>
                  </a:rPr>
                  <a:t>: 75% </a:t>
                </a:r>
                <a:r>
                  <a:rPr lang="ko-KR" altLang="en-US" sz="1100" b="1" dirty="0">
                    <a:ea typeface="HY중고딕" panose="02030600000101010101" pitchFamily="18" charset="-127"/>
                  </a:rPr>
                  <a:t>완성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17C2EB-E997-47E9-921B-FBA6978DA7D6}"/>
                  </a:ext>
                </a:extLst>
              </p:cNvPr>
              <p:cNvSpPr txBox="1"/>
              <p:nvPr/>
            </p:nvSpPr>
            <p:spPr>
              <a:xfrm>
                <a:off x="1182824" y="7081402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모델링을 위한 프레임워크 개발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4BAFBF-2E99-4577-95E9-348749D7970A}"/>
                  </a:ext>
                </a:extLst>
              </p:cNvPr>
              <p:cNvSpPr txBox="1"/>
              <p:nvPr/>
            </p:nvSpPr>
            <p:spPr>
              <a:xfrm>
                <a:off x="2422007" y="7081402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>
                    <a:ea typeface="HY중고딕" panose="02030600000101010101" pitchFamily="18" charset="-127"/>
                  </a:rPr>
                  <a:t>긍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/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부정 모델 구축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67049B-F020-4A58-8FF4-D0391EE68DE5}"/>
                  </a:ext>
                </a:extLst>
              </p:cNvPr>
              <p:cNvSpPr txBox="1"/>
              <p:nvPr/>
            </p:nvSpPr>
            <p:spPr>
              <a:xfrm>
                <a:off x="3572727" y="7083703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튜닝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5D7491-823F-418E-8C31-9C8228B3E820}"/>
                  </a:ext>
                </a:extLst>
              </p:cNvPr>
              <p:cNvSpPr txBox="1"/>
              <p:nvPr/>
            </p:nvSpPr>
            <p:spPr>
              <a:xfrm>
                <a:off x="4726785" y="7077085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일반화 성능 검증</a:t>
                </a:r>
              </a:p>
            </p:txBody>
          </p:sp>
          <p:sp>
            <p:nvSpPr>
              <p:cNvPr id="28" name="왼쪽 중괄호 27">
                <a:extLst>
                  <a:ext uri="{FF2B5EF4-FFF2-40B4-BE49-F238E27FC236}">
                    <a16:creationId xmlns:a16="http://schemas.microsoft.com/office/drawing/2014/main" id="{2BCC8F58-335E-43AB-AF58-00788A348ECD}"/>
                  </a:ext>
                </a:extLst>
              </p:cNvPr>
              <p:cNvSpPr/>
              <p:nvPr/>
            </p:nvSpPr>
            <p:spPr>
              <a:xfrm rot="16200000">
                <a:off x="3936215" y="6394293"/>
                <a:ext cx="209881" cy="2297545"/>
              </a:xfrm>
              <a:prstGeom prst="leftBrac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0E5218-26F2-4226-80A5-7DE79ABA6AA1}"/>
                  </a:ext>
                </a:extLst>
              </p:cNvPr>
              <p:cNvSpPr txBox="1"/>
              <p:nvPr/>
            </p:nvSpPr>
            <p:spPr>
              <a:xfrm>
                <a:off x="3566959" y="7648006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ea typeface="HY중고딕" panose="02030600000101010101" pitchFamily="18" charset="-127"/>
                  </a:rPr>
                  <a:t>반복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FC4F16-8C7E-409C-87C3-8F64729EF194}"/>
                  </a:ext>
                </a:extLst>
              </p:cNvPr>
              <p:cNvSpPr txBox="1"/>
              <p:nvPr/>
            </p:nvSpPr>
            <p:spPr>
              <a:xfrm>
                <a:off x="413272" y="6640335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ea typeface="HY중고딕" panose="02030600000101010101" pitchFamily="18" charset="-127"/>
                  </a:rPr>
                  <a:t>정의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: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뉴스 미디어 데이터의 긍정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/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부정을 예측하는 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AI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 모델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28D3C24-128B-445B-9971-1C4EF6451535}"/>
                  </a:ext>
                </a:extLst>
              </p:cNvPr>
              <p:cNvGrpSpPr/>
              <p:nvPr/>
            </p:nvGrpSpPr>
            <p:grpSpPr>
              <a:xfrm>
                <a:off x="385548" y="8384052"/>
                <a:ext cx="5892987" cy="195772"/>
                <a:chOff x="181626" y="1747638"/>
                <a:chExt cx="6482286" cy="286629"/>
              </a:xfrm>
              <a:noFill/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5FFFDE18-74DE-4187-B7FE-9B1172C56A23}"/>
                    </a:ext>
                  </a:extLst>
                </p:cNvPr>
                <p:cNvSpPr/>
                <p:nvPr/>
              </p:nvSpPr>
              <p:spPr>
                <a:xfrm>
                  <a:off x="181627" y="1747638"/>
                  <a:ext cx="6482285" cy="2866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" name="화살표: 오각형 40">
                  <a:extLst>
                    <a:ext uri="{FF2B5EF4-FFF2-40B4-BE49-F238E27FC236}">
                      <a16:creationId xmlns:a16="http://schemas.microsoft.com/office/drawing/2014/main" id="{6D609768-D0E2-4748-A7F9-E088C8A6DF2B}"/>
                    </a:ext>
                  </a:extLst>
                </p:cNvPr>
                <p:cNvSpPr/>
                <p:nvPr/>
              </p:nvSpPr>
              <p:spPr>
                <a:xfrm>
                  <a:off x="181626" y="1747638"/>
                  <a:ext cx="5215511" cy="286629"/>
                </a:xfrm>
                <a:prstGeom prst="homePlat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9ABBF3E-F5D0-4F4A-95C3-D1D778D44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09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FF16233-D544-48F7-8E45-40B737086753}"/>
                    </a:ext>
                  </a:extLst>
                </p:cNvPr>
                <p:cNvCxnSpPr/>
                <p:nvPr/>
              </p:nvCxnSpPr>
              <p:spPr>
                <a:xfrm>
                  <a:off x="28698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B74CB795-9400-48DF-BD56-1AAB420E4A0A}"/>
                    </a:ext>
                  </a:extLst>
                </p:cNvPr>
                <p:cNvCxnSpPr/>
                <p:nvPr/>
              </p:nvCxnSpPr>
              <p:spPr>
                <a:xfrm>
                  <a:off x="41525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0B995E3-5937-4DFD-8F81-BA25C7738F44}"/>
                    </a:ext>
                  </a:extLst>
                </p:cNvPr>
                <p:cNvCxnSpPr/>
                <p:nvPr/>
              </p:nvCxnSpPr>
              <p:spPr>
                <a:xfrm>
                  <a:off x="53971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E36BD8B-6BDB-4120-A3E7-9CDBF6996826}"/>
                  </a:ext>
                </a:extLst>
              </p:cNvPr>
              <p:cNvSpPr txBox="1"/>
              <p:nvPr/>
            </p:nvSpPr>
            <p:spPr>
              <a:xfrm>
                <a:off x="246122" y="7994528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100" b="1" dirty="0">
                    <a:ea typeface="HY중고딕" panose="02030600000101010101" pitchFamily="18" charset="-127"/>
                  </a:rPr>
                  <a:t>기업명 </a:t>
                </a:r>
                <a:r>
                  <a:rPr lang="ko-KR" altLang="en-US" sz="1100" b="1" dirty="0" err="1">
                    <a:ea typeface="HY중고딕" panose="02030600000101010101" pitchFamily="18" charset="-127"/>
                  </a:rPr>
                  <a:t>추출기</a:t>
                </a:r>
                <a:r>
                  <a:rPr lang="en-US" altLang="ko-KR" sz="1100" b="1" dirty="0">
                    <a:ea typeface="HY중고딕" panose="02030600000101010101" pitchFamily="18" charset="-127"/>
                  </a:rPr>
                  <a:t>:80%</a:t>
                </a:r>
                <a:endParaRPr lang="ko-KR" altLang="en-US" sz="1100" b="1" dirty="0">
                  <a:ea typeface="HY중고딕" panose="02030600000101010101" pitchFamily="18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A50FA2-D525-4CE1-9A96-46E216594F06}"/>
                  </a:ext>
                </a:extLst>
              </p:cNvPr>
              <p:cNvSpPr txBox="1"/>
              <p:nvPr/>
            </p:nvSpPr>
            <p:spPr>
              <a:xfrm>
                <a:off x="1119820" y="8595154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모델링을 위한 프레임워크 개발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ED7C56-85D5-4B2A-9F86-C24E6CF7D64A}"/>
                  </a:ext>
                </a:extLst>
              </p:cNvPr>
              <p:cNvSpPr txBox="1"/>
              <p:nvPr/>
            </p:nvSpPr>
            <p:spPr>
              <a:xfrm>
                <a:off x="2359003" y="8595154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>
                    <a:ea typeface="HY중고딕" panose="02030600000101010101" pitchFamily="18" charset="-127"/>
                  </a:rPr>
                  <a:t>긍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/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부정 모델 구축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C6F48A-735A-4B66-8211-8F358C45207B}"/>
                  </a:ext>
                </a:extLst>
              </p:cNvPr>
              <p:cNvSpPr txBox="1"/>
              <p:nvPr/>
            </p:nvSpPr>
            <p:spPr>
              <a:xfrm>
                <a:off x="3509723" y="8597455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튜닝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B783BC-AEDB-4A4E-9B74-A35C387E3038}"/>
                  </a:ext>
                </a:extLst>
              </p:cNvPr>
              <p:cNvSpPr txBox="1"/>
              <p:nvPr/>
            </p:nvSpPr>
            <p:spPr>
              <a:xfrm>
                <a:off x="4663781" y="8590837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일반화 성능 검증</a:t>
                </a:r>
              </a:p>
            </p:txBody>
          </p:sp>
          <p:sp>
            <p:nvSpPr>
              <p:cNvPr id="37" name="왼쪽 중괄호 36">
                <a:extLst>
                  <a:ext uri="{FF2B5EF4-FFF2-40B4-BE49-F238E27FC236}">
                    <a16:creationId xmlns:a16="http://schemas.microsoft.com/office/drawing/2014/main" id="{0404A173-8E98-409B-891D-EEC9D43DF351}"/>
                  </a:ext>
                </a:extLst>
              </p:cNvPr>
              <p:cNvSpPr/>
              <p:nvPr/>
            </p:nvSpPr>
            <p:spPr>
              <a:xfrm rot="16200000">
                <a:off x="3873211" y="7908045"/>
                <a:ext cx="209881" cy="2297545"/>
              </a:xfrm>
              <a:prstGeom prst="leftBrac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61033A-1847-4787-99A5-CF7FF77C4235}"/>
                  </a:ext>
                </a:extLst>
              </p:cNvPr>
              <p:cNvSpPr txBox="1"/>
              <p:nvPr/>
            </p:nvSpPr>
            <p:spPr>
              <a:xfrm>
                <a:off x="3503955" y="9161758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ea typeface="HY중고딕" panose="02030600000101010101" pitchFamily="18" charset="-127"/>
                  </a:rPr>
                  <a:t>반복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252D0F-97F5-49F8-9572-6EBCEC737364}"/>
                  </a:ext>
                </a:extLst>
              </p:cNvPr>
              <p:cNvSpPr txBox="1"/>
              <p:nvPr/>
            </p:nvSpPr>
            <p:spPr>
              <a:xfrm>
                <a:off x="413272" y="8154087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ea typeface="HY중고딕" panose="02030600000101010101" pitchFamily="18" charset="-127"/>
                  </a:rPr>
                  <a:t>정의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: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뉴스 미디어 데이터에서 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Coverage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기업이름을 추출하는 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AI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모델</a:t>
                </a: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18DC0EF-8427-4225-BD3E-760D5604C953}"/>
                </a:ext>
              </a:extLst>
            </p:cNvPr>
            <p:cNvSpPr/>
            <p:nvPr/>
          </p:nvSpPr>
          <p:spPr>
            <a:xfrm>
              <a:off x="834951" y="2051704"/>
              <a:ext cx="5892986" cy="195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11302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C88A-01D0-49FC-9467-291D5A63C7CB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4F6DA6-D8E2-45E0-BDD8-6D10F00AC97D}"/>
              </a:ext>
            </a:extLst>
          </p:cNvPr>
          <p:cNvSpPr txBox="1"/>
          <p:nvPr/>
        </p:nvSpPr>
        <p:spPr>
          <a:xfrm>
            <a:off x="104763" y="888604"/>
            <a:ext cx="657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긍정</a:t>
            </a:r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부정 모델링 결과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AECA5CF-CAE3-4880-B003-0A0BBE785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82958"/>
              </p:ext>
            </p:extLst>
          </p:nvPr>
        </p:nvGraphicFramePr>
        <p:xfrm>
          <a:off x="352809" y="1257750"/>
          <a:ext cx="1684570" cy="1446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85">
                  <a:extLst>
                    <a:ext uri="{9D8B030D-6E8A-4147-A177-3AD203B41FA5}">
                      <a16:colId xmlns:a16="http://schemas.microsoft.com/office/drawing/2014/main" val="3206472265"/>
                    </a:ext>
                  </a:extLst>
                </a:gridCol>
                <a:gridCol w="842285">
                  <a:extLst>
                    <a:ext uri="{9D8B030D-6E8A-4147-A177-3AD203B41FA5}">
                      <a16:colId xmlns:a16="http://schemas.microsoft.com/office/drawing/2014/main" val="3788571728"/>
                    </a:ext>
                  </a:extLst>
                </a:gridCol>
              </a:tblGrid>
              <a:tr h="28923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Indicator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07830"/>
                  </a:ext>
                </a:extLst>
              </a:tr>
              <a:tr h="289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</a:rPr>
                        <a:t>f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0.960326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040241"/>
                  </a:ext>
                </a:extLst>
              </a:tr>
              <a:tr h="289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</a:rPr>
                        <a:t>AUC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0.975276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96373"/>
                  </a:ext>
                </a:extLst>
              </a:tr>
              <a:tr h="289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</a:rPr>
                        <a:t>F1 score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0.960718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094757"/>
                  </a:ext>
                </a:extLst>
              </a:tr>
              <a:tr h="289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</a:rPr>
                        <a:t>accuracy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0.939449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210690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723C65B-D018-4285-9B30-73C9619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04435"/>
              </p:ext>
            </p:extLst>
          </p:nvPr>
        </p:nvGraphicFramePr>
        <p:xfrm>
          <a:off x="2619918" y="1255454"/>
          <a:ext cx="2909145" cy="2199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860">
                  <a:extLst>
                    <a:ext uri="{9D8B030D-6E8A-4147-A177-3AD203B41FA5}">
                      <a16:colId xmlns:a16="http://schemas.microsoft.com/office/drawing/2014/main" val="3206472265"/>
                    </a:ext>
                  </a:extLst>
                </a:gridCol>
                <a:gridCol w="570219">
                  <a:extLst>
                    <a:ext uri="{9D8B030D-6E8A-4147-A177-3AD203B41FA5}">
                      <a16:colId xmlns:a16="http://schemas.microsoft.com/office/drawing/2014/main" val="3788571728"/>
                    </a:ext>
                  </a:extLst>
                </a:gridCol>
                <a:gridCol w="946617">
                  <a:extLst>
                    <a:ext uri="{9D8B030D-6E8A-4147-A177-3AD203B41FA5}">
                      <a16:colId xmlns:a16="http://schemas.microsoft.com/office/drawing/2014/main" val="3283381712"/>
                    </a:ext>
                  </a:extLst>
                </a:gridCol>
                <a:gridCol w="1018449">
                  <a:extLst>
                    <a:ext uri="{9D8B030D-6E8A-4147-A177-3AD203B41FA5}">
                      <a16:colId xmlns:a16="http://schemas.microsoft.com/office/drawing/2014/main" val="3443172053"/>
                    </a:ext>
                  </a:extLst>
                </a:gridCol>
              </a:tblGrid>
              <a:tr h="5020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Confusion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807830"/>
                  </a:ext>
                </a:extLst>
              </a:tr>
              <a:tr h="322825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예측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040241"/>
                  </a:ext>
                </a:extLst>
              </a:tr>
              <a:tr h="369995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96373"/>
                  </a:ext>
                </a:extLst>
              </a:tr>
              <a:tr h="50208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2087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(0.87)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094757"/>
                  </a:ext>
                </a:extLst>
              </a:tr>
              <a:tr h="502089">
                <a:tc v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(0.04)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7765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(0.96)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64830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id="{FD6AA93D-E0F4-4564-BB4F-E070D0DC8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16" y="1222294"/>
            <a:ext cx="3507987" cy="24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655451-F45B-4752-9414-AC5FE0307CD8}"/>
              </a:ext>
            </a:extLst>
          </p:cNvPr>
          <p:cNvSpPr/>
          <p:nvPr/>
        </p:nvSpPr>
        <p:spPr>
          <a:xfrm>
            <a:off x="394569" y="1389820"/>
            <a:ext cx="2873854" cy="2225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88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트레이닝</a:t>
            </a:r>
            <a:r>
              <a:rPr lang="en-US" altLang="ko-KR" sz="788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788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테스트 데이터 구성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3CF210-249E-4EE2-91AB-ED0ECEB1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1" y="2349475"/>
            <a:ext cx="4582267" cy="24880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171D4-3E64-4FF3-BBAD-BD60AD0447CE}"/>
              </a:ext>
            </a:extLst>
          </p:cNvPr>
          <p:cNvSpPr txBox="1"/>
          <p:nvPr/>
        </p:nvSpPr>
        <p:spPr>
          <a:xfrm>
            <a:off x="344488" y="1925249"/>
            <a:ext cx="207140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Holdout </a:t>
            </a:r>
            <a:r>
              <a:rPr lang="ko-KR" altLang="en-US" sz="675" dirty="0"/>
              <a:t>방식으로 모델 평가를 위한 데이터 구성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4BA655-9745-4C2D-BE5D-A083172F942C}"/>
              </a:ext>
            </a:extLst>
          </p:cNvPr>
          <p:cNvSpPr/>
          <p:nvPr/>
        </p:nvSpPr>
        <p:spPr>
          <a:xfrm>
            <a:off x="5140863" y="1395494"/>
            <a:ext cx="2873854" cy="2225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88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클래스 분포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E66665E-F313-475A-B77A-B76A88240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63" y="1706177"/>
            <a:ext cx="4670793" cy="3281416"/>
          </a:xfrm>
          <a:prstGeom prst="rect">
            <a:avLst/>
          </a:prstGeom>
        </p:spPr>
      </p:pic>
      <p:graphicFrame>
        <p:nvGraphicFramePr>
          <p:cNvPr id="31" name="표 63">
            <a:extLst>
              <a:ext uri="{FF2B5EF4-FFF2-40B4-BE49-F238E27FC236}">
                <a16:creationId xmlns:a16="http://schemas.microsoft.com/office/drawing/2014/main" id="{406CD50C-3FDA-4187-9C89-C61A188A1771}"/>
              </a:ext>
            </a:extLst>
          </p:cNvPr>
          <p:cNvGraphicFramePr>
            <a:graphicFrameLocks noGrp="1"/>
          </p:cNvGraphicFramePr>
          <p:nvPr/>
        </p:nvGraphicFramePr>
        <p:xfrm>
          <a:off x="5387074" y="4961628"/>
          <a:ext cx="1862168" cy="121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84">
                  <a:extLst>
                    <a:ext uri="{9D8B030D-6E8A-4147-A177-3AD203B41FA5}">
                      <a16:colId xmlns:a16="http://schemas.microsoft.com/office/drawing/2014/main" val="2231124220"/>
                    </a:ext>
                  </a:extLst>
                </a:gridCol>
                <a:gridCol w="931084">
                  <a:extLst>
                    <a:ext uri="{9D8B030D-6E8A-4147-A177-3AD203B41FA5}">
                      <a16:colId xmlns:a16="http://schemas.microsoft.com/office/drawing/2014/main" val="38500122"/>
                    </a:ext>
                  </a:extLst>
                </a:gridCol>
              </a:tblGrid>
              <a:tr h="19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Major</a:t>
                      </a:r>
                      <a:endParaRPr lang="ko-KR" altLang="en-US" sz="500" b="1" dirty="0"/>
                    </a:p>
                  </a:txBody>
                  <a:tcPr marL="33250" marR="33250" marT="16625" marB="16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Minor</a:t>
                      </a:r>
                      <a:endParaRPr lang="ko-KR" altLang="en-US" sz="500" b="1" dirty="0"/>
                    </a:p>
                  </a:txBody>
                  <a:tcPr marL="33250" marR="33250" marT="16625" marB="16625" anchor="ctr"/>
                </a:tc>
                <a:extLst>
                  <a:ext uri="{0D108BD9-81ED-4DB2-BD59-A6C34878D82A}">
                    <a16:rowId xmlns:a16="http://schemas.microsoft.com/office/drawing/2014/main" val="2123991908"/>
                  </a:ext>
                </a:extLst>
              </a:tr>
              <a:tr h="965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사회공헌</a:t>
                      </a:r>
                      <a:endParaRPr lang="en-US" altLang="ko-KR" sz="500" b="1" dirty="0"/>
                    </a:p>
                    <a:p>
                      <a:pPr algn="ctr" latinLnBrk="1"/>
                      <a:r>
                        <a:rPr lang="ko-KR" altLang="en-US" sz="500" b="1" dirty="0"/>
                        <a:t>에너지 및 온실가스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소유구조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제품</a:t>
                      </a:r>
                      <a:r>
                        <a:rPr lang="en-US" altLang="ko-KR" sz="500" b="1" dirty="0"/>
                        <a:t>/</a:t>
                      </a:r>
                      <a:r>
                        <a:rPr lang="ko-KR" altLang="en-US" sz="500" b="1" dirty="0"/>
                        <a:t>서비스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500" b="1" dirty="0"/>
                        <a:t>ESG </a:t>
                      </a:r>
                      <a:r>
                        <a:rPr lang="ko-KR" altLang="en-US" sz="500" b="1" dirty="0"/>
                        <a:t>거버넌스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내부통제</a:t>
                      </a:r>
                      <a:r>
                        <a:rPr lang="en-US" altLang="ko-KR" sz="500" b="1" dirty="0"/>
                        <a:t>/</a:t>
                      </a:r>
                      <a:r>
                        <a:rPr lang="ko-KR" altLang="en-US" sz="500" b="1" dirty="0"/>
                        <a:t>투명성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계열회사와의 거래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감사기구</a:t>
                      </a:r>
                    </a:p>
                  </a:txBody>
                  <a:tcPr marL="33250" marR="33250" marT="16625" marB="16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공급망 관리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사업장 안전 및 보건 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소비자 보호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이사회 구성과 운영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공정거래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자원순환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지역사회 영향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이익배분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주주가치 보호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인권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대기오염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공시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환경관리 체계</a:t>
                      </a:r>
                    </a:p>
                  </a:txBody>
                  <a:tcPr marL="33250" marR="33250" marT="16625" marB="16625" anchor="ctr"/>
                </a:tc>
                <a:extLst>
                  <a:ext uri="{0D108BD9-81ED-4DB2-BD59-A6C34878D82A}">
                    <a16:rowId xmlns:a16="http://schemas.microsoft.com/office/drawing/2014/main" val="2168476383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F40A8AA-5AB7-4E92-814B-23E551D700B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403575" y="4502356"/>
            <a:ext cx="27438" cy="13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812C822-6EF4-4B1F-8A87-C9829D6E4FA0}"/>
              </a:ext>
            </a:extLst>
          </p:cNvPr>
          <p:cNvSpPr txBox="1"/>
          <p:nvPr/>
        </p:nvSpPr>
        <p:spPr>
          <a:xfrm>
            <a:off x="5032319" y="4641312"/>
            <a:ext cx="74251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Non-ESG </a:t>
            </a:r>
            <a:r>
              <a:rPr lang="ko-KR" altLang="en-US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샘플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3B8D26C-2C52-4B16-8164-992A7B3A8282}"/>
              </a:ext>
            </a:extLst>
          </p:cNvPr>
          <p:cNvCxnSpPr>
            <a:cxnSpLocks/>
          </p:cNvCxnSpPr>
          <p:nvPr/>
        </p:nvCxnSpPr>
        <p:spPr>
          <a:xfrm flipV="1">
            <a:off x="5086590" y="1308503"/>
            <a:ext cx="0" cy="472006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A0E3666-119E-438A-8455-E308FACDE9F0}"/>
              </a:ext>
            </a:extLst>
          </p:cNvPr>
          <p:cNvSpPr txBox="1"/>
          <p:nvPr/>
        </p:nvSpPr>
        <p:spPr>
          <a:xfrm>
            <a:off x="313406" y="825688"/>
            <a:ext cx="1111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데이터 구성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A46572-6726-4C6F-A08E-EEF5E4F58CB3}"/>
              </a:ext>
            </a:extLst>
          </p:cNvPr>
          <p:cNvSpPr/>
          <p:nvPr/>
        </p:nvSpPr>
        <p:spPr>
          <a:xfrm>
            <a:off x="8865240" y="4040933"/>
            <a:ext cx="990678" cy="987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EE95BA-E37D-4782-BD45-FADE1024872D}"/>
              </a:ext>
            </a:extLst>
          </p:cNvPr>
          <p:cNvSpPr txBox="1"/>
          <p:nvPr/>
        </p:nvSpPr>
        <p:spPr>
          <a:xfrm>
            <a:off x="8732604" y="5058614"/>
            <a:ext cx="127791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샘플 수 문제로 하나로 합침</a:t>
            </a:r>
            <a:r>
              <a:rPr lang="en-US" altLang="ko-KR" sz="675" dirty="0"/>
              <a:t>.</a:t>
            </a:r>
            <a:endParaRPr lang="ko-KR" altLang="en-US" sz="675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B9F39C-BBF2-4A82-8B0C-26A66FB830F0}"/>
              </a:ext>
            </a:extLst>
          </p:cNvPr>
          <p:cNvSpPr txBox="1"/>
          <p:nvPr/>
        </p:nvSpPr>
        <p:spPr>
          <a:xfrm>
            <a:off x="7618003" y="3547754"/>
            <a:ext cx="1979449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63" dirty="0">
                <a:latin typeface="HY중고딕" panose="02030600000101010101" pitchFamily="18" charset="-127"/>
                <a:ea typeface="HY중고딕" panose="02030600000101010101" pitchFamily="18" charset="-127"/>
              </a:rPr>
              <a:t>Ref</a:t>
            </a:r>
            <a:r>
              <a:rPr lang="en-US" altLang="ko-KR" sz="563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 Red</a:t>
            </a:r>
            <a:r>
              <a:rPr lang="ko-KR" altLang="en-US" sz="563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563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letters</a:t>
            </a:r>
            <a:r>
              <a:rPr lang="en-US" altLang="ko-KR" sz="563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563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부족할 시 라벨 통합 고려 중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CB4906E-5F4A-4FC0-8381-375715912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395" y="1956038"/>
            <a:ext cx="2526057" cy="156195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1680351-0897-4BBD-993F-682628E4EB95}"/>
              </a:ext>
            </a:extLst>
          </p:cNvPr>
          <p:cNvSpPr txBox="1"/>
          <p:nvPr/>
        </p:nvSpPr>
        <p:spPr>
          <a:xfrm>
            <a:off x="7274370" y="5911339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카테고리 구성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02ED9D-2CBD-4AED-886A-97BF7E9009A8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18" name="슬라이드 번호 개체 틀 13">
            <a:extLst>
              <a:ext uri="{FF2B5EF4-FFF2-40B4-BE49-F238E27FC236}">
                <a16:creationId xmlns:a16="http://schemas.microsoft.com/office/drawing/2014/main" id="{3D192804-7120-4AD7-8740-35B29EA5DCFE}"/>
              </a:ext>
            </a:extLst>
          </p:cNvPr>
          <p:cNvSpPr txBox="1">
            <a:spLocks/>
          </p:cNvSpPr>
          <p:nvPr/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/>
              <a:t>9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01411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38498</TotalTime>
  <Words>1940</Words>
  <Application>Microsoft Office PowerPoint</Application>
  <PresentationFormat>A4 용지(210x297mm)</PresentationFormat>
  <Paragraphs>535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19</vt:i4>
      </vt:variant>
    </vt:vector>
  </HeadingPairs>
  <TitlesOfParts>
    <vt:vector size="39" baseType="lpstr">
      <vt:lpstr>HY중고딕</vt:lpstr>
      <vt:lpstr>Rix고딕 L</vt:lpstr>
      <vt:lpstr>Rix고딕 M</vt:lpstr>
      <vt:lpstr>대신증권 Light</vt:lpstr>
      <vt:lpstr>대신증권 Medium</vt:lpstr>
      <vt:lpstr>맑은 고딕</vt:lpstr>
      <vt:lpstr>Arial</vt:lpstr>
      <vt:lpstr>Segoe UI</vt:lpstr>
      <vt:lpstr>8_Office 테마</vt:lpstr>
      <vt:lpstr>2_Office 테마</vt:lpstr>
      <vt:lpstr>4_Office 테마</vt:lpstr>
      <vt:lpstr>3_Office 테마</vt:lpstr>
      <vt:lpstr>5_Office 테마</vt:lpstr>
      <vt:lpstr>6_Office 테마</vt:lpstr>
      <vt:lpstr>7_Office 테마</vt:lpstr>
      <vt:lpstr>9_Office 테마</vt:lpstr>
      <vt:lpstr>10_Office 테마</vt:lpstr>
      <vt:lpstr>11_Office 테마</vt:lpstr>
      <vt:lpstr>12_Office 테마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dwlee</dc:creator>
  <cp:lastModifiedBy>shkim.sueann@gmail.com</cp:lastModifiedBy>
  <cp:revision>989</cp:revision>
  <cp:lastPrinted>2021-04-01T01:24:44Z</cp:lastPrinted>
  <dcterms:created xsi:type="dcterms:W3CDTF">2014-02-19T03:09:01Z</dcterms:created>
  <dcterms:modified xsi:type="dcterms:W3CDTF">2021-04-01T05:09:02Z</dcterms:modified>
</cp:coreProperties>
</file>