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9"/>
  </p:notesMasterIdLst>
  <p:handoutMasterIdLst>
    <p:handoutMasterId r:id="rId10"/>
  </p:handoutMasterIdLst>
  <p:sldIdLst>
    <p:sldId id="304" r:id="rId3"/>
    <p:sldId id="529" r:id="rId4"/>
    <p:sldId id="528" r:id="rId5"/>
    <p:sldId id="530" r:id="rId6"/>
    <p:sldId id="531" r:id="rId7"/>
    <p:sldId id="527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64CAFD4-EB78-434E-863E-07EB23627DD0}" type="datetimeFigureOut">
              <a:rPr lang="en-US" altLang="en-US"/>
              <a:pPr/>
              <a:t>1/25/2022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4F808E7-E18C-470E-9234-077A04AB7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9BB258D-925D-40B8-AD61-E22E75B2C603}" type="datetimeFigureOut">
              <a:rPr lang="en-US" altLang="en-US"/>
              <a:pPr/>
              <a:t>1/25/2022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414E993-279D-49C9-B740-2CD6FD3A04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9223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880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4A2E3FA-9BE7-4906-8EB5-A019AA9ABA8B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8967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76255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9067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9847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8212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177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38E5C550-0667-4B73-9607-A530EE8A0A3E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47545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34924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563050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2765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1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8929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0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0154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AE9C73AD-EDA2-446B-A046-8CF6E06595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ADF45FE6-BC3C-46D1-9743-0636E154A7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997528"/>
            <a:ext cx="8229600" cy="2080636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Autumn 2020 Research Plan: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Fully Implicit Scheme for Coupled Flow and </a:t>
            </a:r>
            <a:r>
              <a:rPr lang="en-US" altLang="en-US" dirty="0" err="1">
                <a:latin typeface="Arial" panose="020B0604020202020204" pitchFamily="34" charset="0"/>
              </a:rPr>
              <a:t>Geomechanics</a:t>
            </a:r>
            <a:r>
              <a:rPr lang="en-US" altLang="en-US" dirty="0">
                <a:latin typeface="Arial" panose="020B0604020202020204" pitchFamily="34" charset="0"/>
              </a:rPr>
              <a:t> with EDFM for an Intersection &amp; Stability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Jaewoo An</a:t>
            </a:r>
          </a:p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September 9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2020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DPDK: Governing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94D259-C179-4E0B-8DC9-88897371B76D}"/>
                  </a:ext>
                </a:extLst>
              </p:cNvPr>
              <p:cNvSpPr txBox="1"/>
              <p:nvPr/>
            </p:nvSpPr>
            <p:spPr>
              <a:xfrm>
                <a:off x="2252135" y="1596997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94D259-C179-4E0B-8DC9-88897371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35" y="1596997"/>
                <a:ext cx="45720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BD0D87-B5ED-41FE-85D8-5180FE3107CA}"/>
                  </a:ext>
                </a:extLst>
              </p:cNvPr>
              <p:cNvSpPr txBox="1"/>
              <p:nvPr/>
            </p:nvSpPr>
            <p:spPr>
              <a:xfrm>
                <a:off x="2286000" y="2058662"/>
                <a:ext cx="4572000" cy="815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BD0D87-B5ED-41FE-85D8-5180FE310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58662"/>
                <a:ext cx="4572000" cy="815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8F93B12-FFDB-46F4-823E-BDD56703A856}"/>
              </a:ext>
            </a:extLst>
          </p:cNvPr>
          <p:cNvGrpSpPr/>
          <p:nvPr/>
        </p:nvGrpSpPr>
        <p:grpSpPr>
          <a:xfrm>
            <a:off x="1244995" y="3657312"/>
            <a:ext cx="6374800" cy="1960002"/>
            <a:chOff x="710366" y="4829572"/>
            <a:chExt cx="6374800" cy="19600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A992CC-5E64-4BBB-AE23-A6F97258B859}"/>
                </a:ext>
              </a:extLst>
            </p:cNvPr>
            <p:cNvSpPr txBox="1"/>
            <p:nvPr/>
          </p:nvSpPr>
          <p:spPr>
            <a:xfrm>
              <a:off x="2792849" y="5180248"/>
              <a:ext cx="2558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DPDK-Matrix</a:t>
              </a:r>
              <a:r>
                <a:rPr lang="en-US" sz="1800" dirty="0"/>
                <a:t> </a:t>
              </a:r>
              <a:r>
                <a:rPr lang="en-US" sz="1200" dirty="0"/>
                <a:t>(ERE 223 note</a:t>
              </a:r>
              <a:r>
                <a:rPr lang="en-US" sz="1200" baseline="30000" dirty="0"/>
                <a:t>3)</a:t>
              </a:r>
              <a:r>
                <a:rPr lang="en-US" sz="1200" dirty="0"/>
                <a:t>)</a:t>
              </a:r>
              <a:endParaRPr lang="en-US" sz="12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54FE270-FE02-4AB3-B989-8D12F02C9E1D}"/>
                    </a:ext>
                  </a:extLst>
                </p:cNvPr>
                <p:cNvSpPr txBox="1"/>
                <p:nvPr/>
              </p:nvSpPr>
              <p:spPr>
                <a:xfrm>
                  <a:off x="2773298" y="5889337"/>
                  <a:ext cx="1654171" cy="349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𝐹𝑀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𝐷𝑃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54FE270-FE02-4AB3-B989-8D12F02C9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298" y="5889337"/>
                  <a:ext cx="1654171" cy="349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A6ABFD-A4CD-44BF-954D-493207F72A6E}"/>
                    </a:ext>
                  </a:extLst>
                </p:cNvPr>
                <p:cNvSpPr txBox="1"/>
                <p:nvPr/>
              </p:nvSpPr>
              <p:spPr>
                <a:xfrm>
                  <a:off x="5501656" y="5815727"/>
                  <a:ext cx="1583510" cy="4965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A6ABFD-A4CD-44BF-954D-493207F72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656" y="5815727"/>
                  <a:ext cx="1583510" cy="496546"/>
                </a:xfrm>
                <a:prstGeom prst="rect">
                  <a:avLst/>
                </a:prstGeom>
                <a:blipFill>
                  <a:blip r:embed="rId5"/>
                  <a:stretch>
                    <a:fillRect r="-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22D316-06C8-4EFC-9EC1-0965675D02C2}"/>
                </a:ext>
              </a:extLst>
            </p:cNvPr>
            <p:cNvSpPr txBox="1"/>
            <p:nvPr/>
          </p:nvSpPr>
          <p:spPr>
            <a:xfrm>
              <a:off x="5808646" y="5612345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Shape factor 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F06366-8C52-47FC-AF25-9DA7A047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366" y="4829572"/>
              <a:ext cx="1949351" cy="196000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74F8E01-A34C-4516-8403-D9AED8E00B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061"/>
          <a:stretch/>
        </p:blipFill>
        <p:spPr>
          <a:xfrm>
            <a:off x="4828600" y="5191811"/>
            <a:ext cx="4058797" cy="9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7381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DPDK: Governing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718B7-8A36-4BA3-A164-90C9B0ABD50E}"/>
                  </a:ext>
                </a:extLst>
              </p:cNvPr>
              <p:cNvSpPr txBox="1"/>
              <p:nvPr/>
            </p:nvSpPr>
            <p:spPr>
              <a:xfrm>
                <a:off x="2353542" y="1395561"/>
                <a:ext cx="4759059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𝑚𝑖𝑥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718B7-8A36-4BA3-A164-90C9B0ABD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42" y="1395561"/>
                <a:ext cx="4759059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59615BC-CED5-4AD5-AD92-115B14090E3D}"/>
              </a:ext>
            </a:extLst>
          </p:cNvPr>
          <p:cNvSpPr txBox="1"/>
          <p:nvPr/>
        </p:nvSpPr>
        <p:spPr>
          <a:xfrm>
            <a:off x="3650113" y="3021451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A4985-C76A-47D7-A048-0281EF2B7187}"/>
                  </a:ext>
                </a:extLst>
              </p:cNvPr>
              <p:cNvSpPr txBox="1"/>
              <p:nvPr/>
            </p:nvSpPr>
            <p:spPr>
              <a:xfrm>
                <a:off x="2286000" y="3517544"/>
                <a:ext cx="4572000" cy="1289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A4985-C76A-47D7-A048-0281EF2B7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17544"/>
                <a:ext cx="4572000" cy="1289199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53E3CC-6549-4EB1-90FC-B69C870B16AE}"/>
                  </a:ext>
                </a:extLst>
              </p:cNvPr>
              <p:cNvSpPr txBox="1"/>
              <p:nvPr/>
            </p:nvSpPr>
            <p:spPr>
              <a:xfrm>
                <a:off x="761823" y="5216795"/>
                <a:ext cx="7942495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mechanical properties: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53E3CC-6549-4EB1-90FC-B69C870B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3" y="5216795"/>
                <a:ext cx="7942495" cy="491288"/>
              </a:xfrm>
              <a:prstGeom prst="rect">
                <a:avLst/>
              </a:prstGeom>
              <a:blipFill>
                <a:blip r:embed="rId4"/>
                <a:stretch>
                  <a:fillRect l="-1228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F46CA5-4130-4893-8667-6BDCC3B1C3A0}"/>
                  </a:ext>
                </a:extLst>
              </p:cNvPr>
              <p:cNvSpPr txBox="1"/>
              <p:nvPr/>
            </p:nvSpPr>
            <p:spPr>
              <a:xfrm>
                <a:off x="761823" y="5712888"/>
                <a:ext cx="4057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Initial bulk volume fraction,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F46CA5-4130-4893-8667-6BDCC3B1C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3" y="5712888"/>
                <a:ext cx="4057714" cy="461665"/>
              </a:xfrm>
              <a:prstGeom prst="rect">
                <a:avLst/>
              </a:prstGeom>
              <a:blipFill>
                <a:blip r:embed="rId5"/>
                <a:stretch>
                  <a:fillRect l="-240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43FE00-C3EF-47F0-8A72-5121A56662B0}"/>
                  </a:ext>
                </a:extLst>
              </p:cNvPr>
              <p:cNvSpPr txBox="1"/>
              <p:nvPr/>
            </p:nvSpPr>
            <p:spPr>
              <a:xfrm>
                <a:off x="761823" y="6112021"/>
                <a:ext cx="24365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Biot coefficient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43FE00-C3EF-47F0-8A72-5121A5666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3" y="6112021"/>
                <a:ext cx="2436564" cy="461665"/>
              </a:xfrm>
              <a:prstGeom prst="rect">
                <a:avLst/>
              </a:prstGeom>
              <a:blipFill>
                <a:blip r:embed="rId6"/>
                <a:stretch>
                  <a:fillRect l="-40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42919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DPDK: Constants for mixed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718B7-8A36-4BA3-A164-90C9B0ABD50E}"/>
                  </a:ext>
                </a:extLst>
              </p:cNvPr>
              <p:cNvSpPr txBox="1"/>
              <p:nvPr/>
            </p:nvSpPr>
            <p:spPr>
              <a:xfrm>
                <a:off x="2353542" y="1395561"/>
                <a:ext cx="475906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718B7-8A36-4BA3-A164-90C9B0ABD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42" y="1395561"/>
                <a:ext cx="4759060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A4985-C76A-47D7-A048-0281EF2B7187}"/>
                  </a:ext>
                </a:extLst>
              </p:cNvPr>
              <p:cNvSpPr txBox="1"/>
              <p:nvPr/>
            </p:nvSpPr>
            <p:spPr>
              <a:xfrm>
                <a:off x="2387600" y="3487183"/>
                <a:ext cx="4572000" cy="1743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3(1−2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A4985-C76A-47D7-A048-0281EF2B7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0" y="3487183"/>
                <a:ext cx="4572000" cy="1743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6B35F6-B06E-4E99-810E-7C9213194B1F}"/>
                  </a:ext>
                </a:extLst>
              </p:cNvPr>
              <p:cNvSpPr txBox="1"/>
              <p:nvPr/>
            </p:nvSpPr>
            <p:spPr>
              <a:xfrm>
                <a:off x="949325" y="2873919"/>
                <a:ext cx="793787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mechanical properties: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6B35F6-B06E-4E99-810E-7C9213194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25" y="2873919"/>
                <a:ext cx="7937879" cy="491288"/>
              </a:xfrm>
              <a:prstGeom prst="rect">
                <a:avLst/>
              </a:prstGeom>
              <a:blipFill>
                <a:blip r:embed="rId4"/>
                <a:stretch>
                  <a:fillRect l="-1229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B51CB5-7648-4881-86AF-442812C2BA9B}"/>
                  </a:ext>
                </a:extLst>
              </p:cNvPr>
              <p:cNvSpPr txBox="1"/>
              <p:nvPr/>
            </p:nvSpPr>
            <p:spPr>
              <a:xfrm>
                <a:off x="2516981" y="5230802"/>
                <a:ext cx="4572000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B51CB5-7648-4881-86AF-442812C2B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81" y="5230802"/>
                <a:ext cx="4572000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93562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DPDK: Constants for mixed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718B7-8A36-4BA3-A164-90C9B0ABD50E}"/>
                  </a:ext>
                </a:extLst>
              </p:cNvPr>
              <p:cNvSpPr txBox="1"/>
              <p:nvPr/>
            </p:nvSpPr>
            <p:spPr>
              <a:xfrm>
                <a:off x="2353542" y="1395561"/>
                <a:ext cx="476515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𝑚𝑖𝑥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718B7-8A36-4BA3-A164-90C9B0ABD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42" y="1395561"/>
                <a:ext cx="4765151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A4985-C76A-47D7-A048-0281EF2B7187}"/>
                  </a:ext>
                </a:extLst>
              </p:cNvPr>
              <p:cNvSpPr txBox="1"/>
              <p:nvPr/>
            </p:nvSpPr>
            <p:spPr>
              <a:xfrm>
                <a:off x="-260693" y="3473830"/>
                <a:ext cx="4572000" cy="787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A4985-C76A-47D7-A048-0281EF2B7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0693" y="3473830"/>
                <a:ext cx="4572000" cy="78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6B35F6-B06E-4E99-810E-7C9213194B1F}"/>
                  </a:ext>
                </a:extLst>
              </p:cNvPr>
              <p:cNvSpPr txBox="1"/>
              <p:nvPr/>
            </p:nvSpPr>
            <p:spPr>
              <a:xfrm>
                <a:off x="876764" y="2869366"/>
                <a:ext cx="7958525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mechanical properties: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6B35F6-B06E-4E99-810E-7C9213194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64" y="2869366"/>
                <a:ext cx="7958525" cy="491288"/>
              </a:xfrm>
              <a:prstGeom prst="rect">
                <a:avLst/>
              </a:prstGeom>
              <a:blipFill>
                <a:blip r:embed="rId4"/>
                <a:stretch>
                  <a:fillRect l="-1226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B51CB5-7648-4881-86AF-442812C2BA9B}"/>
                  </a:ext>
                </a:extLst>
              </p:cNvPr>
              <p:cNvSpPr txBox="1"/>
              <p:nvPr/>
            </p:nvSpPr>
            <p:spPr>
              <a:xfrm>
                <a:off x="439825" y="4969099"/>
                <a:ext cx="4572000" cy="88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B51CB5-7648-4881-86AF-442812C2B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5" y="4969099"/>
                <a:ext cx="4572000" cy="881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66E4F0-BA2A-46DC-B021-C688CF3159F5}"/>
                  </a:ext>
                </a:extLst>
              </p:cNvPr>
              <p:cNvSpPr txBox="1"/>
              <p:nvPr/>
            </p:nvSpPr>
            <p:spPr>
              <a:xfrm>
                <a:off x="4736117" y="3407779"/>
                <a:ext cx="5356578" cy="904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66E4F0-BA2A-46DC-B021-C688CF31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117" y="3407779"/>
                <a:ext cx="5356578" cy="904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030E4F-23C1-4AB7-AA83-204F97C1EDE4}"/>
                  </a:ext>
                </a:extLst>
              </p:cNvPr>
              <p:cNvSpPr txBox="1"/>
              <p:nvPr/>
            </p:nvSpPr>
            <p:spPr>
              <a:xfrm>
                <a:off x="3111928" y="3351280"/>
                <a:ext cx="3248378" cy="9665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030E4F-23C1-4AB7-AA83-204F97C1E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28" y="3351280"/>
                <a:ext cx="3248378" cy="9665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4C3C5C-5B25-4FFA-9A8A-830FA0475BF5}"/>
                  </a:ext>
                </a:extLst>
              </p:cNvPr>
              <p:cNvSpPr txBox="1"/>
              <p:nvPr/>
            </p:nvSpPr>
            <p:spPr>
              <a:xfrm>
                <a:off x="3659335" y="4974462"/>
                <a:ext cx="5175954" cy="88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4C3C5C-5B25-4FFA-9A8A-830FA0475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335" y="4974462"/>
                <a:ext cx="5175954" cy="8804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76494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What I learned: comparison between DPDK and EDFM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>
            <a:norm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DPDK: approximate fracture as another bulk medium with fracture porosity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EDFM: approximate fracture as explicit embedded fracture within matrix</a:t>
            </a:r>
          </a:p>
          <a:p>
            <a:pPr lvl="2" fontAlgn="auto">
              <a:spcBef>
                <a:spcPts val="120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A20612-83AC-4F7D-BE9A-18BCD4554EBB}"/>
                  </a:ext>
                </a:extLst>
              </p:cNvPr>
              <p:cNvSpPr txBox="1"/>
              <p:nvPr/>
            </p:nvSpPr>
            <p:spPr>
              <a:xfrm>
                <a:off x="2496448" y="2150893"/>
                <a:ext cx="2254207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]: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A20612-83AC-4F7D-BE9A-18BCD455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48" y="2150893"/>
                <a:ext cx="2254207" cy="549253"/>
              </a:xfrm>
              <a:prstGeom prst="rect">
                <a:avLst/>
              </a:prstGeom>
              <a:blipFill>
                <a:blip r:embed="rId2"/>
                <a:stretch>
                  <a:fillRect l="-7588" t="-138889" r="-813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DA250E1E-82B6-4B93-B2E3-6222EB17AF41}"/>
                  </a:ext>
                </a:extLst>
              </p:cNvPr>
              <p:cNvSpPr txBox="1"/>
              <p:nvPr/>
            </p:nvSpPr>
            <p:spPr>
              <a:xfrm>
                <a:off x="6825370" y="2197952"/>
                <a:ext cx="19184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z-Cyrl-AZ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]⊗</m:t>
                          </m:r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DA250E1E-82B6-4B93-B2E3-6222EB17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70" y="2197952"/>
                <a:ext cx="1918410" cy="215444"/>
              </a:xfrm>
              <a:prstGeom prst="rect">
                <a:avLst/>
              </a:prstGeom>
              <a:blipFill>
                <a:blip r:embed="rId3"/>
                <a:stretch>
                  <a:fillRect l="-1274" t="-5714" r="-31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B22ACED-ACE5-43AD-A9F2-5861BA4312E0}"/>
              </a:ext>
            </a:extLst>
          </p:cNvPr>
          <p:cNvGrpSpPr/>
          <p:nvPr/>
        </p:nvGrpSpPr>
        <p:grpSpPr>
          <a:xfrm>
            <a:off x="1029018" y="2074841"/>
            <a:ext cx="1386840" cy="1437997"/>
            <a:chOff x="1158240" y="4360823"/>
            <a:chExt cx="1386840" cy="14379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5CA80E-C97E-45AA-BE32-163F4EC35FC2}"/>
                </a:ext>
              </a:extLst>
            </p:cNvPr>
            <p:cNvSpPr/>
            <p:nvPr/>
          </p:nvSpPr>
          <p:spPr>
            <a:xfrm>
              <a:off x="1158240" y="4411980"/>
              <a:ext cx="1386840" cy="1386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41730A-AE8C-4BD6-89C9-B41FA34CE4E4}"/>
                </a:ext>
              </a:extLst>
            </p:cNvPr>
            <p:cNvSpPr/>
            <p:nvPr/>
          </p:nvSpPr>
          <p:spPr>
            <a:xfrm>
              <a:off x="1432560" y="4678997"/>
              <a:ext cx="845820" cy="84582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8AAFFD-AF17-4FF4-AC38-5D1AF7ECB78A}"/>
                </a:ext>
              </a:extLst>
            </p:cNvPr>
            <p:cNvSpPr txBox="1"/>
            <p:nvPr/>
          </p:nvSpPr>
          <p:spPr>
            <a:xfrm>
              <a:off x="1744980" y="436082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63A579-587D-43FF-982B-1EB4431731DE}"/>
              </a:ext>
            </a:extLst>
          </p:cNvPr>
          <p:cNvGrpSpPr/>
          <p:nvPr/>
        </p:nvGrpSpPr>
        <p:grpSpPr>
          <a:xfrm>
            <a:off x="5334932" y="2125998"/>
            <a:ext cx="1386840" cy="1386840"/>
            <a:chOff x="7269798" y="4670424"/>
            <a:chExt cx="1386840" cy="13868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40AC72-2CE2-4319-96D8-A44F7E113700}"/>
                </a:ext>
              </a:extLst>
            </p:cNvPr>
            <p:cNvSpPr/>
            <p:nvPr/>
          </p:nvSpPr>
          <p:spPr>
            <a:xfrm>
              <a:off x="7269798" y="4670424"/>
              <a:ext cx="1386840" cy="1386840"/>
            </a:xfrm>
            <a:prstGeom prst="rect">
              <a:avLst/>
            </a:prstGeom>
            <a:solidFill>
              <a:srgbClr val="8C151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582183-EEB8-4D9C-8042-0B65C8FA54D2}"/>
                </a:ext>
              </a:extLst>
            </p:cNvPr>
            <p:cNvSpPr/>
            <p:nvPr/>
          </p:nvSpPr>
          <p:spPr>
            <a:xfrm>
              <a:off x="7269798" y="5184413"/>
              <a:ext cx="1386840" cy="255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AB8B9C-70D3-4799-A9B3-437D4460F9A5}"/>
                </a:ext>
              </a:extLst>
            </p:cNvPr>
            <p:cNvSpPr txBox="1"/>
            <p:nvPr/>
          </p:nvSpPr>
          <p:spPr>
            <a:xfrm>
              <a:off x="7780338" y="4718327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4">
                <a:extLst>
                  <a:ext uri="{FF2B5EF4-FFF2-40B4-BE49-F238E27FC236}">
                    <a16:creationId xmlns:a16="http://schemas.microsoft.com/office/drawing/2014/main" id="{70FF5003-2D80-4E41-9D6F-6D42E7BBF5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546" y="4028286"/>
                <a:ext cx="3633494" cy="1957008"/>
              </a:xfrm>
              <a:prstGeom prst="rect">
                <a:avLst/>
              </a:prstGeom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defRPr kern="1200" spc="2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288925" indent="-2889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2pPr>
                <a:lvl3pPr marL="569913" indent="-2254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2000"/>
                  <a:buFont typeface="Source Sans Pro" panose="020B0503030403020204" pitchFamily="34" charset="0"/>
                  <a:buChar char="›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3pPr>
                <a:lvl4pPr marL="914400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4pPr>
                <a:lvl5pPr marL="1258888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Source Sans Pro" panose="020B0503030403020204" pitchFamily="34" charset="0"/>
                  <a:buChar char="–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en-US" sz="1300" dirty="0">
                    <a:latin typeface="Arial" panose="020B0604020202020204" pitchFamily="34" charset="0"/>
                  </a:rPr>
                  <a:t>No local problem → less convergence issue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en-US" sz="1300" dirty="0">
                    <a:latin typeface="Arial" panose="020B0604020202020204" pitchFamily="34" charset="0"/>
                  </a:rPr>
                  <a:t>Embedded fracture → Structured grid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en-US" sz="1300" dirty="0">
                    <a:latin typeface="Arial" panose="020B0604020202020204" pitchFamily="34" charset="0"/>
                  </a:rPr>
                  <a:t>Implicit fracture → fracture strain without fracture status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en-US" sz="1300" u="sng" dirty="0">
                    <a:latin typeface="Arial" panose="020B0604020202020204" pitchFamily="34" charset="0"/>
                  </a:rPr>
                  <a:t>Need to define fracture properties:</a:t>
                </a:r>
              </a:p>
              <a:p>
                <a:pPr marL="0" indent="0"/>
                <a:r>
                  <a:rPr lang="en-US" altLang="en-US" sz="1300" dirty="0">
                    <a:latin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en-US" sz="1300" dirty="0">
                    <a:latin typeface="Arial" panose="020B0604020202020204" pitchFamily="34" charset="0"/>
                  </a:rPr>
                  <a:t>,</a:t>
                </a:r>
                <a:r>
                  <a:rPr lang="en-US" sz="13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en-US" sz="1300" dirty="0"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en-US" sz="1300" dirty="0">
                  <a:latin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en-US" sz="1300" u="sng" dirty="0">
                    <a:latin typeface="Arial" panose="020B0604020202020204" pitchFamily="34" charset="0"/>
                  </a:rPr>
                  <a:t>Uniform deformation assumption:</a:t>
                </a:r>
              </a:p>
              <a:p>
                <a:pPr marL="0" indent="0"/>
                <a:r>
                  <a:rPr lang="en-US" altLang="en-US" sz="1300" dirty="0">
                    <a:latin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en-US" sz="1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en-US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1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en-US" sz="13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en-US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3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en-US" sz="13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en-US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3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en-US" sz="1300" dirty="0">
                    <a:latin typeface="Arial" panose="020B0604020202020204" pitchFamily="34" charset="0"/>
                  </a:rPr>
                  <a:t> → less accurate</a:t>
                </a:r>
              </a:p>
            </p:txBody>
          </p:sp>
        </mc:Choice>
        <mc:Fallback xmlns="">
          <p:sp>
            <p:nvSpPr>
              <p:cNvPr id="26" name="Content Placeholder 4">
                <a:extLst>
                  <a:ext uri="{FF2B5EF4-FFF2-40B4-BE49-F238E27FC236}">
                    <a16:creationId xmlns:a16="http://schemas.microsoft.com/office/drawing/2014/main" id="{70FF5003-2D80-4E41-9D6F-6D42E7BBF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46" y="4028286"/>
                <a:ext cx="3633494" cy="1957008"/>
              </a:xfrm>
              <a:prstGeom prst="rect">
                <a:avLst/>
              </a:prstGeom>
              <a:blipFill>
                <a:blip r:embed="rId4"/>
                <a:stretch>
                  <a:fillRect l="-2685" t="-312" r="-1846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850C9EB7-C067-47DF-AC33-6CF490C40090}"/>
              </a:ext>
            </a:extLst>
          </p:cNvPr>
          <p:cNvSpPr txBox="1">
            <a:spLocks/>
          </p:cNvSpPr>
          <p:nvPr/>
        </p:nvSpPr>
        <p:spPr>
          <a:xfrm>
            <a:off x="5104177" y="4036440"/>
            <a:ext cx="3235189" cy="1948853"/>
          </a:xfrm>
          <a:prstGeom prst="rect">
            <a:avLst/>
          </a:prstGeom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300" dirty="0">
                <a:latin typeface="Arial" panose="020B0604020202020204" pitchFamily="34" charset="0"/>
              </a:rPr>
              <a:t>Need to solve local problem (SDA)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300" dirty="0">
                <a:latin typeface="Arial" panose="020B0604020202020204" pitchFamily="34" charset="0"/>
              </a:rPr>
              <a:t>Embedded fracture → Structured grid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300" dirty="0">
                <a:latin typeface="Arial" panose="020B0604020202020204" pitchFamily="34" charset="0"/>
              </a:rPr>
              <a:t>Explicit fracture → fracture gap with status (slip/stick/open)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300" dirty="0">
                <a:latin typeface="Arial" panose="020B0604020202020204" pitchFamily="34" charset="0"/>
              </a:rPr>
              <a:t>Don’t need fracture properties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300" dirty="0">
                <a:latin typeface="Arial" panose="020B0604020202020204" pitchFamily="34" charset="0"/>
              </a:rPr>
              <a:t>Different deformation → More realistic than DPDK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13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849FB1-8732-4DDA-9568-9D88DB39D9AF}"/>
                  </a:ext>
                </a:extLst>
              </p:cNvPr>
              <p:cNvSpPr txBox="1"/>
              <p:nvPr/>
            </p:nvSpPr>
            <p:spPr>
              <a:xfrm>
                <a:off x="2498884" y="2708299"/>
                <a:ext cx="2193485" cy="470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3(1−2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849FB1-8732-4DDA-9568-9D88DB39D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884" y="2708299"/>
                <a:ext cx="2193485" cy="470385"/>
              </a:xfrm>
              <a:prstGeom prst="rect">
                <a:avLst/>
              </a:prstGeom>
              <a:blipFill>
                <a:blip r:embed="rId5"/>
                <a:stretch>
                  <a:fillRect l="-1389" r="-2222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D333E6-0F93-4078-BD44-902B92545860}"/>
                  </a:ext>
                </a:extLst>
              </p:cNvPr>
              <p:cNvSpPr txBox="1"/>
              <p:nvPr/>
            </p:nvSpPr>
            <p:spPr>
              <a:xfrm>
                <a:off x="6787980" y="2708299"/>
                <a:ext cx="16469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1200" dirty="0"/>
                  <a:t> fracture gap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 level-set function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/>
                  <a:t> modulus of elasticity</a:t>
                </a: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/>
                  <a:t> effective stress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D333E6-0F93-4078-BD44-902B9254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80" y="2708299"/>
                <a:ext cx="1646926" cy="830997"/>
              </a:xfrm>
              <a:prstGeom prst="rect">
                <a:avLst/>
              </a:prstGeom>
              <a:blipFill>
                <a:blip r:embed="rId6"/>
                <a:stretch>
                  <a:fillRect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41B885-F7C9-4A7F-9A20-033C61C24505}"/>
                  </a:ext>
                </a:extLst>
              </p:cNvPr>
              <p:cNvSpPr txBox="1"/>
              <p:nvPr/>
            </p:nvSpPr>
            <p:spPr>
              <a:xfrm>
                <a:off x="2388279" y="3133627"/>
                <a:ext cx="18267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200" dirty="0"/>
                  <a:t> bulk modulus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bulk volume ratio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41B885-F7C9-4A7F-9A20-033C61C24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79" y="3133627"/>
                <a:ext cx="1826735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E3EE0E0-91D8-4DA2-BBC0-F75DC7E77B17}"/>
              </a:ext>
            </a:extLst>
          </p:cNvPr>
          <p:cNvSpPr txBox="1"/>
          <p:nvPr/>
        </p:nvSpPr>
        <p:spPr>
          <a:xfrm>
            <a:off x="2654979" y="3518348"/>
            <a:ext cx="20197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(Kim, </a:t>
            </a:r>
            <a:r>
              <a:rPr lang="en-US" sz="1000" dirty="0" err="1"/>
              <a:t>Sonnenthal</a:t>
            </a:r>
            <a:r>
              <a:rPr lang="en-US" sz="1000" dirty="0"/>
              <a:t>, and </a:t>
            </a:r>
            <a:r>
              <a:rPr lang="en-US" sz="1000" dirty="0" err="1"/>
              <a:t>Rutqvist</a:t>
            </a:r>
            <a:r>
              <a:rPr lang="en-US" sz="1000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386837556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2117</TotalTime>
  <Words>372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Source Sans Pro</vt:lpstr>
      <vt:lpstr>Source Sans Pro Semibold</vt:lpstr>
      <vt:lpstr>Wingdings</vt:lpstr>
      <vt:lpstr>SU_Preso_4x3_v6</vt:lpstr>
      <vt:lpstr>SU_Template_TopBar</vt:lpstr>
      <vt:lpstr>Autumn 2020 Research Plan: Fully Implicit Scheme for Coupled Flow and Geomechanics with EDFM for an Intersection &amp; Stability Analysis</vt:lpstr>
      <vt:lpstr>DPDK: Governing equation</vt:lpstr>
      <vt:lpstr>DPDK: Governing equation</vt:lpstr>
      <vt:lpstr>DPDK: Constants for mixed system</vt:lpstr>
      <vt:lpstr>DPDK: Constants for mixed system</vt:lpstr>
      <vt:lpstr>What I learned: comparison between DPDK and EDFM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Jaewoo An</dc:creator>
  <dc:description>2012 PowerPoint template redesign</dc:description>
  <cp:lastModifiedBy>NoName</cp:lastModifiedBy>
  <cp:revision>109</cp:revision>
  <dcterms:created xsi:type="dcterms:W3CDTF">2020-06-19T19:39:40Z</dcterms:created>
  <dcterms:modified xsi:type="dcterms:W3CDTF">2022-01-26T04:19:58Z</dcterms:modified>
</cp:coreProperties>
</file>