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44" y="-8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4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8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8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7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2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83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7313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473A-6B0B-4B13-B744-8AA4173ADD1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59B9-31F8-452C-ABDF-19759E570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Git Test C</a:t>
            </a:r>
            <a:r>
              <a:rPr lang="ko-KR" altLang="en-US"/>
              <a:t>언어 기초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입출력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smtClean="0"/>
              <a:t> 입출력 함수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 smtClean="0"/>
              <a:t>문자 입출력 함수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getchar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getc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fgetc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putchar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putc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fputc</a:t>
            </a:r>
            <a:r>
              <a:rPr lang="en-US" altLang="ko-KR" sz="1200" dirty="0" smtClean="0"/>
              <a:t>()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 smtClean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 smtClean="0"/>
              <a:t>문자열 입출력 함수 </a:t>
            </a:r>
            <a:r>
              <a:rPr lang="en-US" altLang="ko-KR" sz="1200" dirty="0" smtClean="0"/>
              <a:t>: gets(), </a:t>
            </a:r>
            <a:r>
              <a:rPr lang="en-US" altLang="ko-KR" sz="1200" dirty="0" err="1" smtClean="0"/>
              <a:t>fgets</a:t>
            </a:r>
            <a:r>
              <a:rPr lang="en-US" altLang="ko-KR" sz="1200" dirty="0" smtClean="0"/>
              <a:t>(), puts(), </a:t>
            </a:r>
            <a:r>
              <a:rPr lang="en-US" altLang="ko-KR" sz="1200" dirty="0" err="1" smtClean="0"/>
              <a:t>fputs</a:t>
            </a:r>
            <a:r>
              <a:rPr lang="en-US" altLang="ko-KR" sz="1200" dirty="0" smtClean="0"/>
              <a:t>(), 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 smtClean="0"/>
              <a:t>파일 입출력</a:t>
            </a:r>
            <a:endParaRPr lang="ko-KR" altLang="en-US" sz="1200" dirty="0"/>
          </a:p>
          <a:p>
            <a:pPr marL="228600" indent="-228600">
              <a:buFont typeface="+mj-ea"/>
              <a:buAutoNum type="circleNumDbPlain"/>
            </a:pP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위의 함수들은 </a:t>
            </a:r>
            <a:r>
              <a:rPr lang="ko-KR" altLang="en-US" sz="1200" dirty="0" err="1" smtClean="0"/>
              <a:t>외우는거</a:t>
            </a:r>
            <a:r>
              <a:rPr lang="ko-KR" altLang="en-US" sz="1200" dirty="0" smtClean="0"/>
              <a:t> 아니다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몇번해</a:t>
            </a:r>
            <a:r>
              <a:rPr lang="ko-KR" altLang="en-US" sz="1200" dirty="0" smtClean="0"/>
              <a:t> 보고 어떻게 돌아간다는 정도만 알면 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정말 </a:t>
            </a:r>
            <a:r>
              <a:rPr lang="ko-KR" altLang="en-US" sz="1200" dirty="0" err="1" smtClean="0"/>
              <a:t>필요시에는</a:t>
            </a:r>
            <a:r>
              <a:rPr lang="ko-KR" altLang="en-US" sz="1200" dirty="0" smtClean="0"/>
              <a:t> 인터넷에서 찾아보고 예제를 복사하여 사용하면 그뿐이다</a:t>
            </a:r>
            <a:r>
              <a:rPr lang="en-US" altLang="ko-KR" sz="1200" dirty="0" smtClean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772732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if</a:t>
            </a:r>
            <a:r>
              <a:rPr lang="ko-KR" altLang="en-US"/>
              <a:t>문에서 문자열비교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</a:t>
            </a:r>
            <a:r>
              <a:rPr lang="ko-KR" altLang="en-US"/>
              <a:t>에서 </a:t>
            </a:r>
            <a:r>
              <a:rPr lang="en-US" altLang="ko-KR"/>
              <a:t>if</a:t>
            </a:r>
            <a:r>
              <a:rPr lang="ko-KR" altLang="en-US"/>
              <a:t>문은 숫자와 문자에 대해서만 비교하는곳에 사용한다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string</a:t>
            </a:r>
            <a:r>
              <a:rPr lang="ko-KR" altLang="en-US"/>
              <a:t>은 </a:t>
            </a:r>
            <a:r>
              <a:rPr lang="en-US" altLang="ko-KR"/>
              <a:t>strcmp()</a:t>
            </a:r>
            <a:r>
              <a:rPr lang="ko-KR" altLang="en-US"/>
              <a:t>함수를 이용한다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 이유</a:t>
            </a:r>
            <a:r>
              <a:rPr lang="en-US" altLang="ko-KR"/>
              <a:t>:</a:t>
            </a:r>
            <a:r>
              <a:rPr lang="ko-KR" altLang="en-US"/>
              <a:t> 문자열비교 </a:t>
            </a:r>
            <a:r>
              <a:rPr lang="en-US" altLang="ko-KR"/>
              <a:t>&amp;&amp;</a:t>
            </a:r>
            <a:r>
              <a:rPr lang="ko-KR" altLang="en-US"/>
              <a:t> 비교문자열이 둘다 </a:t>
            </a:r>
            <a:r>
              <a:rPr lang="en-US" altLang="ko-KR" u="sng">
                <a:solidFill>
                  <a:srgbClr val="ff0000"/>
                </a:solidFill>
              </a:rPr>
              <a:t>Data</a:t>
            </a:r>
            <a:r>
              <a:rPr lang="ko-KR" altLang="en-US" u="sng">
                <a:solidFill>
                  <a:srgbClr val="ff0000"/>
                </a:solidFill>
              </a:rPr>
              <a:t>영역에 있는가도 비교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break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break</a:t>
            </a:r>
            <a:r>
              <a:rPr lang="ko-KR" altLang="en-US"/>
              <a:t>는 제일 가까운 </a:t>
            </a:r>
            <a:r>
              <a:rPr lang="en-US" altLang="ko-KR"/>
              <a:t>Loop</a:t>
            </a:r>
            <a:r>
              <a:rPr lang="ko-KR" altLang="en-US"/>
              <a:t>를 벗어나게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(for, while</a:t>
            </a:r>
            <a:r>
              <a:rPr lang="ko-KR" altLang="en-US"/>
              <a:t>문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단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switch</a:t>
            </a:r>
            <a:r>
              <a:rPr lang="ko-KR" altLang="en-US"/>
              <a:t>문에서의 </a:t>
            </a:r>
            <a:r>
              <a:rPr lang="en-US" altLang="ko-KR"/>
              <a:t>break</a:t>
            </a:r>
            <a:r>
              <a:rPr lang="ko-KR" altLang="en-US"/>
              <a:t>는 스위치문만 벗어나게 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함수호출</a:t>
            </a:r>
            <a:r>
              <a:rPr lang="en-US" altLang="ko-KR"/>
              <a:t>(</a:t>
            </a:r>
            <a:r>
              <a:rPr lang="ko-KR" altLang="en-US"/>
              <a:t>문자열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  <a:defRPr/>
            </a:pPr>
            <a:r>
              <a:rPr lang="en-US" altLang="en-US" sz="3700"/>
              <a:t>#define _CRT_SECURE_NO_WARNINGS</a:t>
            </a: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#include &lt;stdio.h&gt;</a:t>
            </a: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#include &lt;string.h&gt;</a:t>
            </a: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#include &lt;stdlib.h&gt;</a:t>
            </a: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char* ab() {  // ab(char str[10] 도 가능함</a:t>
            </a: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	//strcpy(str1, "DEF");</a:t>
            </a: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	char* str = "JHJ";</a:t>
            </a: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	return str;</a:t>
            </a: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}</a:t>
            </a: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void main() {</a:t>
            </a: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	</a:t>
            </a: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	char* str = { NULL };</a:t>
            </a: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		</a:t>
            </a: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	str = ab();</a:t>
            </a: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	</a:t>
            </a: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	printf("%s", str);</a:t>
            </a:r>
            <a:endParaRPr lang="en-US" altLang="en-US" sz="3700"/>
          </a:p>
          <a:p>
            <a:pPr marL="0" indent="0">
              <a:buNone/>
              <a:defRPr/>
            </a:pPr>
            <a:endParaRPr lang="en-US" altLang="en-US" sz="3700"/>
          </a:p>
          <a:p>
            <a:pPr marL="0" indent="0">
              <a:buNone/>
              <a:defRPr/>
            </a:pPr>
            <a:r>
              <a:rPr lang="en-US" altLang="en-US" sz="3700"/>
              <a:t>}</a:t>
            </a:r>
            <a:endParaRPr lang="en-US" altLang="en-US" sz="3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</a:t>
            </a:r>
            <a:r>
              <a:rPr lang="ko-KR" altLang="en-US"/>
              <a:t>언어는 약</a:t>
            </a:r>
            <a:r>
              <a:rPr lang="en-US" altLang="ko-KR"/>
              <a:t>50</a:t>
            </a:r>
            <a:r>
              <a:rPr lang="ko-KR" altLang="en-US"/>
              <a:t>년된 언어이다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아직까지 쓰이는 이유는 무엇일까</a:t>
            </a:r>
            <a:endParaRPr lang="ko-KR" altLang="en-US"/>
          </a:p>
          <a:p>
            <a:pPr>
              <a:defRPr/>
            </a:pPr>
            <a:r>
              <a:rPr lang="en-US" altLang="ko-KR"/>
              <a:t>C++(+</a:t>
            </a:r>
            <a:r>
              <a:rPr lang="ko-KR" altLang="en-US"/>
              <a:t>객체</a:t>
            </a:r>
            <a:r>
              <a:rPr lang="en-US" altLang="ko-KR"/>
              <a:t>), C#(+</a:t>
            </a:r>
            <a:r>
              <a:rPr lang="ko-KR" altLang="en-US"/>
              <a:t>타입</a:t>
            </a:r>
            <a:r>
              <a:rPr lang="en-US" altLang="ko-KR"/>
              <a:t>), JAVA(+</a:t>
            </a:r>
            <a:r>
              <a:rPr lang="ko-KR" altLang="en-US"/>
              <a:t>객체</a:t>
            </a:r>
            <a:r>
              <a:rPr lang="en-US" altLang="ko-KR"/>
              <a:t>), Python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메모리의 구조</a:t>
            </a:r>
            <a:r>
              <a:rPr lang="en-US" altLang="ko-KR"/>
              <a:t>(</a:t>
            </a:r>
            <a:r>
              <a:rPr lang="ko-KR" altLang="en-US"/>
              <a:t>중요</a:t>
            </a:r>
            <a:r>
              <a:rPr lang="en-US" altLang="ko-KR"/>
              <a:t>!)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83568" y="1879136"/>
            <a:ext cx="3552381" cy="3638095"/>
          </a:xfrm>
          <a:prstGeom prst="rect">
            <a:avLst/>
          </a:prstGeom>
        </p:spPr>
      </p:pic>
      <p:sp>
        <p:nvSpPr>
          <p:cNvPr id="15" name="TextBox 10"/>
          <p:cNvSpPr txBox="1"/>
          <p:nvPr/>
        </p:nvSpPr>
        <p:spPr>
          <a:xfrm>
            <a:off x="4235949" y="2060848"/>
            <a:ext cx="1944216" cy="36762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프로그램 코드</a:t>
            </a:r>
            <a:endParaRPr lang="ko-KR" altLang="en-US"/>
          </a:p>
        </p:txBody>
      </p:sp>
      <p:sp>
        <p:nvSpPr>
          <p:cNvPr id="16" name="TextBox 10"/>
          <p:cNvSpPr txBox="1"/>
          <p:nvPr/>
        </p:nvSpPr>
        <p:spPr>
          <a:xfrm>
            <a:off x="4235949" y="2636912"/>
            <a:ext cx="3024336" cy="64197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초기화된 전역변수</a:t>
            </a:r>
            <a:r>
              <a:rPr lang="en-US" altLang="ko-KR"/>
              <a:t>,</a:t>
            </a:r>
            <a:r>
              <a:rPr lang="ko-KR" altLang="en-US"/>
              <a:t> 정적변수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7" name="TextBox 10"/>
          <p:cNvSpPr txBox="1"/>
          <p:nvPr/>
        </p:nvSpPr>
        <p:spPr>
          <a:xfrm>
            <a:off x="4235949" y="3433604"/>
            <a:ext cx="3024336" cy="643468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초기화 안된 전역변수</a:t>
            </a:r>
            <a:r>
              <a:rPr lang="en-US" altLang="ko-KR"/>
              <a:t>,</a:t>
            </a:r>
            <a:r>
              <a:rPr lang="ko-KR" altLang="en-US"/>
              <a:t> 정적변수 </a:t>
            </a:r>
            <a:r>
              <a:rPr lang="en-US" altLang="ko-KR" b="1">
                <a:solidFill>
                  <a:srgbClr val="ff0000"/>
                </a:solidFill>
              </a:rPr>
              <a:t>(</a:t>
            </a:r>
            <a:r>
              <a:rPr lang="ko-KR" altLang="en-US" b="1">
                <a:solidFill>
                  <a:srgbClr val="ff0000"/>
                </a:solidFill>
              </a:rPr>
              <a:t>강제 초기화됨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4235949" y="4225692"/>
            <a:ext cx="3024336" cy="36345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malloc</a:t>
            </a:r>
            <a:r>
              <a:rPr lang="ko-KR" altLang="en-US"/>
              <a:t> 함수</a:t>
            </a:r>
            <a:endParaRPr lang="ko-KR" altLang="en-US"/>
          </a:p>
        </p:txBody>
      </p:sp>
      <p:sp>
        <p:nvSpPr>
          <p:cNvPr id="19" name="TextBox 10"/>
          <p:cNvSpPr txBox="1"/>
          <p:nvPr/>
        </p:nvSpPr>
        <p:spPr>
          <a:xfrm>
            <a:off x="4235949" y="4797152"/>
            <a:ext cx="3024336" cy="36349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지역변수</a:t>
            </a:r>
            <a:r>
              <a:rPr lang="en-US" altLang="ko-KR"/>
              <a:t>,</a:t>
            </a:r>
            <a:r>
              <a:rPr lang="ko-KR" altLang="en-US"/>
              <a:t> 매개변수</a:t>
            </a:r>
            <a:endParaRPr lang="ko-KR" altLang="en-US"/>
          </a:p>
        </p:txBody>
      </p:sp>
      <p:cxnSp>
        <p:nvCxnSpPr>
          <p:cNvPr id="20" name="직선 화살표 연결선 9"/>
          <p:cNvCxnSpPr>
            <a:stCxn id="22" idx="3"/>
            <a:endCxn id="21" idx="1"/>
          </p:cNvCxnSpPr>
          <p:nvPr/>
        </p:nvCxnSpPr>
        <p:spPr>
          <a:xfrm flipV="1">
            <a:off x="6252173" y="3069920"/>
            <a:ext cx="1523675" cy="456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0"/>
          <p:cNvSpPr txBox="1"/>
          <p:nvPr/>
        </p:nvSpPr>
        <p:spPr>
          <a:xfrm>
            <a:off x="7775848" y="2748940"/>
            <a:ext cx="1116632" cy="64196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읽기</a:t>
            </a:r>
            <a:endParaRPr lang="ko-KR" altLang="en-US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전용공간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4740005" y="2924944"/>
            <a:ext cx="1512168" cy="29907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ln w="0">
                  <a:solidFill>
                    <a:srgbClr val="ff843a"/>
                  </a:solidFill>
                </a:ln>
              </a:rPr>
              <a:t>리터럴</a:t>
            </a:r>
            <a:r>
              <a:rPr lang="en-US" altLang="ko-KR" sz="1400">
                <a:ln w="0">
                  <a:solidFill>
                    <a:srgbClr val="ff843a"/>
                  </a:solidFill>
                </a:ln>
              </a:rPr>
              <a:t>,</a:t>
            </a:r>
            <a:r>
              <a:rPr lang="ko-KR" altLang="en-US" sz="1400">
                <a:ln w="0">
                  <a:solidFill>
                    <a:srgbClr val="ff843a"/>
                  </a:solidFill>
                </a:ln>
              </a:rPr>
              <a:t>상수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Data type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9000" indent="-259000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ko-KR" sz="1400"/>
              <a:t>int i = 2,150,000,000   ----&gt; </a:t>
            </a:r>
            <a:r>
              <a:rPr lang="ko-KR" altLang="en-US" sz="1400"/>
              <a:t>초과시</a:t>
            </a:r>
            <a:endParaRPr lang="ko-KR" altLang="en-US" sz="1400"/>
          </a:p>
          <a:p>
            <a:pPr marL="259000" indent="-259000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ko-KR" altLang="en-US" sz="1400"/>
              <a:t>데이터 표현범위 설명 </a:t>
            </a:r>
            <a:r>
              <a:rPr lang="en-US" altLang="ko-KR" sz="1400"/>
              <a:t>(+0,</a:t>
            </a:r>
            <a:r>
              <a:rPr lang="ko-KR" altLang="en-US" sz="1400"/>
              <a:t> </a:t>
            </a:r>
            <a:r>
              <a:rPr lang="en-US" altLang="ko-KR" sz="1400"/>
              <a:t>-0)</a:t>
            </a:r>
            <a:endParaRPr lang="en-US" altLang="ko-KR" sz="1400"/>
          </a:p>
          <a:p>
            <a:pPr marL="259000" indent="-259000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ko-KR" altLang="en-US" sz="1400"/>
              <a:t>컴퓨터 </a:t>
            </a:r>
            <a:r>
              <a:rPr lang="en-US" altLang="ko-KR" sz="1400"/>
              <a:t>CPU</a:t>
            </a:r>
            <a:r>
              <a:rPr lang="ko-KR" altLang="en-US" sz="1400"/>
              <a:t>에서 음수를 사용하는 방식</a:t>
            </a:r>
            <a:r>
              <a:rPr lang="en-US" altLang="ko-KR" sz="1400"/>
              <a:t>(2</a:t>
            </a:r>
            <a:r>
              <a:rPr lang="ko-KR" altLang="en-US" sz="1400"/>
              <a:t>의 보수기 및 가산기를 이용하여</a:t>
            </a:r>
            <a:r>
              <a:rPr lang="en-US" altLang="ko-KR" sz="1400"/>
              <a:t>,</a:t>
            </a:r>
            <a:r>
              <a:rPr lang="ko-KR" altLang="en-US" sz="1400"/>
              <a:t> 감산를 실행한다</a:t>
            </a:r>
            <a:r>
              <a:rPr lang="en-US" altLang="ko-KR" sz="1400"/>
              <a:t>)</a:t>
            </a:r>
            <a:endParaRPr lang="en-US" altLang="ko-KR" sz="1400"/>
          </a:p>
          <a:p>
            <a:pPr marL="259000" indent="-259000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ko-KR" sz="1400"/>
              <a:t>Underflow, Overflow</a:t>
            </a:r>
            <a:endParaRPr lang="en-US" altLang="ko-KR" sz="1400"/>
          </a:p>
          <a:p>
            <a:pPr>
              <a:buFont typeface="+mj-ea"/>
              <a:buAutoNum type="circleNumDbPlain"/>
              <a:defRPr/>
            </a:pPr>
            <a:r>
              <a:rPr lang="en-US" altLang="ko-KR" sz="1400"/>
              <a:t>int type </a:t>
            </a:r>
            <a:r>
              <a:rPr lang="ko-KR" altLang="en-US" sz="1400"/>
              <a:t>의 표현가능 숫자의 크기는 </a:t>
            </a:r>
            <a:r>
              <a:rPr lang="en-US" altLang="ko-KR" sz="1400"/>
              <a:t>?  (4Bytes </a:t>
            </a:r>
            <a:r>
              <a:rPr lang="ko-KR" altLang="en-US" sz="1400"/>
              <a:t>이므로 </a:t>
            </a:r>
            <a:r>
              <a:rPr lang="en-US" altLang="ko-KR" sz="1400"/>
              <a:t>-21</a:t>
            </a:r>
            <a:r>
              <a:rPr lang="ko-KR" altLang="en-US" sz="1400"/>
              <a:t>억 </a:t>
            </a:r>
            <a:r>
              <a:rPr lang="en-US" altLang="ko-KR" sz="1400"/>
              <a:t>~+21</a:t>
            </a:r>
            <a:r>
              <a:rPr lang="ko-KR" altLang="en-US" sz="1400"/>
              <a:t>억</a:t>
            </a:r>
            <a:r>
              <a:rPr lang="en-US" altLang="ko-KR" sz="1400"/>
              <a:t>)</a:t>
            </a:r>
            <a:endParaRPr lang="en-US" altLang="ko-KR" sz="1400"/>
          </a:p>
          <a:p>
            <a:pPr>
              <a:buFont typeface="+mj-ea"/>
              <a:buAutoNum type="circleNumDbPlain"/>
              <a:defRPr/>
            </a:pPr>
            <a:r>
              <a:rPr lang="en-US" altLang="ko-KR" sz="1400"/>
              <a:t>unsigned int </a:t>
            </a:r>
            <a:r>
              <a:rPr lang="ko-KR" altLang="en-US" sz="1400"/>
              <a:t>범위는</a:t>
            </a:r>
            <a:r>
              <a:rPr lang="en-US" altLang="ko-KR" sz="1400"/>
              <a:t>? (0~42</a:t>
            </a:r>
            <a:r>
              <a:rPr lang="ko-KR" altLang="en-US" sz="1400"/>
              <a:t>억</a:t>
            </a:r>
            <a:r>
              <a:rPr lang="en-US" altLang="ko-KR" sz="1400"/>
              <a:t>)</a:t>
            </a:r>
            <a:endParaRPr lang="en-US" altLang="ko-KR" sz="1400"/>
          </a:p>
          <a:p>
            <a:pPr>
              <a:buFont typeface="+mj-ea"/>
              <a:buAutoNum type="circleNumDbPlain"/>
              <a:defRPr/>
            </a:pPr>
            <a:r>
              <a:rPr lang="ko-KR" altLang="en-US" sz="1400"/>
              <a:t>위보다 크수를 써야 한다면 </a:t>
            </a:r>
            <a:r>
              <a:rPr lang="en-US" altLang="ko-KR" sz="1400"/>
              <a:t> </a:t>
            </a:r>
            <a:r>
              <a:rPr lang="en-US" altLang="ko-KR" sz="1400" b="1"/>
              <a:t>long long int </a:t>
            </a:r>
            <a:r>
              <a:rPr lang="ko-KR" altLang="en-US" sz="1400" b="1"/>
              <a:t>또는 </a:t>
            </a:r>
            <a:r>
              <a:rPr lang="en-US" altLang="ko-KR" sz="1400" b="1"/>
              <a:t> __int64</a:t>
            </a:r>
            <a:r>
              <a:rPr lang="ko-KR" altLang="en-US" sz="1400" b="1"/>
              <a:t>로 </a:t>
            </a:r>
            <a:r>
              <a:rPr lang="en-US" altLang="ko-KR" sz="1400" b="1"/>
              <a:t>8Bytes</a:t>
            </a:r>
            <a:r>
              <a:rPr lang="ko-KR" altLang="en-US" sz="1400"/>
              <a:t>를 할당받을수 있다</a:t>
            </a:r>
            <a:r>
              <a:rPr lang="en-US" altLang="ko-KR" sz="1400"/>
              <a:t>. : 	-9.200</a:t>
            </a:r>
            <a:r>
              <a:rPr lang="ko-KR" altLang="en-US" sz="1400"/>
              <a:t>조 </a:t>
            </a:r>
            <a:r>
              <a:rPr lang="en-US" altLang="ko-KR" sz="1400"/>
              <a:t>~ +9,200</a:t>
            </a:r>
            <a:r>
              <a:rPr lang="ko-KR" altLang="en-US" sz="1400"/>
              <a:t>조</a:t>
            </a:r>
            <a:endParaRPr lang="ko-KR" altLang="en-US" sz="1400"/>
          </a:p>
          <a:p>
            <a:pPr>
              <a:buFont typeface="+mj-ea"/>
              <a:buAutoNum type="circleNumDbPlain"/>
              <a:defRPr/>
            </a:pPr>
            <a:r>
              <a:rPr lang="en-US" altLang="ko-KR" sz="1400"/>
              <a:t> C</a:t>
            </a:r>
            <a:r>
              <a:rPr lang="ko-KR" altLang="en-US" sz="1400"/>
              <a:t>언어에 없는 </a:t>
            </a:r>
            <a:r>
              <a:rPr lang="en-US" altLang="ko-KR" sz="1400"/>
              <a:t>Data type</a:t>
            </a:r>
            <a:r>
              <a:rPr lang="ko-KR" altLang="en-US" sz="1400"/>
              <a:t>은 </a:t>
            </a:r>
            <a:r>
              <a:rPr lang="en-US" altLang="ko-KR" sz="1400"/>
              <a:t>?    String</a:t>
            </a:r>
            <a:endParaRPr lang="en-US" altLang="ko-KR" sz="1400"/>
          </a:p>
          <a:p>
            <a:pPr>
              <a:buFont typeface="+mj-ea"/>
              <a:buAutoNum type="circleNumDbPlain"/>
              <a:defRPr/>
            </a:pPr>
            <a:r>
              <a:rPr lang="en-US" altLang="ko-KR" sz="1400"/>
              <a:t>String</a:t>
            </a:r>
            <a:r>
              <a:rPr lang="ko-KR" altLang="en-US" sz="1400"/>
              <a:t>대신 무엇으로 해결</a:t>
            </a:r>
            <a:r>
              <a:rPr lang="en-US" altLang="ko-KR" sz="1400"/>
              <a:t>?  char</a:t>
            </a:r>
            <a:r>
              <a:rPr lang="ko-KR" altLang="en-US" sz="1400"/>
              <a:t>배열로 해결한다</a:t>
            </a:r>
            <a:r>
              <a:rPr lang="en-US" altLang="ko-KR" sz="1400"/>
              <a:t>.</a:t>
            </a:r>
            <a:endParaRPr lang="en-US" altLang="ko-KR" sz="1400"/>
          </a:p>
          <a:p>
            <a:pPr marL="0" indent="0">
              <a:buClr>
                <a:schemeClr val="tx1"/>
              </a:buClr>
              <a:buFont typeface="+mj-ea"/>
              <a:buNone/>
              <a:defRPr/>
            </a:pPr>
            <a:endParaRPr lang="ko-KR" altLang="en-US" sz="1400"/>
          </a:p>
          <a:p>
            <a:pPr>
              <a:buFont typeface="+mj-ea"/>
              <a:buAutoNum type="circleNumDbPlain"/>
              <a:defRPr/>
            </a:pPr>
            <a:endParaRPr lang="en-US" altLang="ko-KR" sz="1400"/>
          </a:p>
          <a:p>
            <a:pPr marL="0" indent="0">
              <a:buFont typeface="+mj-ea"/>
              <a:buNone/>
              <a:defRPr/>
            </a:pPr>
            <a:endParaRPr lang="en-US" altLang="ko-KR" sz="1400"/>
          </a:p>
          <a:p>
            <a:pPr marL="0" indent="0">
              <a:buFont typeface="+mj-ea"/>
              <a:buNone/>
              <a:defRPr/>
            </a:pPr>
            <a:endParaRPr lang="en-US" altLang="ko-KR" sz="1400"/>
          </a:p>
          <a:p>
            <a:pPr marL="0" indent="0">
              <a:buFont typeface="+mj-ea"/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>
              <a:buFont typeface="+mj-ea"/>
              <a:buAutoNum type="circleNumDbPlain"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지역</a:t>
            </a:r>
            <a:r>
              <a:rPr lang="en-US" altLang="ko-KR"/>
              <a:t>/</a:t>
            </a:r>
            <a:r>
              <a:rPr lang="ko-KR" altLang="en-US"/>
              <a:t>전역 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400"/>
              <a:t>지역변수와 전역변수</a:t>
            </a:r>
            <a:endParaRPr lang="ko-KR" altLang="en-US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100"/>
              <a:t>void ab(int i, int j){</a:t>
            </a:r>
            <a:endParaRPr lang="en-US" altLang="ko-KR" sz="1100"/>
          </a:p>
          <a:p>
            <a:pPr lvl="1">
              <a:defRPr/>
            </a:pP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      printf("</a:t>
            </a:r>
            <a:r>
              <a:rPr lang="ko-KR" altLang="en-US" sz="1100"/>
              <a:t>함수안 </a:t>
            </a:r>
            <a:r>
              <a:rPr lang="en-US" altLang="ko-KR" sz="1100"/>
              <a:t>i</a:t>
            </a:r>
            <a:r>
              <a:rPr lang="ko-KR" altLang="en-US" sz="1100"/>
              <a:t>값은 </a:t>
            </a:r>
            <a:r>
              <a:rPr lang="en-US" altLang="ko-KR" sz="1100"/>
              <a:t>: %d       </a:t>
            </a:r>
            <a:r>
              <a:rPr lang="ko-KR" altLang="en-US" sz="1100"/>
              <a:t>함수안 </a:t>
            </a:r>
            <a:r>
              <a:rPr lang="en-US" altLang="ko-KR" sz="1100"/>
              <a:t>j</a:t>
            </a:r>
            <a:r>
              <a:rPr lang="ko-KR" altLang="en-US" sz="1100"/>
              <a:t>값은 </a:t>
            </a:r>
            <a:r>
              <a:rPr lang="en-US" altLang="ko-KR" sz="1100"/>
              <a:t>: %d\n", i, j);</a:t>
            </a:r>
            <a:endParaRPr lang="en-US" altLang="ko-KR" sz="1100"/>
          </a:p>
          <a:p>
            <a:pPr lvl="1">
              <a:defRPr/>
            </a:pP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  }</a:t>
            </a:r>
            <a:endParaRPr lang="en-US" altLang="ko-KR" sz="1100"/>
          </a:p>
          <a:p>
            <a:pPr marL="457200" lvl="1" indent="0">
              <a:buNone/>
              <a:defRPr/>
            </a:pP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int main(){</a:t>
            </a: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    int i = 10;</a:t>
            </a:r>
            <a:endParaRPr lang="en-US" altLang="ko-KR" sz="1100"/>
          </a:p>
          <a:p>
            <a:pPr marL="457200" lvl="1" indent="0">
              <a:buNone/>
              <a:defRPr/>
            </a:pP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    for(int i=0; i&lt;3; i++) {</a:t>
            </a: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           printf("%d\n", i);</a:t>
            </a: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           ab(5,3)</a:t>
            </a: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           printf("%d", i);</a:t>
            </a:r>
            <a:endParaRPr lang="en-US" altLang="ko-KR" sz="1100"/>
          </a:p>
          <a:p>
            <a:pPr marL="457200" lvl="1" indent="0">
              <a:buNone/>
              <a:defRPr/>
            </a:pPr>
            <a:endParaRPr lang="en-US" altLang="ko-KR" sz="1100"/>
          </a:p>
          <a:p>
            <a:pPr marL="457200" lvl="1" indent="0">
              <a:buNone/>
              <a:defRPr/>
            </a:pP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           return 0;}</a:t>
            </a:r>
            <a:endParaRPr lang="en-US" altLang="ko-KR" sz="1100"/>
          </a:p>
          <a:p>
            <a:pPr marL="457200" lvl="1" indent="0">
              <a:buNone/>
              <a:defRPr/>
            </a:pPr>
            <a:r>
              <a:rPr lang="en-US" altLang="ko-KR" sz="1100"/>
              <a:t>}</a:t>
            </a:r>
            <a:endParaRPr lang="ko-KR" altLang="en-US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 smtClean="0"/>
              <a:t>레지스터 변수 </a:t>
            </a:r>
            <a:r>
              <a:rPr lang="en-US" altLang="ko-KR" sz="1100" dirty="0" smtClean="0"/>
              <a:t>: register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a;   (CPU</a:t>
            </a:r>
            <a:r>
              <a:rPr lang="ko-KR" altLang="en-US" sz="1100" dirty="0" smtClean="0"/>
              <a:t>내에 있는 메모리인 레지스터에 변수 할당</a:t>
            </a:r>
            <a:r>
              <a:rPr lang="en-US" altLang="ko-KR" sz="1100" dirty="0" smtClean="0"/>
              <a:t>--</a:t>
            </a:r>
            <a:r>
              <a:rPr lang="en-US" altLang="ko-KR" sz="1100" dirty="0" smtClean="0"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ym typeface="Wingdings" panose="05000000000000000000" pitchFamily="2" charset="2"/>
              </a:rPr>
              <a:t>계산속도 빠름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100" dirty="0" smtClean="0">
                <a:sym typeface="Wingdings" panose="05000000000000000000" pitchFamily="2" charset="2"/>
              </a:rPr>
              <a:t>(</a:t>
            </a:r>
            <a:r>
              <a:rPr lang="ko-KR" altLang="en-US" sz="1100" dirty="0" smtClean="0">
                <a:sym typeface="Wingdings" panose="05000000000000000000" pitchFamily="2" charset="2"/>
              </a:rPr>
              <a:t>예</a:t>
            </a:r>
            <a:r>
              <a:rPr lang="en-US" altLang="ko-KR" sz="11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for( register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int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ym typeface="Wingdings" panose="05000000000000000000" pitchFamily="2" charset="2"/>
              </a:rPr>
              <a:t>=0;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ym typeface="Wingdings" panose="05000000000000000000" pitchFamily="2" charset="2"/>
              </a:rPr>
              <a:t>&lt;1000000;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ym typeface="Wingdings" panose="05000000000000000000" pitchFamily="2" charset="2"/>
              </a:rPr>
              <a:t>++) {</a:t>
            </a: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f</a:t>
            </a:r>
            <a:r>
              <a:rPr lang="en-US" altLang="ko-KR" sz="1200" dirty="0" smtClean="0">
                <a:sym typeface="Wingdings" panose="05000000000000000000" pitchFamily="2" charset="2"/>
              </a:rPr>
              <a:t>or (register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int</a:t>
            </a:r>
            <a:r>
              <a:rPr lang="en-US" altLang="ko-KR" sz="1200" dirty="0" smtClean="0">
                <a:sym typeface="Wingdings" panose="05000000000000000000" pitchFamily="2" charset="2"/>
              </a:rPr>
              <a:t> j=0; j&lt;10000; 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j++) {</a:t>
            </a:r>
          </a:p>
          <a:p>
            <a:pPr marL="457200" lvl="1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 smtClean="0"/>
              <a:t>  }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en-US" altLang="ko-KR" sz="1200" dirty="0" smtClean="0"/>
          </a:p>
          <a:p>
            <a:endParaRPr lang="en-US" altLang="ko-KR" sz="1100" dirty="0" smtClean="0"/>
          </a:p>
          <a:p>
            <a:pPr marL="0" indent="0"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2459237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문자</a:t>
            </a:r>
            <a:r>
              <a:rPr lang="en-US" altLang="ko-KR"/>
              <a:t>(</a:t>
            </a:r>
            <a:r>
              <a:rPr lang="ko-KR" altLang="en-US"/>
              <a:t>열</a:t>
            </a:r>
            <a:r>
              <a:rPr lang="en-US" altLang="ko-KR"/>
              <a:t>)</a:t>
            </a:r>
            <a:r>
              <a:rPr lang="ko-KR" altLang="en-US"/>
              <a:t>를 위한 </a:t>
            </a:r>
            <a:r>
              <a:rPr lang="en-US" altLang="ko-KR"/>
              <a:t>NULL</a:t>
            </a:r>
            <a:r>
              <a:rPr lang="ko-KR" altLang="en-US"/>
              <a:t>초기화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  <a:defRPr/>
            </a:pPr>
            <a:r>
              <a:rPr lang="en-US" altLang="ko-KR" b="1" u="sng"/>
              <a:t>NULL = ‘\0’</a:t>
            </a: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ko-KR" altLang="en-US"/>
              <a:t>문자변수</a:t>
            </a:r>
            <a:r>
              <a:rPr lang="en-US" altLang="ko-KR"/>
              <a:t> : ‘\0’; or NULL</a:t>
            </a:r>
            <a:r>
              <a:rPr lang="en-US" altLang="ko-KR" u="sng">
                <a:solidFill>
                  <a:srgbClr val="ff0000"/>
                </a:solidFill>
              </a:rPr>
              <a:t>(NULL</a:t>
            </a:r>
            <a:r>
              <a:rPr lang="ko-KR" altLang="en-US" u="sng">
                <a:solidFill>
                  <a:srgbClr val="ff0000"/>
                </a:solidFill>
              </a:rPr>
              <a:t>은 문자이다</a:t>
            </a:r>
            <a:r>
              <a:rPr lang="en-US" altLang="ko-KR" u="sng">
                <a:solidFill>
                  <a:srgbClr val="ff0000"/>
                </a:solidFill>
              </a:rPr>
              <a:t>.</a:t>
            </a:r>
            <a:r>
              <a:rPr lang="ko-KR" altLang="en-US" u="sng">
                <a:solidFill>
                  <a:srgbClr val="ff0000"/>
                </a:solidFill>
              </a:rPr>
              <a:t> 문자열이 아니다</a:t>
            </a:r>
            <a:r>
              <a:rPr lang="en-US" altLang="ko-KR" u="sng">
                <a:solidFill>
                  <a:srgbClr val="ff0000"/>
                </a:solidFill>
              </a:rPr>
              <a:t>)</a:t>
            </a:r>
            <a:r>
              <a:rPr lang="en-US" altLang="ko-KR"/>
              <a:t>--&gt;</a:t>
            </a:r>
            <a:r>
              <a:rPr lang="ko-KR" altLang="en-US"/>
              <a:t> </a:t>
            </a:r>
            <a:r>
              <a:rPr lang="en-US" altLang="ko-KR"/>
              <a:t>if</a:t>
            </a:r>
            <a:r>
              <a:rPr lang="ko-KR" altLang="en-US"/>
              <a:t>문 비교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   ( char c = ‘\0’; / char c = NULL)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포인터 변수 </a:t>
            </a:r>
            <a:r>
              <a:rPr lang="en-US" altLang="ko-KR"/>
              <a:t>: NULL or ‘\0’ or “\0”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(char *p = NULL;</a:t>
            </a:r>
            <a:r>
              <a:rPr lang="ko-KR" altLang="en-US"/>
              <a:t> </a:t>
            </a:r>
            <a:r>
              <a:rPr lang="en-US" altLang="ko-KR"/>
              <a:t>or = “\0” or =’\0’)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문자배열</a:t>
            </a:r>
            <a:r>
              <a:rPr lang="en-US" altLang="ko-KR"/>
              <a:t> : {‘\0’} or NULL;</a:t>
            </a:r>
            <a:r>
              <a:rPr lang="ko-KR" altLang="en-US"/>
              <a:t> </a:t>
            </a:r>
            <a:r>
              <a:rPr lang="en-US" altLang="ko-KR"/>
              <a:t>--&gt;</a:t>
            </a:r>
            <a:r>
              <a:rPr lang="ko-KR" altLang="en-US"/>
              <a:t> </a:t>
            </a:r>
            <a:r>
              <a:rPr lang="en-US" altLang="ko-KR"/>
              <a:t>strcmp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( char str[10] = { ‘\0’ }; or { NULL };  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200" dirty="0" smtClean="0"/>
              <a:t>. </a:t>
            </a:r>
            <a:r>
              <a:rPr lang="ko-KR" altLang="en-US" sz="1200" dirty="0" smtClean="0"/>
              <a:t>증가 연산자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감소 연산자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b = ++a  (</a:t>
            </a:r>
            <a:r>
              <a:rPr lang="ko-KR" altLang="en-US" sz="1200" dirty="0" smtClean="0"/>
              <a:t>먼저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증가시키고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에 대입</a:t>
            </a:r>
            <a:r>
              <a:rPr lang="en-US" altLang="ko-KR" sz="1200" dirty="0" smtClean="0"/>
              <a:t>)  </a:t>
            </a:r>
            <a:r>
              <a:rPr lang="en-US" altLang="ko-KR" sz="1200" dirty="0" smtClean="0">
                <a:sym typeface="Wingdings" panose="05000000000000000000" pitchFamily="2" charset="2"/>
              </a:rPr>
              <a:t> a = a + 1;  b = a;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b = a++ (</a:t>
            </a:r>
            <a:r>
              <a:rPr lang="ko-KR" altLang="en-US" sz="1200" dirty="0" smtClean="0"/>
              <a:t>먼저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값을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에 넘기고</a:t>
            </a:r>
            <a:r>
              <a:rPr lang="en-US" altLang="ko-KR" sz="1200" dirty="0" smtClean="0"/>
              <a:t>, a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증가시킨다</a:t>
            </a:r>
            <a:r>
              <a:rPr lang="en-US" altLang="ko-KR" sz="1200" dirty="0" smtClean="0"/>
              <a:t>) </a:t>
            </a:r>
            <a:r>
              <a:rPr lang="en-US" altLang="ko-KR" sz="1200" dirty="0" smtClean="0">
                <a:sym typeface="Wingdings" panose="05000000000000000000" pitchFamily="2" charset="2"/>
              </a:rPr>
              <a:t> b = a;  a=a+1;</a:t>
            </a: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ym typeface="Wingdings" panose="05000000000000000000" pitchFamily="2" charset="2"/>
              </a:rPr>
              <a:t>논리 연산자</a:t>
            </a:r>
            <a:r>
              <a:rPr lang="en-US" altLang="ko-KR" sz="1200" dirty="0" smtClean="0">
                <a:sym typeface="Wingdings" panose="05000000000000000000" pitchFamily="2" charset="2"/>
              </a:rPr>
              <a:t>:  ||(or) , &amp;&amp;(and), !(not)</a:t>
            </a:r>
          </a:p>
          <a:p>
            <a:pPr marL="0" indent="0">
              <a:buNone/>
            </a:pP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삼항</a:t>
            </a:r>
            <a:r>
              <a:rPr lang="ko-KR" altLang="en-US" sz="1200" dirty="0" smtClean="0"/>
              <a:t> 연산자  </a:t>
            </a:r>
            <a:r>
              <a:rPr lang="en-US" altLang="ko-KR" sz="1200" dirty="0" smtClean="0"/>
              <a:t>-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잘 사용되지 않음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필요시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구글에서</a:t>
            </a:r>
            <a:r>
              <a:rPr lang="ko-KR" altLang="en-US" sz="1200" dirty="0" smtClean="0">
                <a:sym typeface="Wingdings" panose="05000000000000000000" pitchFamily="2" charset="2"/>
              </a:rPr>
              <a:t> 찾아보면 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형변환</a:t>
            </a:r>
            <a:r>
              <a:rPr lang="ko-KR" altLang="en-US" sz="1200" dirty="0" smtClean="0">
                <a:sym typeface="Wingdings" panose="05000000000000000000" pitchFamily="2" charset="2"/>
              </a:rPr>
              <a:t> 연산자 </a:t>
            </a:r>
            <a:r>
              <a:rPr lang="en-US" altLang="ko-KR" sz="1200" dirty="0" smtClean="0">
                <a:sym typeface="Wingdings" panose="05000000000000000000" pitchFamily="2" charset="2"/>
              </a:rPr>
              <a:t>:  </a:t>
            </a: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	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 smtClean="0">
                <a:sym typeface="Wingdings" panose="05000000000000000000" pitchFamily="2" charset="2"/>
              </a:rPr>
              <a:t>정수를 문자열로 바꾸기 </a:t>
            </a:r>
            <a:r>
              <a:rPr lang="en-US" altLang="ko-KR" sz="1200" dirty="0" smtClean="0">
                <a:sym typeface="Wingdings" panose="05000000000000000000" pitchFamily="2" charset="2"/>
              </a:rPr>
              <a:t>: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sprintf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sym typeface="Wingdings" panose="05000000000000000000" pitchFamily="2" charset="2"/>
              </a:rPr>
              <a:t>문자열</a:t>
            </a:r>
            <a:r>
              <a:rPr lang="en-US" altLang="ko-KR" sz="1200" dirty="0" smtClean="0">
                <a:sym typeface="Wingdings" panose="05000000000000000000" pitchFamily="2" charset="2"/>
              </a:rPr>
              <a:t>)</a:t>
            </a:r>
          </a:p>
          <a:p>
            <a:pPr marL="400050" lvl="1" indent="0">
              <a:buNone/>
            </a:pPr>
            <a:r>
              <a:rPr lang="en-US" altLang="ko-KR" sz="800" dirty="0" smtClean="0"/>
              <a:t> char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>s1</a:t>
            </a:r>
            <a:r>
              <a:rPr lang="en-US" altLang="ko-KR" sz="800" dirty="0"/>
              <a:t>[</a:t>
            </a:r>
            <a:r>
              <a:rPr lang="en-US" altLang="ko-KR" sz="800" dirty="0"/>
              <a:t>10</a:t>
            </a:r>
            <a:r>
              <a:rPr lang="en-US" altLang="ko-KR" sz="800" dirty="0"/>
              <a:t>]; </a:t>
            </a:r>
            <a:r>
              <a:rPr lang="en-US" altLang="ko-KR" sz="800" dirty="0"/>
              <a:t>// </a:t>
            </a:r>
            <a:r>
              <a:rPr lang="ko-KR" altLang="en-US" sz="800" dirty="0"/>
              <a:t>변환한 문자열을 저장할 </a:t>
            </a:r>
            <a:r>
              <a:rPr lang="ko-KR" altLang="en-US" sz="800" dirty="0" smtClean="0"/>
              <a:t>배열</a:t>
            </a:r>
            <a:endParaRPr lang="en-US" altLang="ko-KR" sz="800" dirty="0" smtClean="0"/>
          </a:p>
          <a:p>
            <a:pPr marL="400050" lvl="1" indent="0">
              <a:buNone/>
            </a:pPr>
            <a:r>
              <a:rPr lang="ko-KR" altLang="en-US" sz="800" dirty="0" smtClean="0"/>
              <a:t> </a:t>
            </a:r>
            <a:r>
              <a:rPr lang="en-US" altLang="ko-KR" sz="800" dirty="0" err="1"/>
              <a:t>int</a:t>
            </a:r>
            <a:r>
              <a:rPr lang="ko-KR" altLang="en-US" sz="800" dirty="0"/>
              <a:t> </a:t>
            </a:r>
            <a:r>
              <a:rPr lang="en-US" altLang="ko-KR" sz="800" dirty="0"/>
              <a:t>num1</a:t>
            </a:r>
            <a:r>
              <a:rPr lang="ko-KR" altLang="en-US" sz="800" dirty="0"/>
              <a:t> </a:t>
            </a:r>
            <a:r>
              <a:rPr lang="en-US" altLang="ko-KR" sz="800" dirty="0"/>
              <a:t>=</a:t>
            </a:r>
            <a:r>
              <a:rPr lang="ko-KR" altLang="en-US" sz="800" dirty="0"/>
              <a:t> </a:t>
            </a:r>
            <a:r>
              <a:rPr lang="en-US" altLang="ko-KR" sz="800" dirty="0"/>
              <a:t>283</a:t>
            </a:r>
            <a:r>
              <a:rPr lang="en-US" altLang="ko-KR" sz="800" dirty="0"/>
              <a:t>; </a:t>
            </a:r>
            <a:r>
              <a:rPr lang="en-US" altLang="ko-KR" sz="800" dirty="0"/>
              <a:t>// 283</a:t>
            </a:r>
            <a:r>
              <a:rPr lang="ko-KR" altLang="en-US" sz="800" dirty="0"/>
              <a:t>은 </a:t>
            </a:r>
            <a:r>
              <a:rPr lang="ko-KR" altLang="en-US" sz="800" dirty="0" smtClean="0"/>
              <a:t>정수</a:t>
            </a:r>
            <a:endParaRPr lang="en-US" altLang="ko-KR" sz="800" dirty="0" smtClean="0"/>
          </a:p>
          <a:p>
            <a:pPr marL="400050" lvl="1" indent="0">
              <a:buNone/>
            </a:pPr>
            <a:r>
              <a:rPr lang="ko-KR" altLang="en-US" sz="800" dirty="0" smtClean="0"/>
              <a:t> </a:t>
            </a:r>
            <a:r>
              <a:rPr lang="en-US" altLang="ko-KR" sz="800" b="1" dirty="0" err="1"/>
              <a:t>sprintf</a:t>
            </a:r>
            <a:r>
              <a:rPr lang="en-US" altLang="ko-KR" sz="800" b="1" dirty="0"/>
              <a:t>(</a:t>
            </a:r>
            <a:r>
              <a:rPr lang="en-US" altLang="ko-KR" sz="800" b="1" dirty="0"/>
              <a:t>s1</a:t>
            </a:r>
            <a:r>
              <a:rPr lang="en-US" altLang="ko-KR" sz="800" b="1" dirty="0"/>
              <a:t>, </a:t>
            </a:r>
            <a:r>
              <a:rPr lang="en-US" altLang="ko-KR" sz="800" b="1" dirty="0"/>
              <a:t>"%d"</a:t>
            </a:r>
            <a:r>
              <a:rPr lang="en-US" altLang="ko-KR" sz="800" b="1" dirty="0"/>
              <a:t>, </a:t>
            </a:r>
            <a:r>
              <a:rPr lang="en-US" altLang="ko-KR" sz="800" b="1" dirty="0"/>
              <a:t>num1</a:t>
            </a:r>
            <a:r>
              <a:rPr lang="en-US" altLang="ko-KR" sz="800" b="1" dirty="0"/>
              <a:t>); </a:t>
            </a:r>
            <a:r>
              <a:rPr lang="en-US" altLang="ko-KR" sz="800" dirty="0"/>
              <a:t>// %d</a:t>
            </a:r>
            <a:r>
              <a:rPr lang="ko-KR" altLang="en-US" sz="800" dirty="0"/>
              <a:t>를 지정하여 정수를 문자열로 </a:t>
            </a:r>
            <a:r>
              <a:rPr lang="ko-KR" altLang="en-US" sz="800" dirty="0" smtClean="0"/>
              <a:t>저장</a:t>
            </a:r>
            <a:endParaRPr lang="en-US" altLang="ko-KR" sz="800" dirty="0" smtClean="0"/>
          </a:p>
          <a:p>
            <a:pPr marL="400050" lvl="1" indent="0">
              <a:buNone/>
            </a:pPr>
            <a:r>
              <a:rPr lang="ko-KR" altLang="en-US" sz="800" dirty="0" smtClean="0"/>
              <a:t> </a:t>
            </a:r>
            <a:r>
              <a:rPr lang="en-US" altLang="ko-KR" sz="800" dirty="0" err="1"/>
              <a:t>printf</a:t>
            </a:r>
            <a:r>
              <a:rPr lang="en-US" altLang="ko-KR" sz="800" dirty="0"/>
              <a:t>(</a:t>
            </a:r>
            <a:r>
              <a:rPr lang="en-US" altLang="ko-KR" sz="800" dirty="0"/>
              <a:t>"%s\n"</a:t>
            </a:r>
            <a:r>
              <a:rPr lang="en-US" altLang="ko-KR" sz="800" dirty="0"/>
              <a:t>, </a:t>
            </a:r>
            <a:r>
              <a:rPr lang="en-US" altLang="ko-KR" sz="800" dirty="0"/>
              <a:t>s1</a:t>
            </a:r>
            <a:r>
              <a:rPr lang="en-US" altLang="ko-KR" sz="800" dirty="0"/>
              <a:t>); </a:t>
            </a:r>
            <a:r>
              <a:rPr lang="en-US" altLang="ko-KR" sz="800" dirty="0"/>
              <a:t>// 283</a:t>
            </a:r>
            <a:r>
              <a:rPr lang="ko-KR" altLang="en-US" sz="800" dirty="0"/>
              <a:t> </a:t>
            </a:r>
            <a:endParaRPr lang="en-US" altLang="ko-KR" sz="800" dirty="0" smtClean="0"/>
          </a:p>
          <a:p>
            <a:pPr marL="400050" lvl="1" indent="0">
              <a:buNone/>
            </a:pPr>
            <a:endParaRPr lang="en-US" altLang="ko-KR" sz="800" dirty="0" smtClean="0">
              <a:sym typeface="Wingdings" panose="05000000000000000000" pitchFamily="2" charset="2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 smtClean="0">
                <a:sym typeface="Wingdings" panose="05000000000000000000" pitchFamily="2" charset="2"/>
              </a:rPr>
              <a:t>문자열을 정수로 </a:t>
            </a:r>
            <a:r>
              <a:rPr lang="ko-KR" altLang="en-US" sz="1200" dirty="0">
                <a:sym typeface="Wingdings" panose="05000000000000000000" pitchFamily="2" charset="2"/>
              </a:rPr>
              <a:t>바꾸기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atoi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sym typeface="Wingdings" panose="05000000000000000000" pitchFamily="2" charset="2"/>
              </a:rPr>
              <a:t>문자열</a:t>
            </a:r>
            <a:r>
              <a:rPr lang="en-US" altLang="ko-KR" sz="1200" dirty="0" smtClean="0">
                <a:sym typeface="Wingdings" panose="05000000000000000000" pitchFamily="2" charset="2"/>
              </a:rPr>
              <a:t>)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en-US" altLang="ko-KR" sz="800" dirty="0"/>
              <a:t>char</a:t>
            </a:r>
            <a:r>
              <a:rPr lang="en-US" altLang="ko-KR" sz="800" dirty="0"/>
              <a:t> </a:t>
            </a:r>
            <a:r>
              <a:rPr lang="en-US" altLang="ko-KR" sz="800" dirty="0"/>
              <a:t>*s1</a:t>
            </a:r>
            <a:r>
              <a:rPr lang="en-US" altLang="ko-KR" sz="800" dirty="0"/>
              <a:t> </a:t>
            </a:r>
            <a:r>
              <a:rPr lang="en-US" altLang="ko-KR" sz="800" dirty="0"/>
              <a:t>=</a:t>
            </a:r>
            <a:r>
              <a:rPr lang="en-US" altLang="ko-KR" sz="800" dirty="0"/>
              <a:t> </a:t>
            </a:r>
            <a:r>
              <a:rPr lang="en-US" altLang="ko-KR" sz="800" dirty="0"/>
              <a:t>"283"</a:t>
            </a:r>
            <a:r>
              <a:rPr lang="en-US" altLang="ko-KR" sz="800" dirty="0"/>
              <a:t>; </a:t>
            </a:r>
            <a:r>
              <a:rPr lang="en-US" altLang="ko-KR" sz="800" dirty="0"/>
              <a:t>// "283"</a:t>
            </a:r>
            <a:r>
              <a:rPr lang="ko-KR" altLang="en-US" sz="800" dirty="0"/>
              <a:t>은 </a:t>
            </a:r>
            <a:r>
              <a:rPr lang="ko-KR" altLang="en-US" sz="800" dirty="0" smtClean="0"/>
              <a:t>문자열</a:t>
            </a:r>
            <a:endParaRPr lang="en-US" altLang="ko-KR" sz="800" dirty="0" smtClean="0"/>
          </a:p>
          <a:p>
            <a:pPr marL="400050" lvl="1" indent="0">
              <a:buNone/>
            </a:pP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num1</a:t>
            </a:r>
            <a:r>
              <a:rPr lang="en-US" altLang="ko-KR" sz="800" dirty="0" smtClean="0"/>
              <a:t>;</a:t>
            </a:r>
          </a:p>
          <a:p>
            <a:pPr marL="400050" lvl="1" indent="0">
              <a:buNone/>
            </a:pPr>
            <a:r>
              <a:rPr lang="en-US" altLang="ko-KR" sz="800" dirty="0" smtClean="0"/>
              <a:t>num1 </a:t>
            </a:r>
            <a:r>
              <a:rPr lang="en-US" altLang="ko-KR" sz="800" dirty="0"/>
              <a:t>=</a:t>
            </a:r>
            <a:r>
              <a:rPr lang="en-US" altLang="ko-KR" sz="800" dirty="0"/>
              <a:t> </a:t>
            </a:r>
            <a:r>
              <a:rPr lang="en-US" altLang="ko-KR" sz="800" b="1" dirty="0" err="1"/>
              <a:t>atoi</a:t>
            </a:r>
            <a:r>
              <a:rPr lang="en-US" altLang="ko-KR" sz="800" b="1" dirty="0"/>
              <a:t>(</a:t>
            </a:r>
            <a:r>
              <a:rPr lang="en-US" altLang="ko-KR" sz="800" b="1" dirty="0"/>
              <a:t>s1</a:t>
            </a:r>
            <a:r>
              <a:rPr lang="en-US" altLang="ko-KR" sz="800" b="1" dirty="0"/>
              <a:t>)</a:t>
            </a:r>
            <a:r>
              <a:rPr lang="en-US" altLang="ko-KR" sz="800" dirty="0"/>
              <a:t>; </a:t>
            </a:r>
            <a:r>
              <a:rPr lang="en-US" altLang="ko-KR" sz="800" dirty="0"/>
              <a:t>// </a:t>
            </a:r>
            <a:r>
              <a:rPr lang="ko-KR" altLang="en-US" sz="800" dirty="0"/>
              <a:t>문자열을 정수로 변환하여 </a:t>
            </a:r>
            <a:r>
              <a:rPr lang="en-US" altLang="ko-KR" sz="800" dirty="0"/>
              <a:t>num1</a:t>
            </a:r>
            <a:r>
              <a:rPr lang="ko-KR" altLang="en-US" sz="800" dirty="0"/>
              <a:t>에 </a:t>
            </a:r>
            <a:r>
              <a:rPr lang="ko-KR" altLang="en-US" sz="800" dirty="0" smtClean="0"/>
              <a:t>할당</a:t>
            </a:r>
            <a:endParaRPr lang="en-US" altLang="ko-KR" sz="800" dirty="0" smtClean="0"/>
          </a:p>
          <a:p>
            <a:pPr marL="400050" lvl="1" indent="0">
              <a:buNone/>
            </a:pPr>
            <a:r>
              <a:rPr lang="en-US" altLang="ko-KR" sz="800" dirty="0" err="1" smtClean="0"/>
              <a:t>printf</a:t>
            </a:r>
            <a:r>
              <a:rPr lang="en-US" altLang="ko-KR" sz="800" dirty="0"/>
              <a:t>(</a:t>
            </a:r>
            <a:r>
              <a:rPr lang="en-US" altLang="ko-KR" sz="800" dirty="0"/>
              <a:t>"%d\n"</a:t>
            </a:r>
            <a:r>
              <a:rPr lang="en-US" altLang="ko-KR" sz="800" dirty="0"/>
              <a:t>, </a:t>
            </a:r>
            <a:r>
              <a:rPr lang="en-US" altLang="ko-KR" sz="800" dirty="0"/>
              <a:t>num1</a:t>
            </a:r>
            <a:r>
              <a:rPr lang="en-US" altLang="ko-KR" sz="800" dirty="0"/>
              <a:t>); </a:t>
            </a:r>
            <a:r>
              <a:rPr lang="en-US" altLang="ko-KR" sz="800" dirty="0"/>
              <a:t>// 283</a:t>
            </a:r>
            <a:r>
              <a:rPr lang="en-US" altLang="ko-KR" sz="800" dirty="0"/>
              <a:t> </a:t>
            </a:r>
            <a:br>
              <a:rPr lang="en-US" altLang="ko-KR" sz="800" dirty="0"/>
            </a:br>
            <a:endParaRPr lang="en-US" altLang="ko-KR" sz="800" dirty="0" smtClean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 smtClean="0"/>
              <a:t>문자를 정수로 바꾸기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문자끝에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Null </a:t>
            </a:r>
            <a:r>
              <a:rPr lang="ko-KR" altLang="en-US" sz="1200" dirty="0" smtClean="0"/>
              <a:t>붙여서 문자열 만들고 </a:t>
            </a:r>
            <a:r>
              <a:rPr lang="en-US" altLang="ko-KR" sz="1200" dirty="0" err="1" smtClean="0"/>
              <a:t>atoi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smtClean="0"/>
              <a:t>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900" dirty="0" smtClean="0"/>
              <a:t>char </a:t>
            </a:r>
            <a:r>
              <a:rPr lang="en-US" altLang="ko-KR" sz="900" dirty="0"/>
              <a:t>c = '5';</a:t>
            </a:r>
          </a:p>
          <a:p>
            <a:pPr marL="400050" lvl="1" indent="0">
              <a:buNone/>
            </a:pPr>
            <a:r>
              <a:rPr lang="en-US" altLang="ko-KR" sz="900" dirty="0" smtClean="0"/>
              <a:t> char </a:t>
            </a:r>
            <a:r>
              <a:rPr lang="en-US" altLang="ko-KR" sz="900" dirty="0" err="1"/>
              <a:t>tmp</a:t>
            </a:r>
            <a:r>
              <a:rPr lang="en-US" altLang="ko-KR" sz="900" dirty="0"/>
              <a:t> = '\0';</a:t>
            </a:r>
          </a:p>
          <a:p>
            <a:pPr marL="400050" lvl="1" indent="0">
              <a:buNone/>
            </a:pPr>
            <a:r>
              <a:rPr lang="en-US" altLang="ko-KR" sz="900" dirty="0" smtClean="0"/>
              <a:t> char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[] = {</a:t>
            </a:r>
            <a:r>
              <a:rPr lang="en-US" altLang="ko-KR" sz="900" dirty="0" err="1"/>
              <a:t>c,tmp</a:t>
            </a:r>
            <a:r>
              <a:rPr lang="en-US" altLang="ko-KR" sz="900" dirty="0"/>
              <a:t>};</a:t>
            </a:r>
          </a:p>
          <a:p>
            <a:pPr marL="400050" lvl="1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/>
              <a:t>i</a:t>
            </a:r>
            <a:r>
              <a:rPr lang="en-US" altLang="ko-KR" sz="900" dirty="0"/>
              <a:t> = </a:t>
            </a:r>
            <a:r>
              <a:rPr lang="en-US" altLang="ko-KR" sz="900" dirty="0" err="1"/>
              <a:t>atoi</a:t>
            </a:r>
            <a:r>
              <a:rPr lang="en-US" altLang="ko-KR" sz="900" dirty="0"/>
              <a:t>(</a:t>
            </a:r>
            <a:r>
              <a:rPr lang="en-US" altLang="ko-KR" sz="900" dirty="0" err="1"/>
              <a:t>str</a:t>
            </a:r>
            <a:r>
              <a:rPr lang="en-US" altLang="ko-KR" sz="900" dirty="0"/>
              <a:t>);</a:t>
            </a:r>
          </a:p>
          <a:p>
            <a:pPr marL="400050" lvl="1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printf</a:t>
            </a:r>
            <a:r>
              <a:rPr lang="en-US" altLang="ko-KR" sz="900" dirty="0"/>
              <a:t>("%d", </a:t>
            </a:r>
            <a:r>
              <a:rPr lang="en-US" altLang="ko-KR" sz="900" dirty="0" err="1"/>
              <a:t>i</a:t>
            </a:r>
            <a:r>
              <a:rPr lang="en-US" altLang="ko-KR" sz="900" dirty="0"/>
              <a:t>);   // 5</a:t>
            </a:r>
            <a:r>
              <a:rPr lang="ko-KR" altLang="en-US" sz="900" dirty="0"/>
              <a:t>출력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/>
          </a:p>
          <a:p>
            <a:pPr marL="400050" lvl="1" indent="0">
              <a:buNone/>
            </a:pPr>
            <a:endParaRPr lang="en-US" altLang="ko-KR" sz="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 smtClean="0">
                <a:sym typeface="Wingdings" panose="05000000000000000000" pitchFamily="2" charset="2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65124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</a:t>
            </a:r>
            <a:r>
              <a:rPr lang="ko-KR" altLang="en-US" dirty="0"/>
              <a:t>터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간접연산자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포인터 연산자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0" indent="0">
              <a:buNone/>
            </a:pPr>
            <a:r>
              <a:rPr lang="en-US" altLang="ko-KR" sz="1000" dirty="0" smtClean="0"/>
              <a:t>	</a:t>
            </a:r>
            <a:r>
              <a:rPr lang="en-US" altLang="ko-KR" sz="1000" dirty="0" err="1"/>
              <a:t>i</a:t>
            </a:r>
            <a:r>
              <a:rPr lang="en-US" altLang="ko-KR" sz="1000" dirty="0" err="1" smtClean="0"/>
              <a:t>nt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a =100;</a:t>
            </a:r>
          </a:p>
          <a:p>
            <a:pPr marL="0" indent="0">
              <a:buNone/>
            </a:pPr>
            <a:r>
              <a:rPr lang="en-US" altLang="ko-KR" sz="1000" dirty="0" smtClean="0"/>
              <a:t>	</a:t>
            </a:r>
            <a:r>
              <a:rPr lang="en-US" altLang="ko-KR" sz="1000" dirty="0" err="1"/>
              <a:t>i</a:t>
            </a:r>
            <a:r>
              <a:rPr lang="en-US" altLang="ko-KR" sz="1000" dirty="0" err="1" smtClean="0"/>
              <a:t>nt</a:t>
            </a:r>
            <a:r>
              <a:rPr lang="en-US" altLang="ko-KR" sz="1000" dirty="0" smtClean="0"/>
              <a:t> *p = &amp;a;</a:t>
            </a:r>
          </a:p>
          <a:p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smtClean="0"/>
              <a:t>	</a:t>
            </a:r>
            <a:r>
              <a:rPr lang="en-US" altLang="ko-KR" sz="1000" dirty="0" err="1"/>
              <a:t>p</a:t>
            </a:r>
            <a:r>
              <a:rPr lang="en-US" altLang="ko-KR" sz="1000" dirty="0" err="1" smtClean="0"/>
              <a:t>rintf</a:t>
            </a:r>
            <a:r>
              <a:rPr lang="en-US" altLang="ko-KR" sz="1000" dirty="0" smtClean="0"/>
              <a:t>(“a :  %d  *p : %d\n”, a, *p) ;  // a: 100    *p : 100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/>
              <a:t>	</a:t>
            </a:r>
            <a:r>
              <a:rPr lang="en-US" altLang="ko-KR" sz="1000" dirty="0" smtClean="0"/>
              <a:t>%p : 16</a:t>
            </a:r>
            <a:r>
              <a:rPr lang="ko-KR" altLang="en-US" sz="1000" dirty="0" smtClean="0"/>
              <a:t>진수 </a:t>
            </a:r>
            <a:r>
              <a:rPr lang="ko-KR" altLang="en-US" sz="1000" dirty="0" err="1" smtClean="0"/>
              <a:t>주소값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출력때</a:t>
            </a:r>
            <a:r>
              <a:rPr lang="ko-KR" altLang="en-US" sz="1000" dirty="0" smtClean="0"/>
              <a:t> 사용함</a:t>
            </a:r>
            <a:endParaRPr lang="en-US" altLang="ko-KR" sz="1000" dirty="0" smtClean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* </a:t>
            </a:r>
            <a:r>
              <a:rPr lang="ko-KR" altLang="en-US" sz="1000" dirty="0" smtClean="0"/>
              <a:t>앞으로 죽어라 해야 하니 </a:t>
            </a:r>
            <a:r>
              <a:rPr lang="ko-KR" altLang="en-US" sz="1000" dirty="0" err="1" smtClean="0"/>
              <a:t>간단히만</a:t>
            </a:r>
            <a:r>
              <a:rPr lang="ko-KR" altLang="en-US" sz="1000" dirty="0" smtClean="0"/>
              <a:t> 알고 </a:t>
            </a:r>
            <a:r>
              <a:rPr lang="ko-KR" altLang="en-US" sz="1000" dirty="0" err="1" smtClean="0"/>
              <a:t>스킵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498838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 Corporation</ep:Company>
  <ep:Words>487</ep:Words>
  <ep:PresentationFormat>화면 슬라이드 쇼(4:3)</ep:PresentationFormat>
  <ep:Paragraphs>139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Git Test C언어 기초</vt:lpstr>
      <vt:lpstr>슬라이드 2</vt:lpstr>
      <vt:lpstr>메모리의 구조(중요!)</vt:lpstr>
      <vt:lpstr>Data type</vt:lpstr>
      <vt:lpstr>연산자</vt:lpstr>
      <vt:lpstr>포인터연산자</vt:lpstr>
      <vt:lpstr>문자(열)를 위한 NULL초기화</vt:lpstr>
      <vt:lpstr>if문에서 문자열비교</vt:lpstr>
      <vt:lpstr>break문</vt:lpstr>
      <vt:lpstr>슬라이드 10</vt:lpstr>
      <vt:lpstr>if문에서 문자열비교</vt:lpstr>
      <vt:lpstr>슬라이드 12</vt:lpstr>
      <vt:lpstr>함수호출(문자열)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2022-09-03T08:33:56.000</dcterms:created>
  <dc:creator>Registered User</dc:creator>
  <cp:lastModifiedBy>JAEWOO</cp:lastModifiedBy>
  <dcterms:modified xsi:type="dcterms:W3CDTF">2022-11-02T04:57:43.458</dcterms:modified>
  <cp:revision>56</cp:revision>
  <dc:title>C언어 기초</dc:title>
  <cp:version>1000.0000.01</cp:version>
</cp:coreProperties>
</file>