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AF1FF2B-600A-4698-9223-771AC0CE2DA6}">
  <a:tblStyle styleId="{9AF1FF2B-600A-4698-9223-771AC0CE2D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TSansNarrow-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9c8a62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9c8a62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bdb32883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bdb32883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2cdf9f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72cdf9f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bdb32883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bdb32883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c8a62f7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c8a62f7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Canny edge deliverable</a:t>
            </a:r>
            <a:endParaRPr/>
          </a:p>
          <a:p>
            <a:pPr indent="0" lvl="0" marL="0" rtl="0" algn="l">
              <a:spcBef>
                <a:spcPts val="0"/>
              </a:spcBef>
              <a:spcAft>
                <a:spcPts val="0"/>
              </a:spcAft>
              <a:buNone/>
            </a:pPr>
            <a:r>
              <a:rPr lang="en"/>
              <a:t>Hough transform deliverable will be similar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bdb32883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bdb32883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735af91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735af91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9c8a62f7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9c8a62f7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9c8a62f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9c8a62f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9c8a62f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9c8a62f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c8a62f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c8a62f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gantt chart -- on track</a:t>
            </a:r>
            <a:endParaRPr/>
          </a:p>
          <a:p>
            <a:pPr indent="0" lvl="0" marL="0" rtl="0" algn="l">
              <a:spcBef>
                <a:spcPts val="0"/>
              </a:spcBef>
              <a:spcAft>
                <a:spcPts val="0"/>
              </a:spcAft>
              <a:buNone/>
            </a:pPr>
            <a:r>
              <a:rPr lang="en"/>
              <a:t>Will work on making car predictions/movements if finish early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72cdf9f3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72cdf9f3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bdb3288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bdb3288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bdb3288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bdb3288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bdb32883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bdb3288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bdb3288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bdb3288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Autonomous Vehicle Edge Detection</a:t>
            </a:r>
            <a:endParaRPr sz="4200"/>
          </a:p>
          <a:p>
            <a:pPr indent="0" lvl="0" marL="0" rtl="0" algn="ctr">
              <a:spcBef>
                <a:spcPts val="0"/>
              </a:spcBef>
              <a:spcAft>
                <a:spcPts val="0"/>
              </a:spcAft>
              <a:buNone/>
            </a:pPr>
            <a:r>
              <a:rPr lang="en" sz="4200"/>
              <a:t>Final Project</a:t>
            </a:r>
            <a:endParaRPr sz="4200"/>
          </a:p>
        </p:txBody>
      </p:sp>
      <p:sp>
        <p:nvSpPr>
          <p:cNvPr id="112" name="Google Shape;112;p25"/>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Yue Wang, Jae Woo Ok, Leanna Hue (Team 3)</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Synthesis Block Diagrams</a:t>
            </a:r>
            <a:endParaRPr/>
          </a:p>
        </p:txBody>
      </p:sp>
      <p:pic>
        <p:nvPicPr>
          <p:cNvPr id="169" name="Google Shape;169;p34"/>
          <p:cNvPicPr preferRelativeResize="0"/>
          <p:nvPr/>
        </p:nvPicPr>
        <p:blipFill>
          <a:blip r:embed="rId3">
            <a:alphaModFix/>
          </a:blip>
          <a:stretch>
            <a:fillRect/>
          </a:stretch>
        </p:blipFill>
        <p:spPr>
          <a:xfrm>
            <a:off x="152400" y="1304825"/>
            <a:ext cx="8839200" cy="276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Synthesis Block Diagrams</a:t>
            </a:r>
            <a:endParaRPr/>
          </a:p>
        </p:txBody>
      </p:sp>
      <p:pic>
        <p:nvPicPr>
          <p:cNvPr id="175" name="Google Shape;175;p35"/>
          <p:cNvPicPr preferRelativeResize="0"/>
          <p:nvPr/>
        </p:nvPicPr>
        <p:blipFill>
          <a:blip r:embed="rId3">
            <a:alphaModFix/>
          </a:blip>
          <a:stretch>
            <a:fillRect/>
          </a:stretch>
        </p:blipFill>
        <p:spPr>
          <a:xfrm>
            <a:off x="152400" y="1304825"/>
            <a:ext cx="8839200" cy="25044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Simulation Result of Top Level</a:t>
            </a:r>
            <a:endParaRPr/>
          </a:p>
        </p:txBody>
      </p:sp>
      <p:pic>
        <p:nvPicPr>
          <p:cNvPr id="181" name="Google Shape;181;p36"/>
          <p:cNvPicPr preferRelativeResize="0"/>
          <p:nvPr/>
        </p:nvPicPr>
        <p:blipFill>
          <a:blip r:embed="rId3">
            <a:alphaModFix/>
          </a:blip>
          <a:stretch>
            <a:fillRect/>
          </a:stretch>
        </p:blipFill>
        <p:spPr>
          <a:xfrm>
            <a:off x="1848600" y="1902025"/>
            <a:ext cx="1558975" cy="1558975"/>
          </a:xfrm>
          <a:prstGeom prst="rect">
            <a:avLst/>
          </a:prstGeom>
          <a:noFill/>
          <a:ln>
            <a:noFill/>
          </a:ln>
        </p:spPr>
      </p:pic>
      <p:sp>
        <p:nvSpPr>
          <p:cNvPr id="182" name="Google Shape;182;p36"/>
          <p:cNvSpPr txBox="1"/>
          <p:nvPr/>
        </p:nvSpPr>
        <p:spPr>
          <a:xfrm>
            <a:off x="1994625" y="3423113"/>
            <a:ext cx="16587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Original Image</a:t>
            </a:r>
            <a:endParaRPr sz="1200">
              <a:latin typeface="Open Sans"/>
              <a:ea typeface="Open Sans"/>
              <a:cs typeface="Open Sans"/>
              <a:sym typeface="Open Sans"/>
            </a:endParaRPr>
          </a:p>
        </p:txBody>
      </p:sp>
      <p:cxnSp>
        <p:nvCxnSpPr>
          <p:cNvPr id="183" name="Google Shape;183;p36"/>
          <p:cNvCxnSpPr/>
          <p:nvPr/>
        </p:nvCxnSpPr>
        <p:spPr>
          <a:xfrm flipH="1" rot="10800000">
            <a:off x="3653325" y="2871888"/>
            <a:ext cx="1053300" cy="9300"/>
          </a:xfrm>
          <a:prstGeom prst="straightConnector1">
            <a:avLst/>
          </a:prstGeom>
          <a:noFill/>
          <a:ln cap="flat" cmpd="sng" w="9525">
            <a:solidFill>
              <a:schemeClr val="dk2"/>
            </a:solidFill>
            <a:prstDash val="solid"/>
            <a:round/>
            <a:headEnd len="med" w="med" type="none"/>
            <a:tailEnd len="med" w="med" type="triangle"/>
          </a:ln>
        </p:spPr>
      </p:cxnSp>
      <p:pic>
        <p:nvPicPr>
          <p:cNvPr id="184" name="Google Shape;184;p36"/>
          <p:cNvPicPr preferRelativeResize="0"/>
          <p:nvPr/>
        </p:nvPicPr>
        <p:blipFill>
          <a:blip r:embed="rId4">
            <a:alphaModFix/>
          </a:blip>
          <a:stretch>
            <a:fillRect/>
          </a:stretch>
        </p:blipFill>
        <p:spPr>
          <a:xfrm>
            <a:off x="5036575" y="1742225"/>
            <a:ext cx="2057400" cy="2057400"/>
          </a:xfrm>
          <a:prstGeom prst="rect">
            <a:avLst/>
          </a:prstGeom>
          <a:noFill/>
          <a:ln>
            <a:noFill/>
          </a:ln>
        </p:spPr>
      </p:pic>
      <p:sp>
        <p:nvSpPr>
          <p:cNvPr id="185" name="Google Shape;185;p36"/>
          <p:cNvSpPr txBox="1"/>
          <p:nvPr/>
        </p:nvSpPr>
        <p:spPr>
          <a:xfrm>
            <a:off x="5453075" y="3740100"/>
            <a:ext cx="18456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Output Image</a:t>
            </a:r>
            <a:endParaRPr sz="12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Deliverables (Canny Edge)</a:t>
            </a:r>
            <a:endParaRPr/>
          </a:p>
        </p:txBody>
      </p:sp>
      <p:pic>
        <p:nvPicPr>
          <p:cNvPr id="191" name="Google Shape;191;p37"/>
          <p:cNvPicPr preferRelativeResize="0"/>
          <p:nvPr/>
        </p:nvPicPr>
        <p:blipFill>
          <a:blip r:embed="rId3">
            <a:alphaModFix/>
          </a:blip>
          <a:stretch>
            <a:fillRect/>
          </a:stretch>
        </p:blipFill>
        <p:spPr>
          <a:xfrm>
            <a:off x="3330388" y="1152450"/>
            <a:ext cx="1558975" cy="1558951"/>
          </a:xfrm>
          <a:prstGeom prst="rect">
            <a:avLst/>
          </a:prstGeom>
          <a:noFill/>
          <a:ln>
            <a:noFill/>
          </a:ln>
        </p:spPr>
      </p:pic>
      <p:cxnSp>
        <p:nvCxnSpPr>
          <p:cNvPr id="192" name="Google Shape;192;p37"/>
          <p:cNvCxnSpPr/>
          <p:nvPr/>
        </p:nvCxnSpPr>
        <p:spPr>
          <a:xfrm flipH="1" rot="10800000">
            <a:off x="5180525" y="1888513"/>
            <a:ext cx="1053300" cy="9300"/>
          </a:xfrm>
          <a:prstGeom prst="straightConnector1">
            <a:avLst/>
          </a:prstGeom>
          <a:noFill/>
          <a:ln cap="flat" cmpd="sng" w="9525">
            <a:solidFill>
              <a:schemeClr val="dk2"/>
            </a:solidFill>
            <a:prstDash val="solid"/>
            <a:round/>
            <a:headEnd len="med" w="med" type="none"/>
            <a:tailEnd len="med" w="med" type="triangle"/>
          </a:ln>
        </p:spPr>
      </p:cxnSp>
      <p:pic>
        <p:nvPicPr>
          <p:cNvPr id="193" name="Google Shape;193;p37"/>
          <p:cNvPicPr preferRelativeResize="0"/>
          <p:nvPr/>
        </p:nvPicPr>
        <p:blipFill>
          <a:blip r:embed="rId4">
            <a:alphaModFix/>
          </a:blip>
          <a:stretch>
            <a:fillRect/>
          </a:stretch>
        </p:blipFill>
        <p:spPr>
          <a:xfrm>
            <a:off x="6525000" y="1152438"/>
            <a:ext cx="1558975" cy="1558975"/>
          </a:xfrm>
          <a:prstGeom prst="rect">
            <a:avLst/>
          </a:prstGeom>
          <a:noFill/>
          <a:ln>
            <a:noFill/>
          </a:ln>
        </p:spPr>
      </p:pic>
      <p:pic>
        <p:nvPicPr>
          <p:cNvPr id="194" name="Google Shape;194;p37"/>
          <p:cNvPicPr preferRelativeResize="0"/>
          <p:nvPr/>
        </p:nvPicPr>
        <p:blipFill>
          <a:blip r:embed="rId5">
            <a:alphaModFix/>
          </a:blip>
          <a:stretch>
            <a:fillRect/>
          </a:stretch>
        </p:blipFill>
        <p:spPr>
          <a:xfrm>
            <a:off x="311700" y="1152425"/>
            <a:ext cx="1558975" cy="1558975"/>
          </a:xfrm>
          <a:prstGeom prst="rect">
            <a:avLst/>
          </a:prstGeom>
          <a:noFill/>
          <a:ln>
            <a:noFill/>
          </a:ln>
        </p:spPr>
      </p:pic>
      <p:cxnSp>
        <p:nvCxnSpPr>
          <p:cNvPr id="195" name="Google Shape;195;p37"/>
          <p:cNvCxnSpPr/>
          <p:nvPr/>
        </p:nvCxnSpPr>
        <p:spPr>
          <a:xfrm flipH="1" rot="10800000">
            <a:off x="2054500" y="1927263"/>
            <a:ext cx="1053300" cy="9300"/>
          </a:xfrm>
          <a:prstGeom prst="straightConnector1">
            <a:avLst/>
          </a:prstGeom>
          <a:noFill/>
          <a:ln cap="flat" cmpd="sng" w="9525">
            <a:solidFill>
              <a:schemeClr val="dk2"/>
            </a:solidFill>
            <a:prstDash val="solid"/>
            <a:round/>
            <a:headEnd len="med" w="med" type="none"/>
            <a:tailEnd len="med" w="med" type="triangle"/>
          </a:ln>
        </p:spPr>
      </p:cxnSp>
      <p:pic>
        <p:nvPicPr>
          <p:cNvPr id="196" name="Google Shape;196;p37"/>
          <p:cNvPicPr preferRelativeResize="0"/>
          <p:nvPr/>
        </p:nvPicPr>
        <p:blipFill>
          <a:blip r:embed="rId6">
            <a:alphaModFix/>
          </a:blip>
          <a:stretch>
            <a:fillRect/>
          </a:stretch>
        </p:blipFill>
        <p:spPr>
          <a:xfrm>
            <a:off x="311700" y="3085575"/>
            <a:ext cx="1558975" cy="1558975"/>
          </a:xfrm>
          <a:prstGeom prst="rect">
            <a:avLst/>
          </a:prstGeom>
          <a:noFill/>
          <a:ln>
            <a:noFill/>
          </a:ln>
        </p:spPr>
      </p:pic>
      <p:sp>
        <p:nvSpPr>
          <p:cNvPr id="197" name="Google Shape;197;p37"/>
          <p:cNvSpPr txBox="1"/>
          <p:nvPr/>
        </p:nvSpPr>
        <p:spPr>
          <a:xfrm>
            <a:off x="454225" y="2651513"/>
            <a:ext cx="16587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Original Image</a:t>
            </a:r>
            <a:endParaRPr sz="1200">
              <a:latin typeface="Open Sans"/>
              <a:ea typeface="Open Sans"/>
              <a:cs typeface="Open Sans"/>
              <a:sym typeface="Open Sans"/>
            </a:endParaRPr>
          </a:p>
        </p:txBody>
      </p:sp>
      <p:sp>
        <p:nvSpPr>
          <p:cNvPr id="198" name="Google Shape;198;p37"/>
          <p:cNvSpPr txBox="1"/>
          <p:nvPr/>
        </p:nvSpPr>
        <p:spPr>
          <a:xfrm>
            <a:off x="3307275" y="2651513"/>
            <a:ext cx="16587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Step 1: Grayscale</a:t>
            </a:r>
            <a:endParaRPr sz="1200">
              <a:latin typeface="Open Sans"/>
              <a:ea typeface="Open Sans"/>
              <a:cs typeface="Open Sans"/>
              <a:sym typeface="Open Sans"/>
            </a:endParaRPr>
          </a:p>
        </p:txBody>
      </p:sp>
      <p:sp>
        <p:nvSpPr>
          <p:cNvPr id="199" name="Google Shape;199;p37"/>
          <p:cNvSpPr txBox="1"/>
          <p:nvPr/>
        </p:nvSpPr>
        <p:spPr>
          <a:xfrm>
            <a:off x="6525000" y="2651525"/>
            <a:ext cx="19344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Step 2: Gaussian Blur</a:t>
            </a:r>
            <a:endParaRPr sz="1200">
              <a:latin typeface="Open Sans"/>
              <a:ea typeface="Open Sans"/>
              <a:cs typeface="Open Sans"/>
              <a:sym typeface="Open Sans"/>
            </a:endParaRPr>
          </a:p>
        </p:txBody>
      </p:sp>
      <p:sp>
        <p:nvSpPr>
          <p:cNvPr id="200" name="Google Shape;200;p37"/>
          <p:cNvSpPr txBox="1"/>
          <p:nvPr/>
        </p:nvSpPr>
        <p:spPr>
          <a:xfrm>
            <a:off x="316363" y="4599375"/>
            <a:ext cx="19344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Step 3: Sobel Filter</a:t>
            </a:r>
            <a:endParaRPr sz="1200">
              <a:latin typeface="Open Sans"/>
              <a:ea typeface="Open Sans"/>
              <a:cs typeface="Open Sans"/>
              <a:sym typeface="Open Sans"/>
            </a:endParaRPr>
          </a:p>
        </p:txBody>
      </p:sp>
      <p:cxnSp>
        <p:nvCxnSpPr>
          <p:cNvPr id="201" name="Google Shape;201;p37"/>
          <p:cNvCxnSpPr/>
          <p:nvPr/>
        </p:nvCxnSpPr>
        <p:spPr>
          <a:xfrm flipH="1" rot="10800000">
            <a:off x="2112925" y="3860413"/>
            <a:ext cx="1053300" cy="9300"/>
          </a:xfrm>
          <a:prstGeom prst="straightConnector1">
            <a:avLst/>
          </a:prstGeom>
          <a:noFill/>
          <a:ln cap="flat" cmpd="sng" w="9525">
            <a:solidFill>
              <a:schemeClr val="dk2"/>
            </a:solidFill>
            <a:prstDash val="solid"/>
            <a:round/>
            <a:headEnd len="med" w="med" type="none"/>
            <a:tailEnd len="med" w="med" type="triangle"/>
          </a:ln>
        </p:spPr>
      </p:cxnSp>
      <p:pic>
        <p:nvPicPr>
          <p:cNvPr id="202" name="Google Shape;202;p37"/>
          <p:cNvPicPr preferRelativeResize="0"/>
          <p:nvPr/>
        </p:nvPicPr>
        <p:blipFill>
          <a:blip r:embed="rId7">
            <a:alphaModFix/>
          </a:blip>
          <a:stretch>
            <a:fillRect/>
          </a:stretch>
        </p:blipFill>
        <p:spPr>
          <a:xfrm>
            <a:off x="3291950" y="3065485"/>
            <a:ext cx="1599199" cy="1599176"/>
          </a:xfrm>
          <a:prstGeom prst="rect">
            <a:avLst/>
          </a:prstGeom>
          <a:noFill/>
          <a:ln>
            <a:noFill/>
          </a:ln>
        </p:spPr>
      </p:pic>
      <p:sp>
        <p:nvSpPr>
          <p:cNvPr id="203" name="Google Shape;203;p37"/>
          <p:cNvSpPr txBox="1"/>
          <p:nvPr/>
        </p:nvSpPr>
        <p:spPr>
          <a:xfrm>
            <a:off x="3246113" y="4599375"/>
            <a:ext cx="19344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Step 4: Non-maximum suppression</a:t>
            </a:r>
            <a:endParaRPr sz="1200">
              <a:latin typeface="Open Sans"/>
              <a:ea typeface="Open Sans"/>
              <a:cs typeface="Open Sans"/>
              <a:sym typeface="Open Sans"/>
            </a:endParaRPr>
          </a:p>
        </p:txBody>
      </p:sp>
      <p:cxnSp>
        <p:nvCxnSpPr>
          <p:cNvPr id="204" name="Google Shape;204;p37"/>
          <p:cNvCxnSpPr/>
          <p:nvPr/>
        </p:nvCxnSpPr>
        <p:spPr>
          <a:xfrm flipH="1" rot="10800000">
            <a:off x="5180525" y="3860400"/>
            <a:ext cx="1053300" cy="9300"/>
          </a:xfrm>
          <a:prstGeom prst="straightConnector1">
            <a:avLst/>
          </a:prstGeom>
          <a:noFill/>
          <a:ln cap="flat" cmpd="sng" w="9525">
            <a:solidFill>
              <a:schemeClr val="dk2"/>
            </a:solidFill>
            <a:prstDash val="solid"/>
            <a:round/>
            <a:headEnd len="med" w="med" type="none"/>
            <a:tailEnd len="med" w="med" type="triangle"/>
          </a:ln>
        </p:spPr>
      </p:cxnSp>
      <p:pic>
        <p:nvPicPr>
          <p:cNvPr id="205" name="Google Shape;205;p37"/>
          <p:cNvPicPr preferRelativeResize="0"/>
          <p:nvPr/>
        </p:nvPicPr>
        <p:blipFill>
          <a:blip r:embed="rId8">
            <a:alphaModFix/>
          </a:blip>
          <a:stretch>
            <a:fillRect/>
          </a:stretch>
        </p:blipFill>
        <p:spPr>
          <a:xfrm>
            <a:off x="6523200" y="3065447"/>
            <a:ext cx="1599199" cy="1599199"/>
          </a:xfrm>
          <a:prstGeom prst="rect">
            <a:avLst/>
          </a:prstGeom>
          <a:noFill/>
          <a:ln>
            <a:noFill/>
          </a:ln>
        </p:spPr>
      </p:pic>
      <p:sp>
        <p:nvSpPr>
          <p:cNvPr id="206" name="Google Shape;206;p37"/>
          <p:cNvSpPr txBox="1"/>
          <p:nvPr/>
        </p:nvSpPr>
        <p:spPr>
          <a:xfrm>
            <a:off x="6555963" y="4599375"/>
            <a:ext cx="19344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Step 5: Hysteresis</a:t>
            </a:r>
            <a:endParaRPr sz="12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and Testing</a:t>
            </a:r>
            <a:endParaRPr/>
          </a:p>
        </p:txBody>
      </p:sp>
      <p:sp>
        <p:nvSpPr>
          <p:cNvPr id="212" name="Google Shape;212;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Test Simulation Results of Top Level </a:t>
            </a:r>
            <a:endParaRPr/>
          </a:p>
        </p:txBody>
      </p:sp>
      <p:pic>
        <p:nvPicPr>
          <p:cNvPr id="213" name="Google Shape;213;p38"/>
          <p:cNvPicPr preferRelativeResize="0"/>
          <p:nvPr/>
        </p:nvPicPr>
        <p:blipFill>
          <a:blip r:embed="rId3">
            <a:alphaModFix/>
          </a:blip>
          <a:stretch>
            <a:fillRect/>
          </a:stretch>
        </p:blipFill>
        <p:spPr>
          <a:xfrm>
            <a:off x="3543300" y="2040800"/>
            <a:ext cx="2057400" cy="205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Deliverables (Hough Transform)</a:t>
            </a:r>
            <a:endParaRPr/>
          </a:p>
        </p:txBody>
      </p:sp>
      <p:pic>
        <p:nvPicPr>
          <p:cNvPr id="219" name="Google Shape;219;p39"/>
          <p:cNvPicPr preferRelativeResize="0"/>
          <p:nvPr/>
        </p:nvPicPr>
        <p:blipFill>
          <a:blip r:embed="rId3">
            <a:alphaModFix/>
          </a:blip>
          <a:stretch>
            <a:fillRect/>
          </a:stretch>
        </p:blipFill>
        <p:spPr>
          <a:xfrm>
            <a:off x="3543300" y="2040800"/>
            <a:ext cx="2057400" cy="205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and Future Work</a:t>
            </a:r>
            <a:endParaRPr/>
          </a:p>
        </p:txBody>
      </p:sp>
      <p:sp>
        <p:nvSpPr>
          <p:cNvPr id="225" name="Google Shape;225;p40"/>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Optimize Code: </a:t>
            </a:r>
            <a:endParaRPr/>
          </a:p>
          <a:p>
            <a:pPr indent="-317500" lvl="1" marL="914400" rtl="0" algn="l">
              <a:spcBef>
                <a:spcPts val="0"/>
              </a:spcBef>
              <a:spcAft>
                <a:spcPts val="0"/>
              </a:spcAft>
              <a:buSzPts val="1400"/>
              <a:buChar char="○"/>
            </a:pPr>
            <a:r>
              <a:rPr lang="en"/>
              <a:t>Eg. Remove all “Integer” Types to replace with binary numbers with just the right number of bits. </a:t>
            </a:r>
            <a:endParaRPr/>
          </a:p>
          <a:p>
            <a:pPr indent="-317500" lvl="1" marL="914400" rtl="0" algn="l">
              <a:spcBef>
                <a:spcPts val="0"/>
              </a:spcBef>
              <a:spcAft>
                <a:spcPts val="0"/>
              </a:spcAft>
              <a:buSzPts val="1400"/>
              <a:buChar char="○"/>
            </a:pPr>
            <a:r>
              <a:rPr lang="en"/>
              <a:t>Pipeline the process with multiple steps</a:t>
            </a:r>
            <a:endParaRPr/>
          </a:p>
          <a:p>
            <a:pPr indent="-342900" lvl="0" marL="457200" rtl="0" algn="l">
              <a:spcBef>
                <a:spcPts val="0"/>
              </a:spcBef>
              <a:spcAft>
                <a:spcPts val="0"/>
              </a:spcAft>
              <a:buSzPts val="1800"/>
              <a:buChar char="●"/>
            </a:pPr>
            <a:r>
              <a:rPr lang="en"/>
              <a:t>Find a board perhaps with more space to implement our design </a:t>
            </a:r>
            <a:endParaRPr/>
          </a:p>
          <a:p>
            <a:pPr indent="-342900" lvl="0" marL="457200" rtl="0" algn="l">
              <a:spcBef>
                <a:spcPts val="0"/>
              </a:spcBef>
              <a:spcAft>
                <a:spcPts val="0"/>
              </a:spcAft>
              <a:buSzPts val="1800"/>
              <a:buChar char="●"/>
            </a:pPr>
            <a:r>
              <a:rPr lang="en"/>
              <a:t>Implement Ethernet/UDP/HDMI functions, perhaps with camera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Overview</a:t>
            </a:r>
            <a:endParaRPr/>
          </a:p>
        </p:txBody>
      </p:sp>
      <p:sp>
        <p:nvSpPr>
          <p:cNvPr id="118" name="Google Shape;118;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Canny Edge Algorithm						Hough Transform</a:t>
            </a:r>
            <a:endParaRPr/>
          </a:p>
        </p:txBody>
      </p:sp>
      <p:pic>
        <p:nvPicPr>
          <p:cNvPr id="119" name="Google Shape;119;p26"/>
          <p:cNvPicPr preferRelativeResize="0"/>
          <p:nvPr/>
        </p:nvPicPr>
        <p:blipFill>
          <a:blip r:embed="rId3">
            <a:alphaModFix/>
          </a:blip>
          <a:stretch>
            <a:fillRect/>
          </a:stretch>
        </p:blipFill>
        <p:spPr>
          <a:xfrm>
            <a:off x="4684075" y="1734925"/>
            <a:ext cx="4359075" cy="2452000"/>
          </a:xfrm>
          <a:prstGeom prst="rect">
            <a:avLst/>
          </a:prstGeom>
          <a:noFill/>
          <a:ln>
            <a:noFill/>
          </a:ln>
        </p:spPr>
      </p:pic>
      <p:pic>
        <p:nvPicPr>
          <p:cNvPr id="120" name="Google Shape;120;p26"/>
          <p:cNvPicPr preferRelativeResize="0"/>
          <p:nvPr/>
        </p:nvPicPr>
        <p:blipFill>
          <a:blip r:embed="rId4">
            <a:alphaModFix/>
          </a:blip>
          <a:stretch>
            <a:fillRect/>
          </a:stretch>
        </p:blipFill>
        <p:spPr>
          <a:xfrm>
            <a:off x="135175" y="1733975"/>
            <a:ext cx="4359075" cy="24538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Level Overview</a:t>
            </a:r>
            <a:endParaRPr/>
          </a:p>
        </p:txBody>
      </p:sp>
      <p:pic>
        <p:nvPicPr>
          <p:cNvPr id="126" name="Google Shape;126;p27"/>
          <p:cNvPicPr preferRelativeResize="0"/>
          <p:nvPr/>
        </p:nvPicPr>
        <p:blipFill>
          <a:blip r:embed="rId3">
            <a:alphaModFix/>
          </a:blip>
          <a:stretch>
            <a:fillRect/>
          </a:stretch>
        </p:blipFill>
        <p:spPr>
          <a:xfrm>
            <a:off x="366700" y="1152425"/>
            <a:ext cx="4841100" cy="3686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by Person</a:t>
            </a:r>
            <a:endParaRPr/>
          </a:p>
        </p:txBody>
      </p:sp>
      <p:graphicFrame>
        <p:nvGraphicFramePr>
          <p:cNvPr id="132" name="Google Shape;132;p28"/>
          <p:cNvGraphicFramePr/>
          <p:nvPr/>
        </p:nvGraphicFramePr>
        <p:xfrm>
          <a:off x="1161488" y="1510275"/>
          <a:ext cx="3000000" cy="3000000"/>
        </p:xfrm>
        <a:graphic>
          <a:graphicData uri="http://schemas.openxmlformats.org/drawingml/2006/table">
            <a:tbl>
              <a:tblPr>
                <a:noFill/>
                <a:tableStyleId>{9AF1FF2B-600A-4698-9223-771AC0CE2DA6}</a:tableStyleId>
              </a:tblPr>
              <a:tblGrid>
                <a:gridCol w="2273675"/>
                <a:gridCol w="2273675"/>
                <a:gridCol w="2273675"/>
              </a:tblGrid>
              <a:tr h="488175">
                <a:tc>
                  <a:txBody>
                    <a:bodyPr>
                      <a:noAutofit/>
                    </a:bodyPr>
                    <a:lstStyle/>
                    <a:p>
                      <a:pPr indent="0" lvl="0" marL="0" rtl="0" algn="l">
                        <a:spcBef>
                          <a:spcPts val="0"/>
                        </a:spcBef>
                        <a:spcAft>
                          <a:spcPts val="0"/>
                        </a:spcAft>
                        <a:buNone/>
                      </a:pPr>
                      <a:r>
                        <a:rPr lang="en"/>
                        <a:t>              Leanna</a:t>
                      </a:r>
                      <a:endParaRPr/>
                    </a:p>
                  </a:txBody>
                  <a:tcPr marT="91425" marB="91425" marR="91425" marL="91425">
                    <a:solidFill>
                      <a:srgbClr val="FFE599"/>
                    </a:solidFill>
                  </a:tcPr>
                </a:tc>
                <a:tc>
                  <a:txBody>
                    <a:bodyPr>
                      <a:noAutofit/>
                    </a:bodyPr>
                    <a:lstStyle/>
                    <a:p>
                      <a:pPr indent="0" lvl="0" marL="0" rtl="0" algn="l">
                        <a:spcBef>
                          <a:spcPts val="0"/>
                        </a:spcBef>
                        <a:spcAft>
                          <a:spcPts val="0"/>
                        </a:spcAft>
                        <a:buNone/>
                      </a:pPr>
                      <a:r>
                        <a:rPr lang="en"/>
                        <a:t>                  Jae </a:t>
                      </a:r>
                      <a:endParaRPr/>
                    </a:p>
                  </a:txBody>
                  <a:tcPr marT="91425" marB="91425" marR="91425" marL="91425">
                    <a:solidFill>
                      <a:srgbClr val="FFE599"/>
                    </a:solidFill>
                  </a:tcPr>
                </a:tc>
                <a:tc>
                  <a:txBody>
                    <a:bodyPr>
                      <a:noAutofit/>
                    </a:bodyPr>
                    <a:lstStyle/>
                    <a:p>
                      <a:pPr indent="0" lvl="0" marL="0" rtl="0" algn="l">
                        <a:spcBef>
                          <a:spcPts val="0"/>
                        </a:spcBef>
                        <a:spcAft>
                          <a:spcPts val="0"/>
                        </a:spcAft>
                        <a:buNone/>
                      </a:pPr>
                      <a:r>
                        <a:rPr lang="en"/>
                        <a:t>                  Yue</a:t>
                      </a:r>
                      <a:endParaRPr/>
                    </a:p>
                  </a:txBody>
                  <a:tcPr marT="91425" marB="91425" marR="91425" marL="91425">
                    <a:solidFill>
                      <a:srgbClr val="FFE599"/>
                    </a:solidFill>
                  </a:tcPr>
                </a:tc>
              </a:tr>
              <a:tr h="1784775">
                <a:tc>
                  <a:txBody>
                    <a:bodyPr>
                      <a:noAutofit/>
                    </a:bodyPr>
                    <a:lstStyle/>
                    <a:p>
                      <a:pPr indent="-317500" lvl="0" marL="457200" rtl="0" algn="l">
                        <a:spcBef>
                          <a:spcPts val="0"/>
                        </a:spcBef>
                        <a:spcAft>
                          <a:spcPts val="0"/>
                        </a:spcAft>
                        <a:buSzPts val="1400"/>
                        <a:buChar char="●"/>
                      </a:pPr>
                      <a:r>
                        <a:rPr lang="en"/>
                        <a:t>C source code</a:t>
                      </a:r>
                      <a:endParaRPr/>
                    </a:p>
                    <a:p>
                      <a:pPr indent="-317500" lvl="0" marL="457200" rtl="0" algn="l">
                        <a:spcBef>
                          <a:spcPts val="0"/>
                        </a:spcBef>
                        <a:spcAft>
                          <a:spcPts val="0"/>
                        </a:spcAft>
                        <a:buSzPts val="1400"/>
                        <a:buChar char="●"/>
                      </a:pPr>
                      <a:r>
                        <a:rPr lang="en"/>
                        <a:t>Non-Maximum Suppression</a:t>
                      </a:r>
                      <a:endParaRPr/>
                    </a:p>
                    <a:p>
                      <a:pPr indent="-317500" lvl="0" marL="457200" rtl="0" algn="l">
                        <a:spcBef>
                          <a:spcPts val="0"/>
                        </a:spcBef>
                        <a:spcAft>
                          <a:spcPts val="0"/>
                        </a:spcAft>
                        <a:buSzPts val="1400"/>
                        <a:buChar char="●"/>
                      </a:pPr>
                      <a:r>
                        <a:rPr lang="en"/>
                        <a:t>Threshold</a:t>
                      </a:r>
                      <a:endParaRPr/>
                    </a:p>
                    <a:p>
                      <a:pPr indent="-317500" lvl="0" marL="457200" rtl="0" algn="l">
                        <a:spcBef>
                          <a:spcPts val="0"/>
                        </a:spcBef>
                        <a:spcAft>
                          <a:spcPts val="0"/>
                        </a:spcAft>
                        <a:buSzPts val="1400"/>
                        <a:buChar char="●"/>
                      </a:pPr>
                      <a:r>
                        <a:rPr lang="en"/>
                        <a:t>Draw Lines</a:t>
                      </a:r>
                      <a:endParaRPr/>
                    </a:p>
                  </a:txBody>
                  <a:tcPr marT="91425" marB="91425" marR="91425" marL="91425"/>
                </a:tc>
                <a:tc>
                  <a:txBody>
                    <a:bodyPr>
                      <a:noAutofit/>
                    </a:bodyPr>
                    <a:lstStyle/>
                    <a:p>
                      <a:pPr indent="-317500" lvl="0" marL="457200" rtl="0" algn="l">
                        <a:spcBef>
                          <a:spcPts val="0"/>
                        </a:spcBef>
                        <a:spcAft>
                          <a:spcPts val="0"/>
                        </a:spcAft>
                        <a:buSzPts val="1400"/>
                        <a:buChar char="●"/>
                      </a:pPr>
                      <a:r>
                        <a:rPr lang="en"/>
                        <a:t>Grayscale</a:t>
                      </a:r>
                      <a:endParaRPr/>
                    </a:p>
                    <a:p>
                      <a:pPr indent="-317500" lvl="0" marL="457200" rtl="0" algn="l">
                        <a:spcBef>
                          <a:spcPts val="0"/>
                        </a:spcBef>
                        <a:spcAft>
                          <a:spcPts val="0"/>
                        </a:spcAft>
                        <a:buSzPts val="1400"/>
                        <a:buChar char="●"/>
                      </a:pPr>
                      <a:r>
                        <a:rPr lang="en"/>
                        <a:t>Hysteresis</a:t>
                      </a:r>
                      <a:endParaRPr/>
                    </a:p>
                    <a:p>
                      <a:pPr indent="-317500" lvl="0" marL="457200" rtl="0" algn="l">
                        <a:spcBef>
                          <a:spcPts val="0"/>
                        </a:spcBef>
                        <a:spcAft>
                          <a:spcPts val="0"/>
                        </a:spcAft>
                        <a:buSzPts val="1400"/>
                        <a:buChar char="●"/>
                      </a:pPr>
                      <a:r>
                        <a:rPr lang="en"/>
                        <a:t>Sobel Filter</a:t>
                      </a:r>
                      <a:endParaRPr/>
                    </a:p>
                    <a:p>
                      <a:pPr indent="-317500" lvl="0" marL="457200" rtl="0" algn="l">
                        <a:spcBef>
                          <a:spcPts val="0"/>
                        </a:spcBef>
                        <a:spcAft>
                          <a:spcPts val="0"/>
                        </a:spcAft>
                        <a:buSzPts val="1400"/>
                        <a:buChar char="●"/>
                      </a:pPr>
                      <a:r>
                        <a:rPr lang="en"/>
                        <a:t>Finite Lines</a:t>
                      </a:r>
                      <a:endParaRPr/>
                    </a:p>
                    <a:p>
                      <a:pPr indent="0" lvl="0" marL="457200" rtl="0" algn="l">
                        <a:spcBef>
                          <a:spcPts val="0"/>
                        </a:spcBef>
                        <a:spcAft>
                          <a:spcPts val="0"/>
                        </a:spcAft>
                        <a:buNone/>
                      </a:pPr>
                      <a:r>
                        <a:t/>
                      </a:r>
                      <a:endParaRPr/>
                    </a:p>
                  </a:txBody>
                  <a:tcPr marT="91425" marB="91425" marR="91425" marL="91425"/>
                </a:tc>
                <a:tc>
                  <a:txBody>
                    <a:bodyPr>
                      <a:noAutofit/>
                    </a:bodyPr>
                    <a:lstStyle/>
                    <a:p>
                      <a:pPr indent="-317500" lvl="0" marL="457200" rtl="0" algn="l">
                        <a:spcBef>
                          <a:spcPts val="0"/>
                        </a:spcBef>
                        <a:spcAft>
                          <a:spcPts val="0"/>
                        </a:spcAft>
                        <a:buSzPts val="1400"/>
                        <a:buChar char="●"/>
                      </a:pPr>
                      <a:r>
                        <a:rPr lang="en"/>
                        <a:t>Gaussian Filter</a:t>
                      </a:r>
                      <a:endParaRPr/>
                    </a:p>
                    <a:p>
                      <a:pPr indent="-317500" lvl="0" marL="457200" rtl="0" algn="l">
                        <a:spcBef>
                          <a:spcPts val="0"/>
                        </a:spcBef>
                        <a:spcAft>
                          <a:spcPts val="0"/>
                        </a:spcAft>
                        <a:buSzPts val="1400"/>
                        <a:buChar char="●"/>
                      </a:pPr>
                      <a:r>
                        <a:rPr lang="en"/>
                        <a:t>Canny Edge Top</a:t>
                      </a:r>
                      <a:endParaRPr/>
                    </a:p>
                    <a:p>
                      <a:pPr indent="-317500" lvl="0" marL="457200" rtl="0" algn="l">
                        <a:spcBef>
                          <a:spcPts val="0"/>
                        </a:spcBef>
                        <a:spcAft>
                          <a:spcPts val="0"/>
                        </a:spcAft>
                        <a:buSzPts val="1400"/>
                        <a:buChar char="●"/>
                      </a:pPr>
                      <a:r>
                        <a:rPr lang="en"/>
                        <a:t>Accumulator</a:t>
                      </a:r>
                      <a:endParaRPr/>
                    </a:p>
                    <a:p>
                      <a:pPr indent="-317500" lvl="0" marL="457200" rtl="0" algn="l">
                        <a:spcBef>
                          <a:spcPts val="0"/>
                        </a:spcBef>
                        <a:spcAft>
                          <a:spcPts val="0"/>
                        </a:spcAft>
                        <a:buSzPts val="1400"/>
                        <a:buChar char="●"/>
                      </a:pPr>
                      <a:r>
                        <a:rPr lang="en"/>
                        <a:t>Hough Top</a:t>
                      </a:r>
                      <a:endParaRPr/>
                    </a:p>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Canny Edge Architecture Overview </a:t>
            </a:r>
            <a:endParaRPr/>
          </a:p>
        </p:txBody>
      </p:sp>
      <p:sp>
        <p:nvSpPr>
          <p:cNvPr id="138" name="Google Shape;138;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FIFO: </a:t>
            </a:r>
            <a:r>
              <a:rPr lang="en"/>
              <a:t>Memory buffer to temporarily store data</a:t>
            </a:r>
            <a:endParaRPr/>
          </a:p>
          <a:p>
            <a:pPr indent="-342900" lvl="0" marL="457200" rtl="0" algn="l">
              <a:spcBef>
                <a:spcPts val="0"/>
              </a:spcBef>
              <a:spcAft>
                <a:spcPts val="0"/>
              </a:spcAft>
              <a:buSzPts val="1800"/>
              <a:buAutoNum type="arabicPeriod"/>
            </a:pPr>
            <a:r>
              <a:rPr b="1" lang="en"/>
              <a:t>Grayscale:</a:t>
            </a:r>
            <a:r>
              <a:rPr lang="en"/>
              <a:t> Convert colored image into grayscale</a:t>
            </a:r>
            <a:endParaRPr/>
          </a:p>
          <a:p>
            <a:pPr indent="-342900" lvl="0" marL="457200" rtl="0" algn="l">
              <a:spcBef>
                <a:spcPts val="0"/>
              </a:spcBef>
              <a:spcAft>
                <a:spcPts val="0"/>
              </a:spcAft>
              <a:buSzPts val="1800"/>
              <a:buAutoNum type="arabicPeriod"/>
            </a:pPr>
            <a:r>
              <a:rPr b="1" lang="en"/>
              <a:t>Gaussian:</a:t>
            </a:r>
            <a:r>
              <a:rPr lang="en"/>
              <a:t> Blurs image using 5x5 matrix</a:t>
            </a:r>
            <a:endParaRPr/>
          </a:p>
          <a:p>
            <a:pPr indent="-342900" lvl="0" marL="457200" rtl="0" algn="l">
              <a:spcBef>
                <a:spcPts val="0"/>
              </a:spcBef>
              <a:spcAft>
                <a:spcPts val="0"/>
              </a:spcAft>
              <a:buSzPts val="1800"/>
              <a:buAutoNum type="arabicPeriod"/>
            </a:pPr>
            <a:r>
              <a:rPr b="1" lang="en"/>
              <a:t>Sobel:</a:t>
            </a:r>
            <a:r>
              <a:rPr lang="en"/>
              <a:t> Calculates gradients using a 3x3 matrix</a:t>
            </a:r>
            <a:endParaRPr/>
          </a:p>
          <a:p>
            <a:pPr indent="-342900" lvl="0" marL="457200" rtl="0" algn="l">
              <a:spcBef>
                <a:spcPts val="0"/>
              </a:spcBef>
              <a:spcAft>
                <a:spcPts val="0"/>
              </a:spcAft>
              <a:buSzPts val="1800"/>
              <a:buAutoNum type="arabicPeriod"/>
            </a:pPr>
            <a:r>
              <a:rPr b="1" lang="en"/>
              <a:t>Non-Maximum Suppression:</a:t>
            </a:r>
            <a:r>
              <a:rPr lang="en"/>
              <a:t> Fixes thick white lines so they aren’t as thick</a:t>
            </a:r>
            <a:endParaRPr/>
          </a:p>
          <a:p>
            <a:pPr indent="-342900" lvl="0" marL="457200" rtl="0" algn="l">
              <a:spcBef>
                <a:spcPts val="0"/>
              </a:spcBef>
              <a:spcAft>
                <a:spcPts val="0"/>
              </a:spcAft>
              <a:buSzPts val="1800"/>
              <a:buAutoNum type="arabicPeriod"/>
            </a:pPr>
            <a:r>
              <a:rPr b="1" lang="en"/>
              <a:t>Hysteresis:</a:t>
            </a:r>
            <a:r>
              <a:rPr lang="en"/>
              <a:t> Keeps pixel if pixel exceeds high threshold, or if pixel exceeds low threshold value and there is one adjacent pixel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Hough Architecture Overview</a:t>
            </a:r>
            <a:endParaRPr/>
          </a:p>
        </p:txBody>
      </p:sp>
      <p:sp>
        <p:nvSpPr>
          <p:cNvPr id="144" name="Google Shape;144;p30"/>
          <p:cNvSpPr txBox="1"/>
          <p:nvPr>
            <p:ph idx="1" type="body"/>
          </p:nvPr>
        </p:nvSpPr>
        <p:spPr>
          <a:xfrm>
            <a:off x="108100" y="1234175"/>
            <a:ext cx="88323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FIFO:</a:t>
            </a:r>
            <a:r>
              <a:rPr lang="en"/>
              <a:t> Memory buffer to temporarily store data</a:t>
            </a:r>
            <a:endParaRPr/>
          </a:p>
          <a:p>
            <a:pPr indent="-342900" lvl="0" marL="457200" rtl="0" algn="l">
              <a:spcBef>
                <a:spcPts val="0"/>
              </a:spcBef>
              <a:spcAft>
                <a:spcPts val="0"/>
              </a:spcAft>
              <a:buSzPts val="1800"/>
              <a:buAutoNum type="arabicPeriod"/>
            </a:pPr>
            <a:r>
              <a:rPr b="1" lang="en"/>
              <a:t>Accumulator: </a:t>
            </a:r>
            <a:r>
              <a:rPr lang="en"/>
              <a:t>Indicates all the lines on the image and represents them in a polar coordinate system. For each pixel, there can be 180 different lines, so it calculates the distance to the central pixel 180 times and adds 1 for the corresponding unit in accumulator</a:t>
            </a:r>
            <a:endParaRPr/>
          </a:p>
          <a:p>
            <a:pPr indent="-342900" lvl="0" marL="457200" rtl="0" algn="l">
              <a:spcBef>
                <a:spcPts val="0"/>
              </a:spcBef>
              <a:spcAft>
                <a:spcPts val="0"/>
              </a:spcAft>
              <a:buSzPts val="1800"/>
              <a:buAutoNum type="arabicPeriod"/>
            </a:pPr>
            <a:r>
              <a:rPr b="1" lang="en"/>
              <a:t>Threshold:</a:t>
            </a:r>
            <a:r>
              <a:rPr lang="en"/>
              <a:t> Loops over accumulator to get all points whose value is higher than a certain “threshold” value </a:t>
            </a:r>
            <a:endParaRPr/>
          </a:p>
          <a:p>
            <a:pPr indent="-342900" lvl="0" marL="457200" rtl="0" algn="l">
              <a:spcBef>
                <a:spcPts val="0"/>
              </a:spcBef>
              <a:spcAft>
                <a:spcPts val="0"/>
              </a:spcAft>
              <a:buSzPts val="1800"/>
              <a:buAutoNum type="arabicPeriod"/>
            </a:pPr>
            <a:r>
              <a:rPr b="1" lang="en"/>
              <a:t>Finite Lines: </a:t>
            </a:r>
            <a:r>
              <a:rPr lang="en"/>
              <a:t>Component takes rho and theta value from threshold and converts into endpoints of lines in rectangular coordinate system </a:t>
            </a:r>
            <a:endParaRPr/>
          </a:p>
          <a:p>
            <a:pPr indent="-342900" lvl="0" marL="457200" rtl="0" algn="l">
              <a:spcBef>
                <a:spcPts val="0"/>
              </a:spcBef>
              <a:spcAft>
                <a:spcPts val="0"/>
              </a:spcAft>
              <a:buSzPts val="1800"/>
              <a:buAutoNum type="arabicPeriod"/>
            </a:pPr>
            <a:r>
              <a:rPr b="1" lang="en"/>
              <a:t>Draw Lines:</a:t>
            </a:r>
            <a:r>
              <a:rPr lang="en"/>
              <a:t> Calculate points on the line and print red pixel for every point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on the Board</a:t>
            </a:r>
            <a:endParaRPr/>
          </a:p>
        </p:txBody>
      </p:sp>
      <p:sp>
        <p:nvSpPr>
          <p:cNvPr id="150" name="Google Shape;150;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Issues that were a problem: </a:t>
            </a:r>
            <a:endParaRPr/>
          </a:p>
          <a:p>
            <a:pPr indent="-342900" lvl="0" marL="457200" rtl="0" algn="l">
              <a:spcBef>
                <a:spcPts val="1600"/>
              </a:spcBef>
              <a:spcAft>
                <a:spcPts val="0"/>
              </a:spcAft>
              <a:buSzPts val="1800"/>
              <a:buChar char="●"/>
            </a:pPr>
            <a:r>
              <a:rPr lang="en"/>
              <a:t>Ethernet/UDP/HDMI function: Our group had trouble with implementing the ethernet/UDP function to get images from the computer to the board, and vice versa using the HDMI function </a:t>
            </a:r>
            <a:endParaRPr/>
          </a:p>
          <a:p>
            <a:pPr indent="-342900" lvl="0" marL="457200" rtl="0" algn="l">
              <a:spcBef>
                <a:spcPts val="0"/>
              </a:spcBef>
              <a:spcAft>
                <a:spcPts val="0"/>
              </a:spcAft>
              <a:buSzPts val="1800"/>
              <a:buChar char="●"/>
            </a:pPr>
            <a:r>
              <a:rPr lang="en"/>
              <a:t>The original size of the image seemed to make the intermediary buffers and registers too large when we tried to synthesize the design onto the board, so we had to shrink the size of the input and those buffers/registers. In the end, our design was synthesizable but with a 10x10 image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Synthesis Results</a:t>
            </a:r>
            <a:endParaRPr/>
          </a:p>
        </p:txBody>
      </p:sp>
      <p:pic>
        <p:nvPicPr>
          <p:cNvPr id="156" name="Google Shape;156;p32"/>
          <p:cNvPicPr preferRelativeResize="0"/>
          <p:nvPr/>
        </p:nvPicPr>
        <p:blipFill>
          <a:blip r:embed="rId3">
            <a:alphaModFix/>
          </a:blip>
          <a:stretch>
            <a:fillRect/>
          </a:stretch>
        </p:blipFill>
        <p:spPr>
          <a:xfrm>
            <a:off x="398875" y="1152425"/>
            <a:ext cx="5656402" cy="3037375"/>
          </a:xfrm>
          <a:prstGeom prst="rect">
            <a:avLst/>
          </a:prstGeom>
          <a:noFill/>
          <a:ln>
            <a:noFill/>
          </a:ln>
        </p:spPr>
      </p:pic>
      <p:sp>
        <p:nvSpPr>
          <p:cNvPr id="157" name="Google Shape;157;p32"/>
          <p:cNvSpPr txBox="1"/>
          <p:nvPr/>
        </p:nvSpPr>
        <p:spPr>
          <a:xfrm>
            <a:off x="6172200" y="1189425"/>
            <a:ext cx="2732400" cy="3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Logic Utilization:</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34,688/41,910 (83%)</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Total Registers: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30,849</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Total pins: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66/214 (21%)</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Total block memory bits: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2,288/5,662,720 (&lt; 1%)</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Synthesis Block Diagrams</a:t>
            </a:r>
            <a:endParaRPr/>
          </a:p>
        </p:txBody>
      </p:sp>
      <p:pic>
        <p:nvPicPr>
          <p:cNvPr id="163" name="Google Shape;163;p33"/>
          <p:cNvPicPr preferRelativeResize="0"/>
          <p:nvPr/>
        </p:nvPicPr>
        <p:blipFill>
          <a:blip r:embed="rId3">
            <a:alphaModFix/>
          </a:blip>
          <a:stretch>
            <a:fillRect/>
          </a:stretch>
        </p:blipFill>
        <p:spPr>
          <a:xfrm>
            <a:off x="400100" y="1152425"/>
            <a:ext cx="6689647" cy="3686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