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86" r:id="rId4"/>
    <p:sldId id="261" r:id="rId5"/>
    <p:sldId id="287" r:id="rId6"/>
    <p:sldId id="305" r:id="rId7"/>
    <p:sldId id="303" r:id="rId8"/>
    <p:sldId id="296" r:id="rId9"/>
    <p:sldId id="306" r:id="rId10"/>
    <p:sldId id="307" r:id="rId11"/>
    <p:sldId id="308" r:id="rId12"/>
    <p:sldId id="309" r:id="rId13"/>
    <p:sldId id="266" r:id="rId14"/>
    <p:sldId id="311" r:id="rId15"/>
    <p:sldId id="268" r:id="rId16"/>
    <p:sldId id="267" r:id="rId17"/>
    <p:sldId id="271" r:id="rId18"/>
    <p:sldId id="270" r:id="rId19"/>
    <p:sldId id="295" r:id="rId20"/>
    <p:sldId id="274" r:id="rId21"/>
    <p:sldId id="275" r:id="rId22"/>
    <p:sldId id="278" r:id="rId23"/>
    <p:sldId id="276" r:id="rId24"/>
    <p:sldId id="277" r:id="rId25"/>
    <p:sldId id="312" r:id="rId26"/>
    <p:sldId id="313" r:id="rId27"/>
    <p:sldId id="315" r:id="rId28"/>
    <p:sldId id="316" r:id="rId29"/>
    <p:sldId id="314" r:id="rId30"/>
    <p:sldId id="317" r:id="rId31"/>
    <p:sldId id="279" r:id="rId32"/>
    <p:sldId id="280" r:id="rId33"/>
    <p:sldId id="301" r:id="rId34"/>
    <p:sldId id="282" r:id="rId35"/>
    <p:sldId id="297" r:id="rId36"/>
    <p:sldId id="298" r:id="rId37"/>
    <p:sldId id="293" r:id="rId38"/>
    <p:sldId id="310" r:id="rId39"/>
    <p:sldId id="31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8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211" y="72"/>
      </p:cViewPr>
      <p:guideLst/>
    </p:cSldViewPr>
  </p:slideViewPr>
  <p:outlineViewPr>
    <p:cViewPr>
      <p:scale>
        <a:sx n="33" d="100"/>
        <a:sy n="33" d="100"/>
      </p:scale>
      <p:origin x="0" y="-32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5DCC-4F8F-4BF8-9BA9-A2AFDDF10AF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FECA-C888-4BF6-85F4-A8131217D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n_kim/%EB%B2%88%EC%97%AD-flutter%EB%8A%94-%EC%99%9C-%ED%98%81%EB%AA%85%EC%A0%81%EC%9D%B8%EA%B0%80-967c1dfcc5a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9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41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22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7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25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10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8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1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33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77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68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3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87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7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자바스크립트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넷스케이프에서 최초 개발한 객체기반 스크립트 언어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웹브라우저에서 사용</a:t>
            </a:r>
            <a:r>
              <a:rPr lang="en-US" altLang="ko-KR" dirty="0" smtClean="0"/>
              <a:t>. Node.js</a:t>
            </a:r>
            <a:r>
              <a:rPr lang="ko-KR" altLang="en-US" dirty="0" smtClean="0"/>
              <a:t>와 같이 서버프로그래밍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에서도 활용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모두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기본 구문을 바탕으로 개발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구글은 브라우저가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엔진을 포함해서 직접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실행시키는 목표였으나 실패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크롬브라우저만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엔진포함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웹 프런트엔드에서는 여전히 천덕꾸러기신세지만 모바일개발쪽에서는 세를 확장중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Fuchsia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차세대 크로스플렛폼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매우 넓은 범용성을 가진 플렛폼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현재는 </a:t>
            </a:r>
            <a:r>
              <a:rPr lang="en-US" altLang="ko-KR" baseline="0" dirty="0" smtClean="0"/>
              <a:t>IOT</a:t>
            </a:r>
            <a:r>
              <a:rPr lang="ko-KR" altLang="en-US" baseline="0" dirty="0" smtClean="0"/>
              <a:t>중심으로 개발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장기프로젝트</a:t>
            </a:r>
            <a:endParaRPr lang="en-US" altLang="ko-KR" baseline="0" dirty="0" smtClean="0"/>
          </a:p>
          <a:p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단에서 </a:t>
            </a:r>
            <a:r>
              <a:rPr lang="en-US" altLang="ko-KR" baseline="0" dirty="0" smtClean="0"/>
              <a:t>Flutter</a:t>
            </a:r>
            <a:r>
              <a:rPr lang="ko-KR" altLang="en-US" baseline="0" dirty="0" smtClean="0"/>
              <a:t>기반</a:t>
            </a:r>
            <a:endParaRPr lang="en-US" altLang="ko-KR" baseline="0" dirty="0" smtClean="0"/>
          </a:p>
          <a:p>
            <a:r>
              <a:rPr lang="en-US" altLang="ko-KR" baseline="0" dirty="0" smtClean="0"/>
              <a:t>ARM(</a:t>
            </a:r>
            <a:r>
              <a:rPr lang="ko-KR" altLang="en-US" baseline="0" dirty="0" smtClean="0"/>
              <a:t>주로모바일장치</a:t>
            </a:r>
            <a:r>
              <a:rPr lang="en-US" altLang="ko-KR" baseline="0" dirty="0" smtClean="0"/>
              <a:t>CPU) vs AMD64(</a:t>
            </a:r>
            <a:r>
              <a:rPr lang="ko-KR" altLang="en-US" baseline="0" dirty="0" smtClean="0"/>
              <a:t>데스크탑</a:t>
            </a:r>
            <a:r>
              <a:rPr lang="en-US" altLang="ko-KR" baseline="0" dirty="0" smtClean="0"/>
              <a:t>) :  CPU </a:t>
            </a:r>
            <a:r>
              <a:rPr lang="ko-KR" altLang="en-US" baseline="0" dirty="0" smtClean="0"/>
              <a:t>아키텍처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4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>
                <a:hlinkClick r:id="rId3"/>
              </a:rPr>
              <a:t>https://medium.com/@dan_kim/%EB%B2%88%EC%97%AD-flutter%EB%8A%94-%EC%99%9C-%ED%98%81%EB%AA%85%EC%A0%81%EC%9D%B8%EA%B0%80-967c1dfcc5a9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애플은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iOS</a:t>
            </a:r>
            <a:r>
              <a:rPr lang="en-US" altLang="ko-KR" baseline="0" dirty="0" smtClean="0"/>
              <a:t> SDK</a:t>
            </a:r>
            <a:r>
              <a:rPr lang="ko-KR" altLang="en-US" baseline="0" dirty="0" smtClean="0"/>
              <a:t>를 구글은 </a:t>
            </a:r>
            <a:r>
              <a:rPr lang="en-US" altLang="ko-KR" baseline="0" dirty="0" smtClean="0"/>
              <a:t>2009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android SDK </a:t>
            </a:r>
            <a:r>
              <a:rPr lang="ko-KR" altLang="en-US" baseline="0" dirty="0" smtClean="0"/>
              <a:t>릴리즈 </a:t>
            </a:r>
            <a:r>
              <a:rPr lang="en-US" altLang="ko-KR" baseline="0" dirty="0" smtClean="0"/>
              <a:t>: Object-C, JAVA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하나의 코드로 여러환경에 동작하는 크로스플랫폼 프레임워크시도는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webView</a:t>
            </a:r>
            <a:r>
              <a:rPr lang="ko-KR" altLang="en-US" baseline="0" dirty="0" smtClean="0"/>
              <a:t>를 기반으로 시작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초기에는 플랫폼내부의 서비스가 자주 사용되지 않았기에 퍼포먼스가 문제안됨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Dart </a:t>
            </a:r>
            <a:r>
              <a:rPr lang="ko-KR" altLang="en-US" dirty="0" smtClean="0"/>
              <a:t>프레임워크와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엔진을 결합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Dart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영역은 모두 수정해서 사용할수 있음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https://developers-kr.googleblog.com/2022/03/announcing-flutter-for-windows.html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6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플러터는 오픈소스이므로 분기별로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설문을 통해 기능개선 및 우선순위등을 지정 하는 전략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로드맵을 통해 가고자 하는 방향을 사용자들과 공유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약속하는것은 아님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7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0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0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703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2339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3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6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8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FB11-9119-4AEA-BD59-486AFC05B966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0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development/ui/layout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row.dart" TargetMode="External"/><Relationship Id="rId7" Type="http://schemas.openxmlformats.org/officeDocument/2006/relationships/image" Target="../media/image17.png"/><Relationship Id="rId2" Type="http://schemas.openxmlformats.org/officeDocument/2006/relationships/hyperlink" Target="column.d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utter/website/tree/main/examples/layout/contain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utter/website/tree/main/examples/layout/grid_and_li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website/tree/main/examples/layout/card_and_stack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listView.dart" TargetMode="External"/><Relationship Id="rId5" Type="http://schemas.openxmlformats.org/officeDocument/2006/relationships/hyperlink" Target="https://github.com/flutter/website/tree/main/examples/layout/grid_and_list" TargetMode="Externa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tack.da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website/tree/main/examples/layout/card_and_stack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ingleChildScrollView.da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tabBar.dar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bottomNavigationBar.da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raywenderlich.com/books/flutter-apprent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tter.dev/development/ui/layout/tutoria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cookbook/navigation/passing-data/" TargetMode="External"/><Relationship Id="rId3" Type="http://schemas.openxmlformats.org/officeDocument/2006/relationships/hyperlink" Target="https://docs.flutter.dev/cookbook/navigation/hero-animations/" TargetMode="External"/><Relationship Id="rId7" Type="http://schemas.openxmlformats.org/officeDocument/2006/relationships/hyperlink" Target="https://docs.flutter.dev/cookbook/navigation/returning-data/" TargetMode="External"/><Relationship Id="rId12" Type="http://schemas.openxmlformats.org/officeDocument/2006/relationships/image" Target="../media/image36.png"/><Relationship Id="rId2" Type="http://schemas.openxmlformats.org/officeDocument/2006/relationships/hyperlink" Target="https://github.com/PoojaB26/NavigatorsDemo-Flutter/blob/master/lib/main.d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cookbook/navigation/navigate-with-arguments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docs.flutter.dev/cookbook/navigation/named-routes/" TargetMode="External"/><Relationship Id="rId10" Type="http://schemas.openxmlformats.org/officeDocument/2006/relationships/hyperlink" Target="https://seosh817.tistory.com/211#--%--Navigator-push--%EB%A-%-C%--%ED%--%--%EB%A-%B-%--%EC%A-%--%ED%--%--" TargetMode="External"/><Relationship Id="rId4" Type="http://schemas.openxmlformats.org/officeDocument/2006/relationships/hyperlink" Target="https://docs.flutter.dev/cookbook/navigation/navigation-basics/" TargetMode="External"/><Relationship Id="rId9" Type="http://schemas.openxmlformats.org/officeDocument/2006/relationships/hyperlink" Target="https://grow-grow.tistory.com/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codelabs/async-awai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persistence/key-valu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cookbook/persistence/reading-writing-files" TargetMode="External"/><Relationship Id="rId4" Type="http://schemas.openxmlformats.org/officeDocument/2006/relationships/hyperlink" Target="https://docs.flutter.dev/cookbook/persistence/sqlite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cookbook/networking/update-data" TargetMode="External"/><Relationship Id="rId3" Type="http://schemas.openxmlformats.org/officeDocument/2006/relationships/hyperlink" Target="https://docs.flutter.dev/cookbook/networking/delete-data" TargetMode="External"/><Relationship Id="rId7" Type="http://schemas.openxmlformats.org/officeDocument/2006/relationships/hyperlink" Target="https://docs.flutter.dev/cookbook/networking/send-dat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cookbook/networking/background-parsing" TargetMode="External"/><Relationship Id="rId5" Type="http://schemas.openxmlformats.org/officeDocument/2006/relationships/hyperlink" Target="https://docs.flutter.dev/cookbook/networking/authenticated-requests" TargetMode="External"/><Relationship Id="rId4" Type="http://schemas.openxmlformats.org/officeDocument/2006/relationships/hyperlink" Target="https://docs.flutter.dev/cookbook/networking/fetch-data" TargetMode="External"/><Relationship Id="rId9" Type="http://schemas.openxmlformats.org/officeDocument/2006/relationships/hyperlink" Target="https://jsonplaceholder.typicod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data-and-backend/json#code-genera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abs.developers.google.com/codelabs/mdc-102-flutter" TargetMode="External"/><Relationship Id="rId3" Type="http://schemas.openxmlformats.org/officeDocument/2006/relationships/hyperlink" Target="https://docs.flutter.dev/codelabs/layout-basics" TargetMode="External"/><Relationship Id="rId7" Type="http://schemas.openxmlformats.org/officeDocument/2006/relationships/hyperlink" Target="https://codelabs.developers.google.com/codelabs/mdc-101-flutt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abs.developers.google.com/codelabs/flutter" TargetMode="External"/><Relationship Id="rId5" Type="http://schemas.openxmlformats.org/officeDocument/2006/relationships/hyperlink" Target="https://codelabs.developers.google.com/codelabs/first-flutter-app-pt2" TargetMode="External"/><Relationship Id="rId10" Type="http://schemas.openxmlformats.org/officeDocument/2006/relationships/hyperlink" Target="https://codelabs.developers.google.com/codelabs/mdc-104-flutter" TargetMode="External"/><Relationship Id="rId4" Type="http://schemas.openxmlformats.org/officeDocument/2006/relationships/hyperlink" Target="https://codelabs.developers.google.com/codelabs/first-flutter-app-pt1" TargetMode="External"/><Relationship Id="rId9" Type="http://schemas.openxmlformats.org/officeDocument/2006/relationships/hyperlink" Target="https://codelabs.developers.google.com/codelabs/mdc-103-flutter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/introdu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google/2022/products/flutter/intl/k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flutterkore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Google’s Flutter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570"/>
            <a:ext cx="9144000" cy="1012070"/>
          </a:xfrm>
        </p:spPr>
        <p:txBody>
          <a:bodyPr/>
          <a:lstStyle/>
          <a:p>
            <a:r>
              <a:rPr lang="en-US" altLang="ko-KR" dirty="0" smtClean="0"/>
              <a:t>Version 3.0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41" y="2216945"/>
            <a:ext cx="1620837" cy="16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Android</a:t>
            </a:r>
            <a:r>
              <a:rPr lang="en-US" altLang="ko-KR" dirty="0" smtClean="0"/>
              <a:t> Studio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폴더구조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>
            <a:normAutofit/>
          </a:bodyPr>
          <a:lstStyle/>
          <a:p>
            <a:r>
              <a:rPr lang="en-US" altLang="ko-KR" dirty="0" smtClean="0"/>
              <a:t>android /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자동생성</a:t>
            </a:r>
            <a:r>
              <a:rPr lang="en-US" altLang="ko-KR" dirty="0" smtClean="0"/>
              <a:t>, native code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Lib : </a:t>
            </a:r>
            <a:r>
              <a:rPr lang="ko-KR" altLang="en-US" dirty="0" smtClean="0"/>
              <a:t>소스구성하는 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Assets </a:t>
            </a:r>
            <a:r>
              <a:rPr lang="ko-KR" altLang="en-US" dirty="0"/>
              <a:t>은 앱과 함께 배포되는 정적데이터 파일</a:t>
            </a:r>
            <a:endParaRPr lang="en-US" altLang="ko-KR" dirty="0"/>
          </a:p>
          <a:p>
            <a:pPr lvl="1"/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아이콘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json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Pubspec.yaml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파일에서 </a:t>
            </a:r>
            <a:r>
              <a:rPr lang="ko-KR" altLang="en-US" sz="1400" dirty="0" smtClean="0"/>
              <a:t>정의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flutter </a:t>
            </a:r>
            <a:r>
              <a:rPr lang="en-US" altLang="ko-KR" sz="1400" dirty="0"/>
              <a:t>packages get </a:t>
            </a:r>
            <a:r>
              <a:rPr lang="ko-KR" altLang="en-US" sz="1400" dirty="0" smtClean="0"/>
              <a:t>명령실행</a:t>
            </a:r>
            <a:endParaRPr lang="en-US" altLang="ko-KR" sz="1400" dirty="0" smtClean="0"/>
          </a:p>
          <a:p>
            <a:r>
              <a:rPr lang="en-US" altLang="ko-KR" dirty="0" err="1" smtClean="0"/>
              <a:t>pubspec.yaml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앱이름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외부패키지</a:t>
            </a:r>
            <a:r>
              <a:rPr lang="en-US" altLang="ko-KR" dirty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flutter: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assets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특정파일 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- </a:t>
            </a:r>
            <a:r>
              <a:rPr lang="en-US" altLang="ko-KR" sz="1400" dirty="0" smtClean="0">
                <a:solidFill>
                  <a:schemeClr val="tx1"/>
                </a:solidFill>
              </a:rPr>
              <a:t>assets/my_icon.png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- </a:t>
            </a:r>
            <a:r>
              <a:rPr lang="en-US" altLang="ko-KR" sz="1400" dirty="0" smtClean="0">
                <a:solidFill>
                  <a:schemeClr val="tx1"/>
                </a:solidFill>
              </a:rPr>
              <a:t>assets/background.png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// </a:t>
            </a:r>
            <a:r>
              <a:rPr lang="ko-KR" altLang="en-US" sz="1400" dirty="0" smtClean="0">
                <a:solidFill>
                  <a:schemeClr val="tx1"/>
                </a:solidFill>
              </a:rPr>
              <a:t>특정폴더 포함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폴더안의 모든 파일 자동으로 포함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폴더의 하위 폴더는 각각 명시해줘야 포함됨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- </a:t>
            </a:r>
            <a:r>
              <a:rPr lang="en-US" altLang="ko-KR" sz="1400" dirty="0">
                <a:solidFill>
                  <a:schemeClr val="tx1"/>
                </a:solidFill>
              </a:rPr>
              <a:t>directory/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- directory/subdirectory/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1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/>
              <a:t>Android Studio </a:t>
            </a:r>
            <a:r>
              <a:rPr lang="en-US" altLang="ko-KR" baseline="0" dirty="0" smtClean="0"/>
              <a:t>: </a:t>
            </a:r>
            <a:r>
              <a:rPr lang="ko-KR" altLang="en-US" dirty="0" smtClean="0"/>
              <a:t>중요</a:t>
            </a:r>
            <a:r>
              <a:rPr lang="ko-KR" altLang="en-US" baseline="0" dirty="0" smtClean="0"/>
              <a:t>메뉴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7820"/>
            <a:ext cx="8925335" cy="6190961"/>
          </a:xfrm>
        </p:spPr>
        <p:txBody>
          <a:bodyPr anchor="ctr">
            <a:normAutofit/>
          </a:bodyPr>
          <a:lstStyle/>
          <a:p>
            <a:r>
              <a:rPr lang="en-US" altLang="ko-KR" dirty="0" smtClean="0"/>
              <a:t>Flutter SDK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File &gt; setting &gt; Languages &amp; Frameworks &gt; Flutter</a:t>
            </a:r>
          </a:p>
          <a:p>
            <a:r>
              <a:rPr lang="en-US" altLang="ko-KR" dirty="0" smtClean="0"/>
              <a:t>Dart </a:t>
            </a:r>
            <a:r>
              <a:rPr lang="en-US" altLang="ko-KR" dirty="0"/>
              <a:t>SDK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버전 </a:t>
            </a:r>
            <a:r>
              <a:rPr lang="en-US" altLang="ko-KR" dirty="0"/>
              <a:t>: File &gt; setting &gt; Languages &amp; Frameworks &gt; </a:t>
            </a:r>
            <a:r>
              <a:rPr lang="en-US" altLang="ko-KR" dirty="0" smtClean="0"/>
              <a:t>Dart</a:t>
            </a:r>
          </a:p>
          <a:p>
            <a:r>
              <a:rPr lang="en-US" altLang="ko-KR" dirty="0" smtClean="0"/>
              <a:t>Android </a:t>
            </a:r>
            <a:r>
              <a:rPr lang="en-US" altLang="ko-KR" dirty="0"/>
              <a:t>SDK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버전 </a:t>
            </a:r>
            <a:r>
              <a:rPr lang="en-US" altLang="ko-KR" dirty="0"/>
              <a:t>: File &gt; setting &gt; Appearance &amp; Behavior </a:t>
            </a:r>
            <a:r>
              <a:rPr lang="en-US" altLang="ko-KR" dirty="0" smtClean="0"/>
              <a:t>&gt; System settings &gt; android SDK</a:t>
            </a:r>
            <a:endParaRPr lang="en-US" altLang="ko-KR" dirty="0"/>
          </a:p>
          <a:p>
            <a:r>
              <a:rPr lang="ko-KR" altLang="en-US" dirty="0" smtClean="0"/>
              <a:t>화면 폰트 설정 </a:t>
            </a:r>
            <a:r>
              <a:rPr lang="en-US" altLang="ko-KR" dirty="0" smtClean="0"/>
              <a:t>: </a:t>
            </a:r>
            <a:r>
              <a:rPr lang="en-US" altLang="ko-KR" dirty="0"/>
              <a:t>File &gt; setting &gt; </a:t>
            </a:r>
            <a:r>
              <a:rPr lang="en-US" altLang="ko-KR" dirty="0" smtClean="0"/>
              <a:t>Appearance &amp; Behavior &gt; Appearance</a:t>
            </a:r>
            <a:endParaRPr lang="en-US" altLang="ko-KR" dirty="0"/>
          </a:p>
          <a:p>
            <a:r>
              <a:rPr lang="ko-KR" altLang="en-US" dirty="0" smtClean="0"/>
              <a:t>화면폰트 사이즈 변경 </a:t>
            </a:r>
            <a:r>
              <a:rPr lang="en-US" altLang="ko-KR" dirty="0"/>
              <a:t>: File &gt; setting &gt; Editor </a:t>
            </a:r>
            <a:r>
              <a:rPr lang="en-US" altLang="ko-KR" dirty="0" smtClean="0"/>
              <a:t>&gt; General &gt; change font size with </a:t>
            </a:r>
            <a:r>
              <a:rPr lang="en-US" altLang="ko-KR" dirty="0" err="1" smtClean="0"/>
              <a:t>Ctrl+mouse</a:t>
            </a:r>
            <a:r>
              <a:rPr lang="en-US" altLang="ko-KR" dirty="0" smtClean="0"/>
              <a:t> wheel</a:t>
            </a:r>
          </a:p>
          <a:p>
            <a:r>
              <a:rPr lang="en-US" altLang="ko-KR" dirty="0" smtClean="0"/>
              <a:t>Plugins : Dart, Flutter </a:t>
            </a:r>
            <a:r>
              <a:rPr lang="ko-KR" altLang="en-US" dirty="0" smtClean="0"/>
              <a:t>모두 플러그인 형태로 제공</a:t>
            </a:r>
            <a:endParaRPr lang="en-US" altLang="ko-KR" dirty="0" smtClean="0"/>
          </a:p>
          <a:p>
            <a:r>
              <a:rPr lang="en-US" altLang="ko-KR" dirty="0" smtClean="0"/>
              <a:t>Emulator  </a:t>
            </a:r>
            <a:r>
              <a:rPr lang="ko-KR" altLang="en-US" dirty="0" smtClean="0"/>
              <a:t>구동 </a:t>
            </a:r>
            <a:r>
              <a:rPr lang="en-US" altLang="ko-KR" dirty="0" smtClean="0"/>
              <a:t>: Tools &gt; AVD manager</a:t>
            </a:r>
          </a:p>
          <a:p>
            <a:r>
              <a:rPr lang="en-US" altLang="ko-KR" dirty="0" smtClean="0"/>
              <a:t>Terminal, run… 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: dock, float</a:t>
            </a:r>
          </a:p>
          <a:p>
            <a:r>
              <a:rPr lang="en-US" altLang="ko-KR" dirty="0" smtClean="0"/>
              <a:t>Terminal 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: windows</a:t>
            </a:r>
            <a:r>
              <a:rPr lang="ko-KR" altLang="en-US" dirty="0" smtClean="0"/>
              <a:t>의 명령프롬프트</a:t>
            </a:r>
            <a:endParaRPr lang="en-US" altLang="ko-KR" dirty="0" smtClean="0"/>
          </a:p>
          <a:p>
            <a:r>
              <a:rPr lang="en-US" altLang="ko-KR" dirty="0" smtClean="0"/>
              <a:t>Play, stop, hot reload, debug…</a:t>
            </a:r>
          </a:p>
          <a:p>
            <a:pPr lvl="1"/>
            <a:endParaRPr lang="en-US" altLang="ko-KR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25338" y="667039"/>
            <a:ext cx="3266661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9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/>
              <a:t>Android Studio </a:t>
            </a:r>
            <a:r>
              <a:rPr lang="en-US" altLang="ko-KR" baseline="0" dirty="0" smtClean="0"/>
              <a:t>: </a:t>
            </a:r>
            <a:r>
              <a:rPr lang="en-US" altLang="ko-KR" dirty="0" smtClean="0"/>
              <a:t>Short-key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7820"/>
            <a:ext cx="6758608" cy="6190961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Ctrl+Shift+I</a:t>
            </a:r>
            <a:r>
              <a:rPr lang="en-US" altLang="ko-KR" dirty="0"/>
              <a:t> : </a:t>
            </a:r>
            <a:r>
              <a:rPr lang="ko-KR" altLang="en-US" dirty="0"/>
              <a:t>위젯기본정보</a:t>
            </a:r>
            <a:r>
              <a:rPr lang="en-US" altLang="ko-KR" dirty="0"/>
              <a:t>-</a:t>
            </a:r>
            <a:r>
              <a:rPr lang="ko-KR" altLang="en-US" dirty="0"/>
              <a:t>파라메터</a:t>
            </a:r>
            <a:endParaRPr lang="en-US" altLang="ko-KR" dirty="0"/>
          </a:p>
          <a:p>
            <a:r>
              <a:rPr lang="en-US" altLang="ko-KR" dirty="0" err="1"/>
              <a:t>Alt+Enter</a:t>
            </a:r>
            <a:r>
              <a:rPr lang="en-US" altLang="ko-KR" dirty="0"/>
              <a:t> : </a:t>
            </a:r>
            <a:r>
              <a:rPr lang="ko-KR" altLang="en-US" dirty="0"/>
              <a:t>다른위젯 적용 </a:t>
            </a:r>
            <a:r>
              <a:rPr lang="en-US" altLang="ko-KR" dirty="0"/>
              <a:t>: </a:t>
            </a:r>
            <a:r>
              <a:rPr lang="ko-KR" altLang="en-US" dirty="0"/>
              <a:t>교체</a:t>
            </a:r>
            <a:r>
              <a:rPr lang="en-US" altLang="ko-KR" dirty="0"/>
              <a:t>, </a:t>
            </a:r>
            <a:r>
              <a:rPr lang="ko-KR" altLang="en-US" dirty="0"/>
              <a:t>감싸기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위치변경 등</a:t>
            </a:r>
            <a:endParaRPr lang="en-US" altLang="ko-KR" dirty="0"/>
          </a:p>
          <a:p>
            <a:r>
              <a:rPr lang="en-US" altLang="ko-KR" dirty="0" err="1"/>
              <a:t>Ctrl+Shift</a:t>
            </a:r>
            <a:r>
              <a:rPr lang="en-US" altLang="ko-KR" dirty="0"/>
              <a:t>+”+/-” : </a:t>
            </a:r>
            <a:r>
              <a:rPr lang="ko-KR" altLang="en-US" dirty="0"/>
              <a:t>위젯확장</a:t>
            </a:r>
            <a:r>
              <a:rPr lang="en-US" altLang="ko-KR" dirty="0"/>
              <a:t>/ </a:t>
            </a:r>
            <a:r>
              <a:rPr lang="ko-KR" altLang="en-US" dirty="0"/>
              <a:t>축소</a:t>
            </a:r>
            <a:endParaRPr lang="en-US" altLang="ko-KR" dirty="0"/>
          </a:p>
          <a:p>
            <a:r>
              <a:rPr lang="en-US" altLang="ko-KR" dirty="0" err="1"/>
              <a:t>Ctrl+F</a:t>
            </a:r>
            <a:r>
              <a:rPr lang="en-US" altLang="ko-KR" dirty="0"/>
              <a:t> : </a:t>
            </a:r>
            <a:r>
              <a:rPr lang="ko-KR" altLang="en-US" dirty="0"/>
              <a:t>찾기</a:t>
            </a:r>
            <a:r>
              <a:rPr lang="en-US" altLang="ko-KR" dirty="0"/>
              <a:t>(</a:t>
            </a:r>
            <a:r>
              <a:rPr lang="ko-KR" altLang="en-US" dirty="0"/>
              <a:t>현재파일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Ctrl+Shift+F</a:t>
            </a:r>
            <a:r>
              <a:rPr lang="en-US" altLang="ko-KR" dirty="0"/>
              <a:t> : </a:t>
            </a:r>
            <a:r>
              <a:rPr lang="ko-KR" altLang="en-US" dirty="0"/>
              <a:t>찾기</a:t>
            </a:r>
            <a:r>
              <a:rPr lang="en-US" altLang="ko-KR" dirty="0"/>
              <a:t>(</a:t>
            </a:r>
            <a:r>
              <a:rPr lang="ko-KR" altLang="en-US" dirty="0"/>
              <a:t>전체파일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Ctrl+R</a:t>
            </a:r>
            <a:r>
              <a:rPr lang="en-US" altLang="ko-KR" dirty="0"/>
              <a:t> : </a:t>
            </a:r>
            <a:r>
              <a:rPr lang="ko-KR" altLang="en-US" dirty="0"/>
              <a:t>바꾸기</a:t>
            </a:r>
            <a:r>
              <a:rPr lang="en-US" altLang="ko-KR" dirty="0"/>
              <a:t>(</a:t>
            </a:r>
            <a:r>
              <a:rPr lang="ko-KR" altLang="en-US" dirty="0"/>
              <a:t>현재파일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Ctrl+Shift+R</a:t>
            </a:r>
            <a:r>
              <a:rPr lang="en-US" altLang="ko-KR" dirty="0"/>
              <a:t> : </a:t>
            </a:r>
            <a:r>
              <a:rPr lang="ko-KR" altLang="en-US" dirty="0"/>
              <a:t>바꾸기</a:t>
            </a:r>
            <a:r>
              <a:rPr lang="en-US" altLang="ko-KR" dirty="0"/>
              <a:t>(</a:t>
            </a:r>
            <a:r>
              <a:rPr lang="ko-KR" altLang="en-US" dirty="0"/>
              <a:t>전체파일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Ctrl+Alt+L</a:t>
            </a:r>
            <a:r>
              <a:rPr lang="en-US" altLang="ko-KR" dirty="0"/>
              <a:t> : </a:t>
            </a:r>
            <a:r>
              <a:rPr lang="ko-KR" altLang="en-US" dirty="0"/>
              <a:t>화면 정렬 </a:t>
            </a:r>
            <a:r>
              <a:rPr lang="en-US" altLang="ko-KR" dirty="0"/>
              <a:t>: </a:t>
            </a:r>
            <a:r>
              <a:rPr lang="ko-KR" altLang="en-US" dirty="0"/>
              <a:t>콤마</a:t>
            </a:r>
            <a:r>
              <a:rPr lang="en-US" altLang="ko-KR" dirty="0"/>
              <a:t>(,) 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st</a:t>
            </a:r>
            <a:r>
              <a:rPr lang="en-US" altLang="ko-KR" dirty="0"/>
              <a:t>” </a:t>
            </a:r>
            <a:r>
              <a:rPr lang="ko-KR" altLang="en-US" dirty="0"/>
              <a:t>입력 </a:t>
            </a:r>
            <a:r>
              <a:rPr lang="en-US" altLang="ko-KR" dirty="0"/>
              <a:t>: stateless/ </a:t>
            </a:r>
            <a:r>
              <a:rPr lang="en-US" altLang="ko-KR" dirty="0" err="1"/>
              <a:t>statefullness</a:t>
            </a:r>
            <a:r>
              <a:rPr lang="en-US" altLang="ko-KR" dirty="0"/>
              <a:t> </a:t>
            </a:r>
            <a:r>
              <a:rPr lang="ko-KR" altLang="en-US" dirty="0"/>
              <a:t>자동완성</a:t>
            </a:r>
            <a:endParaRPr lang="en-US" altLang="ko-KR" dirty="0"/>
          </a:p>
          <a:p>
            <a:r>
              <a:rPr lang="en-US" altLang="ko-KR" dirty="0" err="1"/>
              <a:t>Ctrl+B</a:t>
            </a:r>
            <a:r>
              <a:rPr lang="en-US" altLang="ko-KR" dirty="0"/>
              <a:t> : </a:t>
            </a:r>
            <a:r>
              <a:rPr lang="ko-KR" altLang="en-US" dirty="0"/>
              <a:t>위젯의 소스코드보기</a:t>
            </a:r>
            <a:endParaRPr lang="en-US" altLang="ko-KR" dirty="0"/>
          </a:p>
          <a:p>
            <a:r>
              <a:rPr lang="en-US" altLang="ko-KR" dirty="0" err="1"/>
              <a:t>Ctrl+W</a:t>
            </a:r>
            <a:r>
              <a:rPr lang="en-US" altLang="ko-KR" dirty="0"/>
              <a:t> : </a:t>
            </a:r>
            <a:r>
              <a:rPr lang="ko-KR" altLang="en-US" dirty="0"/>
              <a:t>위젯선택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ko-KR" altLang="en-US" dirty="0" smtClean="0"/>
              <a:t>위젯선택</a:t>
            </a:r>
            <a:endParaRPr lang="en-US" altLang="ko-KR" dirty="0" smtClean="0"/>
          </a:p>
          <a:p>
            <a:r>
              <a:rPr lang="en-US" altLang="ko-KR" dirty="0" err="1" smtClean="0"/>
              <a:t>Ctrl+Alt+O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안쓰는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r>
              <a:rPr lang="en-US" altLang="ko-KR" dirty="0"/>
              <a:t>Flutter outline : </a:t>
            </a:r>
            <a:r>
              <a:rPr lang="ko-KR" altLang="en-US" dirty="0"/>
              <a:t>계층구조 시각화</a:t>
            </a:r>
            <a:r>
              <a:rPr lang="en-US" altLang="ko-KR" dirty="0"/>
              <a:t>(</a:t>
            </a:r>
            <a:r>
              <a:rPr lang="ko-KR" altLang="en-US" dirty="0"/>
              <a:t>우측면탭</a:t>
            </a:r>
            <a:r>
              <a:rPr lang="en-US" altLang="ko-KR" dirty="0"/>
              <a:t>). </a:t>
            </a:r>
            <a:r>
              <a:rPr lang="ko-KR" altLang="en-US" dirty="0"/>
              <a:t>마우스우측클릭</a:t>
            </a:r>
            <a:r>
              <a:rPr lang="en-US" altLang="ko-KR" dirty="0"/>
              <a:t>-&gt;</a:t>
            </a:r>
            <a:r>
              <a:rPr lang="ko-KR" altLang="en-US" dirty="0"/>
              <a:t>위젯분리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en-US" altLang="ko-KR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02556" y="667039"/>
            <a:ext cx="4989443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1/3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7039"/>
            <a:ext cx="6400800" cy="61909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Flutter layout</a:t>
            </a:r>
            <a:r>
              <a:rPr lang="ko-KR" altLang="en-US" dirty="0" smtClean="0"/>
              <a:t>의 핵심 메커니즘 </a:t>
            </a:r>
            <a:r>
              <a:rPr lang="en-US" altLang="ko-KR" b="1" dirty="0" smtClean="0"/>
              <a:t>Widget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거의 모든것이 위젯</a:t>
            </a:r>
            <a:r>
              <a:rPr lang="en-US" altLang="ko-KR" sz="1400" dirty="0" smtClean="0"/>
              <a:t> :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텍스트 등 보여지는 모든 것이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위젯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심지어 레이아웃도 위젯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보여지지 않는 것들도 위젯 </a:t>
            </a:r>
            <a:r>
              <a:rPr lang="en-US" altLang="ko-KR" sz="1400" dirty="0" smtClean="0"/>
              <a:t>: rows, columns, grids …</a:t>
            </a:r>
            <a:endParaRPr lang="ko-KR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347791" y="667039"/>
            <a:ext cx="5844209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91" y="1115265"/>
            <a:ext cx="3820575" cy="43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91" y="1940915"/>
            <a:ext cx="3820575" cy="429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04" y="2757012"/>
            <a:ext cx="4108240" cy="36084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3077" y="6180750"/>
            <a:ext cx="539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dirty="0">
                <a:hlinkClick r:id="rId5"/>
              </a:rPr>
              <a:t>https://docs.flutter.dev/development/ui/layout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2/3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7039"/>
            <a:ext cx="8138159" cy="6190961"/>
          </a:xfrm>
        </p:spPr>
        <p:txBody>
          <a:bodyPr anchor="ctr">
            <a:normAutofit/>
          </a:bodyPr>
          <a:lstStyle/>
          <a:p>
            <a:r>
              <a:rPr lang="ko-KR" altLang="en-US" sz="1200" dirty="0"/>
              <a:t>위젯은 </a:t>
            </a:r>
            <a:r>
              <a:rPr lang="en-US" altLang="ko-KR" sz="1200" dirty="0"/>
              <a:t>UI</a:t>
            </a:r>
            <a:r>
              <a:rPr lang="ko-KR" altLang="en-US" sz="1200" dirty="0"/>
              <a:t>를 빌드하는 데 사용되는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>위젯은 </a:t>
            </a:r>
            <a:r>
              <a:rPr lang="ko-KR" altLang="en-US" sz="1200" u="sng" dirty="0"/>
              <a:t>레이아웃</a:t>
            </a:r>
            <a:r>
              <a:rPr lang="ko-KR" altLang="en-US" sz="1200" dirty="0"/>
              <a:t>과 </a:t>
            </a:r>
            <a:r>
              <a:rPr lang="en-US" altLang="ko-KR" sz="1200" u="sng" dirty="0"/>
              <a:t>UI </a:t>
            </a:r>
            <a:r>
              <a:rPr lang="ko-KR" altLang="en-US" sz="1200" u="sng" dirty="0"/>
              <a:t>요소 </a:t>
            </a:r>
            <a:r>
              <a:rPr lang="ko-KR" altLang="en-US" sz="1200" dirty="0"/>
              <a:t>모두에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>간단한 위젯을 </a:t>
            </a:r>
            <a:r>
              <a:rPr lang="ko-KR" altLang="en-US" sz="1200" dirty="0" smtClean="0"/>
              <a:t>구성하고 </a:t>
            </a:r>
            <a:r>
              <a:rPr lang="ko-KR" altLang="en-US" sz="1200" dirty="0"/>
              <a:t>복잡한 </a:t>
            </a:r>
            <a:r>
              <a:rPr lang="ko-KR" altLang="en-US" sz="1200" dirty="0" smtClean="0"/>
              <a:t>위젯으로 확대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보이는 위젯 몇가지 </a:t>
            </a:r>
            <a:r>
              <a:rPr lang="en-US" altLang="ko-KR" sz="1200" dirty="0" smtClean="0"/>
              <a:t>-&gt; 1</a:t>
            </a:r>
          </a:p>
          <a:p>
            <a:pPr lvl="1"/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Image</a:t>
            </a:r>
          </a:p>
          <a:p>
            <a:pPr lvl="1"/>
            <a:r>
              <a:rPr lang="en-US" altLang="ko-KR" dirty="0" smtClean="0"/>
              <a:t>Icon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레이아웃 위젯에 보이는 위젯추가 </a:t>
            </a:r>
            <a:r>
              <a:rPr lang="en-US" altLang="ko-KR" sz="1200" dirty="0" smtClean="0"/>
              <a:t>-&gt; 2</a:t>
            </a:r>
          </a:p>
          <a:p>
            <a:pPr lvl="1"/>
            <a:r>
              <a:rPr lang="en-US" altLang="ko-KR" dirty="0" smtClean="0"/>
              <a:t>Center</a:t>
            </a:r>
          </a:p>
          <a:p>
            <a:pPr lvl="1"/>
            <a:r>
              <a:rPr lang="en-US" altLang="ko-KR" dirty="0" smtClean="0"/>
              <a:t>Container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페이지에 레이아웃 위젯추가 </a:t>
            </a:r>
            <a:r>
              <a:rPr lang="en-US" altLang="ko-KR" sz="1200" dirty="0" smtClean="0"/>
              <a:t>-&gt; 3</a:t>
            </a:r>
          </a:p>
          <a:p>
            <a:pPr lvl="1"/>
            <a:r>
              <a:rPr lang="en-US" altLang="ko-KR" dirty="0" smtClean="0"/>
              <a:t>Material widget</a:t>
            </a:r>
          </a:p>
          <a:p>
            <a:pPr lvl="2"/>
            <a:r>
              <a:rPr lang="en-US" altLang="ko-KR" sz="1200" dirty="0" smtClean="0"/>
              <a:t>Material Design </a:t>
            </a:r>
            <a:r>
              <a:rPr lang="ko-KR" altLang="en-US" sz="1200" dirty="0" smtClean="0"/>
              <a:t>을 기반을 하는 다양한 기능이 라이브러리화 되어있다</a:t>
            </a:r>
            <a:endParaRPr lang="en-US" altLang="ko-KR" sz="1200" dirty="0" smtClean="0"/>
          </a:p>
          <a:p>
            <a:pPr lvl="1"/>
            <a:r>
              <a:rPr lang="en-US" altLang="ko-KR" dirty="0"/>
              <a:t>Material Design :  </a:t>
            </a:r>
          </a:p>
          <a:p>
            <a:pPr lvl="2"/>
            <a:r>
              <a:rPr lang="ko-KR" altLang="en-US" sz="1200" dirty="0" smtClean="0"/>
              <a:t>위키백과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플랫 </a:t>
            </a:r>
            <a:r>
              <a:rPr lang="ko-KR" altLang="en-US" sz="1200" dirty="0"/>
              <a:t>디자인의 장점을 살리면서도 빛에 따른 종이의 그림자 효과를 이용하여 입체감을 살리는 디자인 방식을 말한다</a:t>
            </a:r>
            <a:r>
              <a:rPr lang="en-US" altLang="ko-KR" sz="1200" dirty="0"/>
              <a:t>. 2014</a:t>
            </a:r>
            <a:r>
              <a:rPr lang="ko-KR" altLang="en-US" sz="1200" dirty="0"/>
              <a:t>년 구글이 안드로이드 스마트폰에 적용하면서 널리 퍼지기 시작했다</a:t>
            </a:r>
            <a:r>
              <a:rPr lang="en-US" altLang="ko-KR" sz="1200" dirty="0"/>
              <a:t>. </a:t>
            </a:r>
            <a:r>
              <a:rPr lang="ko-KR" altLang="en-US" sz="1200" dirty="0"/>
              <a:t>플랫 디자인과 마찬가지로 최소한의 요소만을 사용하여 대상의 본질을 표현하는 디자인 기법인 미니멀리즘</a:t>
            </a:r>
            <a:r>
              <a:rPr lang="en-US" altLang="ko-KR" sz="1200" dirty="0"/>
              <a:t>(minimalism)</a:t>
            </a:r>
            <a:r>
              <a:rPr lang="ko-KR" altLang="en-US" sz="1200" dirty="0"/>
              <a:t>을 추구한다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https</a:t>
            </a:r>
            <a:r>
              <a:rPr lang="en-US" altLang="ko-KR" sz="1200" dirty="0"/>
              <a:t>://material.io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138160" y="667039"/>
            <a:ext cx="40538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// 1</a:t>
            </a:r>
          </a:p>
          <a:p>
            <a:r>
              <a:rPr lang="en-US" altLang="ko-KR" sz="1050" b="1" dirty="0" smtClean="0">
                <a:solidFill>
                  <a:srgbClr val="00B0F0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('Hello World</a:t>
            </a:r>
            <a:r>
              <a:rPr lang="en-US" altLang="ko-KR" sz="1050" dirty="0" smtClean="0">
                <a:solidFill>
                  <a:schemeClr val="tx1"/>
                </a:solidFill>
              </a:rPr>
              <a:t>'),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>
                <a:solidFill>
                  <a:srgbClr val="00B0F0"/>
                </a:solidFill>
              </a:rPr>
              <a:t>Image.asset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'images/lake.jpg',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fit: </a:t>
            </a:r>
            <a:r>
              <a:rPr lang="en-US" altLang="ko-KR" sz="1050" dirty="0" err="1">
                <a:solidFill>
                  <a:schemeClr val="tx1"/>
                </a:solidFill>
              </a:rPr>
              <a:t>BoxFit.cover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>
                <a:solidFill>
                  <a:srgbClr val="00B0F0"/>
                </a:solidFill>
              </a:rPr>
              <a:t>Icon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</a:t>
            </a:r>
            <a:r>
              <a:rPr lang="en-US" altLang="ko-KR" sz="1050" dirty="0" err="1">
                <a:solidFill>
                  <a:schemeClr val="tx1"/>
                </a:solidFill>
              </a:rPr>
              <a:t>Icons.star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color: </a:t>
            </a:r>
            <a:r>
              <a:rPr lang="en-US" altLang="ko-KR" sz="1050" dirty="0" err="1">
                <a:solidFill>
                  <a:schemeClr val="tx1"/>
                </a:solidFill>
              </a:rPr>
              <a:t>Colors.red</a:t>
            </a:r>
            <a:r>
              <a:rPr lang="en-US" altLang="ko-KR" sz="105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// 2</a:t>
            </a:r>
          </a:p>
          <a:p>
            <a:r>
              <a:rPr lang="en-US" altLang="ko-KR" sz="1050" b="1" dirty="0" smtClean="0">
                <a:solidFill>
                  <a:srgbClr val="00B0F0"/>
                </a:solidFill>
              </a:rPr>
              <a:t>Center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child: </a:t>
            </a:r>
            <a:r>
              <a:rPr lang="en-US" altLang="ko-KR" sz="1050" b="1" dirty="0">
                <a:solidFill>
                  <a:srgbClr val="00B0F0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('Hello World'),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// 3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class </a:t>
            </a:r>
            <a:r>
              <a:rPr lang="en-US" altLang="ko-KR" sz="1050" dirty="0" err="1">
                <a:solidFill>
                  <a:schemeClr val="tx1"/>
                </a:solidFill>
              </a:rPr>
              <a:t>MyApp</a:t>
            </a:r>
            <a:r>
              <a:rPr lang="en-US" altLang="ko-KR" sz="1050" dirty="0">
                <a:solidFill>
                  <a:schemeClr val="tx1"/>
                </a:solidFill>
              </a:rPr>
              <a:t> extends </a:t>
            </a:r>
            <a:r>
              <a:rPr lang="en-US" altLang="ko-KR" sz="1050" dirty="0" err="1">
                <a:solidFill>
                  <a:schemeClr val="tx1"/>
                </a:solidFill>
              </a:rPr>
              <a:t>StatelessWidget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MyApp</a:t>
            </a:r>
            <a:r>
              <a:rPr lang="en-US" altLang="ko-KR" sz="1050" dirty="0">
                <a:solidFill>
                  <a:schemeClr val="tx1"/>
                </a:solidFill>
              </a:rPr>
              <a:t>({Key? key}) : super(key: key);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@override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Widget build(</a:t>
            </a:r>
            <a:r>
              <a:rPr lang="en-US" altLang="ko-KR" sz="1050" dirty="0" err="1">
                <a:solidFill>
                  <a:schemeClr val="tx1"/>
                </a:solidFill>
              </a:rPr>
              <a:t>BuildContext</a:t>
            </a:r>
            <a:r>
              <a:rPr lang="en-US" altLang="ko-KR" sz="1050" dirty="0">
                <a:solidFill>
                  <a:schemeClr val="tx1"/>
                </a:solidFill>
              </a:rPr>
              <a:t> context)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return </a:t>
            </a:r>
            <a:r>
              <a:rPr lang="en-US" altLang="ko-KR" sz="1050" b="1" dirty="0" err="1">
                <a:solidFill>
                  <a:srgbClr val="00B0F0"/>
                </a:solidFill>
              </a:rPr>
              <a:t>MaterialApp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title: 'Flutter layout demo',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home: Scaffold(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 err="1">
                <a:solidFill>
                  <a:schemeClr val="tx1"/>
                </a:solidFill>
              </a:rPr>
              <a:t>appBar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dirty="0" err="1">
                <a:solidFill>
                  <a:schemeClr val="tx1"/>
                </a:solidFill>
              </a:rPr>
              <a:t>AppBar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title: </a:t>
            </a:r>
            <a:r>
              <a:rPr lang="en-US" altLang="ko-KR" sz="1050" dirty="0" smtClean="0">
                <a:solidFill>
                  <a:schemeClr val="tx1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('Flutter layout demo'),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body: </a:t>
            </a:r>
            <a:r>
              <a:rPr lang="en-US" altLang="ko-KR" sz="1050" dirty="0" smtClean="0">
                <a:solidFill>
                  <a:schemeClr val="tx1"/>
                </a:solidFill>
              </a:rPr>
              <a:t>Center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child: Text('Hello World'),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5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3/3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5" y="907591"/>
            <a:ext cx="5475802" cy="2777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94" y="3971054"/>
            <a:ext cx="5717771" cy="26006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" y="1974574"/>
            <a:ext cx="6074590" cy="488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수직과 수평 레이아웃을 구성하는 위젯들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Row</a:t>
            </a:r>
          </a:p>
          <a:p>
            <a:pPr lvl="1"/>
            <a:r>
              <a:rPr lang="en-US" altLang="ko-KR" dirty="0" smtClean="0"/>
              <a:t>Column</a:t>
            </a:r>
          </a:p>
          <a:p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8" y="4060153"/>
            <a:ext cx="4811075" cy="21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</a:t>
            </a:r>
            <a:r>
              <a:rPr lang="en-US" altLang="ko-KR" baseline="0" smtClean="0"/>
              <a:t>: Column, Row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7039"/>
            <a:ext cx="7215809" cy="6190961"/>
          </a:xfrm>
        </p:spPr>
        <p:txBody>
          <a:bodyPr anchor="t">
            <a:normAutofit/>
          </a:bodyPr>
          <a:lstStyle/>
          <a:p>
            <a:r>
              <a:rPr lang="en-US" altLang="ko-KR" sz="1200" dirty="0" smtClean="0"/>
              <a:t>Column</a:t>
            </a:r>
          </a:p>
          <a:p>
            <a:pPr lvl="1"/>
            <a:r>
              <a:rPr lang="ko-KR" altLang="en-US" dirty="0"/>
              <a:t>수직방향으로 위젯들을 나란히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sz="1200" dirty="0" smtClean="0"/>
              <a:t>Row</a:t>
            </a:r>
          </a:p>
          <a:p>
            <a:pPr lvl="1"/>
            <a:r>
              <a:rPr lang="ko-KR" altLang="en-US" dirty="0" smtClean="0"/>
              <a:t>수평방향으로 위젯들을 나란히 배치</a:t>
            </a:r>
            <a:endParaRPr lang="en-US" altLang="ko-KR" dirty="0" smtClean="0"/>
          </a:p>
          <a:p>
            <a:r>
              <a:rPr lang="ko-KR" altLang="en-US" sz="1200" dirty="0" smtClean="0"/>
              <a:t>공통</a:t>
            </a:r>
            <a:endParaRPr lang="en-US" altLang="ko-KR" sz="1200" dirty="0" smtClean="0"/>
          </a:p>
          <a:p>
            <a:pPr lvl="1"/>
            <a:r>
              <a:rPr lang="en-US" altLang="ko-KR" dirty="0"/>
              <a:t>children </a:t>
            </a:r>
            <a:r>
              <a:rPr lang="ko-KR" altLang="en-US" dirty="0"/>
              <a:t>속성으로 위젯 배치</a:t>
            </a:r>
            <a:endParaRPr lang="en-US" altLang="ko-KR" dirty="0"/>
          </a:p>
          <a:p>
            <a:pPr lvl="1"/>
            <a:r>
              <a:rPr lang="ko-KR" altLang="en-US" dirty="0" smtClean="0"/>
              <a:t>기본적으로 표시할 위젯의 크기만큼 영역차지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MainAxisSize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CrossAxisSize</a:t>
            </a:r>
            <a:endParaRPr lang="en-US" altLang="ko-KR" dirty="0" smtClean="0"/>
          </a:p>
          <a:p>
            <a:pPr lvl="2"/>
            <a:r>
              <a:rPr lang="en-US" altLang="ko-KR" sz="1200" dirty="0" smtClean="0"/>
              <a:t>max : </a:t>
            </a:r>
            <a:r>
              <a:rPr lang="ko-KR" altLang="en-US" sz="1200" dirty="0" smtClean="0"/>
              <a:t>최대크기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남은공간 모두차지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min : </a:t>
            </a:r>
            <a:r>
              <a:rPr lang="ko-KR" altLang="en-US" sz="1200" dirty="0" smtClean="0"/>
              <a:t>최소크기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포함된 콘텐츠의 크기만큼만 차지</a:t>
            </a:r>
            <a:endParaRPr lang="en-US" altLang="ko-KR" sz="1200" dirty="0"/>
          </a:p>
          <a:p>
            <a:pPr lvl="1"/>
            <a:r>
              <a:rPr lang="en-US" altLang="ko-KR" dirty="0" err="1" smtClean="0"/>
              <a:t>MainAxisAlignment</a:t>
            </a:r>
            <a:r>
              <a:rPr lang="en-US" altLang="ko-KR" dirty="0" smtClean="0"/>
              <a:t>, </a:t>
            </a:r>
            <a:r>
              <a:rPr lang="en-US" altLang="ko-KR" dirty="0" err="1"/>
              <a:t>CrossAxisAlignment</a:t>
            </a:r>
            <a:endParaRPr lang="en-US" altLang="ko-KR" dirty="0"/>
          </a:p>
          <a:p>
            <a:pPr lvl="2"/>
            <a:r>
              <a:rPr lang="en-US" altLang="ko-KR" sz="1200" dirty="0" smtClean="0"/>
              <a:t>center : </a:t>
            </a:r>
            <a:r>
              <a:rPr lang="ko-KR" altLang="en-US" sz="1200" dirty="0" smtClean="0"/>
              <a:t>가운데정렬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start :  </a:t>
            </a:r>
            <a:r>
              <a:rPr lang="ko-KR" altLang="en-US" sz="1200" dirty="0" smtClean="0"/>
              <a:t>왼쪽정렬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end : </a:t>
            </a:r>
            <a:r>
              <a:rPr lang="ko-KR" altLang="en-US" sz="1200" dirty="0" smtClean="0"/>
              <a:t>오른쪽정렬</a:t>
            </a:r>
            <a:endParaRPr lang="en-US" altLang="ko-KR" sz="1200" dirty="0" smtClean="0"/>
          </a:p>
          <a:p>
            <a:pPr lvl="2"/>
            <a:r>
              <a:rPr lang="en-US" altLang="ko-KR" sz="1200" dirty="0" err="1" smtClean="0"/>
              <a:t>spaceEvenly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spaceBetween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spaceAround</a:t>
            </a:r>
            <a:endParaRPr lang="en-US" altLang="ko-KR" sz="1200" dirty="0" smtClean="0"/>
          </a:p>
          <a:p>
            <a:endParaRPr lang="ko-KR" alt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11617" y="667038"/>
            <a:ext cx="5380383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mainAxisAlignment: MainAxisAlignment.spaceEvenly,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Image.asset('images/pic1.jpg'),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Image.asset('images/pic2.jpg'),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Image.asset('images/pic3.jpg'),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);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chemeClr val="tx1"/>
                </a:solidFill>
              </a:rPr>
              <a:t>Column(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mainAxisAlignment: MainAxisAlignment.spaceEvenly,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Image.asset('images/pic1.jpg'),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Image.asset('images/pic2.jpg'),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Image.asset('images/pic3.jpg'),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);</a:t>
            </a:r>
          </a:p>
          <a:p>
            <a:endParaRPr lang="en-US" altLang="ko-KR" sz="105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 smtClean="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 smtClean="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 smtClean="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 smtClean="0">
              <a:solidFill>
                <a:schemeClr val="tx1"/>
              </a:solidFill>
              <a:hlinkClick r:id="rId2" action="ppaction://hlinkfile"/>
            </a:endParaRPr>
          </a:p>
          <a:p>
            <a:endParaRPr lang="en-US" altLang="ko-KR" sz="105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altLang="ko-KR" sz="1050" smtClean="0">
                <a:solidFill>
                  <a:schemeClr val="tx1"/>
                </a:solidFill>
                <a:hlinkClick r:id="rId2" action="ppaction://hlinkfile"/>
              </a:rPr>
              <a:t>Column</a:t>
            </a:r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 smtClean="0">
                <a:solidFill>
                  <a:schemeClr val="tx1"/>
                </a:solidFill>
                <a:hlinkClick r:id="rId3" action="ppaction://hlinkfile"/>
              </a:rPr>
              <a:t>Row</a:t>
            </a:r>
            <a:endParaRPr lang="en-US" altLang="ko-KR" sz="105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35" y="4728097"/>
            <a:ext cx="2238337" cy="1274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8" y="4415950"/>
            <a:ext cx="1117819" cy="24181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28" y="1226641"/>
            <a:ext cx="2004219" cy="534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094618"/>
            <a:ext cx="52667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Packing widgets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301948" y="667039"/>
            <a:ext cx="4890052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mainAxisSize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Colors.black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Colors.black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690191"/>
            <a:ext cx="7109789" cy="3486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Row, Column </a:t>
            </a:r>
            <a:r>
              <a:rPr lang="ko-KR" altLang="en-US" dirty="0" smtClean="0"/>
              <a:t>위젯은 주방향으로 최대의 공간을 차지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Children </a:t>
            </a:r>
            <a:r>
              <a:rPr lang="ko-KR" altLang="en-US" dirty="0" smtClean="0"/>
              <a:t>항목에 위젯들을 연이어 배치하고 주방향의 사이즈를 최소화해주면 적당한 크기로 보여준다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4698477"/>
            <a:ext cx="4267125" cy="6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Sizing widgets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CrossAxisAlignment.center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CrossAxisAlignment.center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flex: 1, // default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>
                <a:solidFill>
                  <a:srgbClr val="002060"/>
                </a:solidFill>
              </a:rPr>
              <a:t>flex</a:t>
            </a:r>
            <a:r>
              <a:rPr lang="en-US" altLang="ko-KR" sz="1200" dirty="0">
                <a:solidFill>
                  <a:schemeClr val="tx1"/>
                </a:solidFill>
              </a:rPr>
              <a:t>: 2,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85" y="3494282"/>
            <a:ext cx="2934781" cy="27513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48" y="1099170"/>
            <a:ext cx="2454312" cy="81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48" y="4369102"/>
            <a:ext cx="2454312" cy="12353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" y="1917274"/>
            <a:ext cx="6074590" cy="494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레이아웃이 장치에 비해 클경우 </a:t>
            </a:r>
            <a:r>
              <a:rPr lang="en-US" altLang="ko-KR" sz="1200" dirty="0" smtClean="0"/>
              <a:t>overflow </a:t>
            </a:r>
            <a:r>
              <a:rPr lang="ko-KR" altLang="en-US" sz="1200" dirty="0" smtClean="0"/>
              <a:t>발생</a:t>
            </a:r>
            <a:endParaRPr lang="en-US" altLang="ko-KR" sz="1200" dirty="0" smtClean="0"/>
          </a:p>
          <a:p>
            <a:r>
              <a:rPr lang="en-US" altLang="ko-KR" sz="1200" dirty="0" smtClean="0"/>
              <a:t>Expanded</a:t>
            </a:r>
            <a:r>
              <a:rPr lang="ko-KR" altLang="en-US" sz="1200" dirty="0" smtClean="0"/>
              <a:t>위젯으로 해결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자식의 위젯의 크기를 최대한 확장시켜준다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여러개사용할 경우 </a:t>
            </a:r>
            <a:r>
              <a:rPr lang="en-US" altLang="ko-KR" dirty="0" smtClean="0"/>
              <a:t>flex </a:t>
            </a:r>
            <a:r>
              <a:rPr lang="ko-KR" altLang="en-US" dirty="0" smtClean="0"/>
              <a:t>정수값으로 비율지정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03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대부분의 위젯은 자식을 갖는다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child, children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자주 사용되는 대표적인 레이아웃 위젯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Standard widgets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Container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 smtClean="0"/>
              <a:t>GridView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ListView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Stack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Material widgets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Card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 smtClean="0"/>
              <a:t>ListTile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83" y="994991"/>
            <a:ext cx="9432235" cy="52339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200" dirty="0" smtClean="0"/>
              <a:t>탄생배경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특징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관련사이트</a:t>
            </a:r>
            <a:endParaRPr lang="en-US" altLang="ko-KR" sz="1200" dirty="0" smtClean="0"/>
          </a:p>
          <a:p>
            <a:pPr lvl="1"/>
            <a:r>
              <a:rPr lang="en-US" altLang="ko-KR" sz="1000" dirty="0" err="1" smtClean="0"/>
              <a:t>Flutter.dev</a:t>
            </a:r>
            <a:endParaRPr lang="en-US" altLang="ko-KR" sz="1000" dirty="0" smtClean="0"/>
          </a:p>
          <a:p>
            <a:pPr lvl="1"/>
            <a:r>
              <a:rPr lang="en-US" altLang="ko-KR" sz="1000" dirty="0" err="1" smtClean="0"/>
              <a:t>Dart.dev</a:t>
            </a:r>
            <a:r>
              <a:rPr lang="en-US" altLang="ko-KR" sz="1000" dirty="0" smtClean="0"/>
              <a:t> - packages</a:t>
            </a:r>
          </a:p>
          <a:p>
            <a:pPr lvl="1"/>
            <a:r>
              <a:rPr lang="en-US" altLang="ko-KR" sz="1000" dirty="0" smtClean="0"/>
              <a:t>Material.io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Flutter basic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개발환경 구축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Android Studio </a:t>
            </a:r>
            <a:r>
              <a:rPr lang="ko-KR" altLang="en-US" sz="1200" dirty="0" smtClean="0"/>
              <a:t>둘러보기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Codelabs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Good for beginners</a:t>
            </a:r>
          </a:p>
          <a:p>
            <a:pPr lvl="2"/>
            <a:r>
              <a:rPr lang="en-US" altLang="ko-KR" sz="1200" dirty="0"/>
              <a:t>Write your first Flutter app, part </a:t>
            </a:r>
            <a:r>
              <a:rPr lang="en-US" altLang="ko-KR" sz="1200" dirty="0" smtClean="0"/>
              <a:t>1</a:t>
            </a:r>
          </a:p>
          <a:p>
            <a:pPr lvl="2"/>
            <a:r>
              <a:rPr lang="en-US" altLang="ko-KR" sz="1200" dirty="0"/>
              <a:t>Write your first Flutter app, part </a:t>
            </a:r>
            <a:r>
              <a:rPr lang="en-US" altLang="ko-KR" sz="1200" dirty="0" smtClean="0"/>
              <a:t>2</a:t>
            </a:r>
          </a:p>
          <a:p>
            <a:pPr lvl="2"/>
            <a:r>
              <a:rPr lang="en-US" altLang="ko-KR" sz="1200" dirty="0"/>
              <a:t>Building beautiful UIs with Flutter</a:t>
            </a:r>
            <a:endParaRPr lang="en-US" altLang="ko-KR" sz="12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Designing a Flutter UI</a:t>
            </a:r>
          </a:p>
          <a:p>
            <a:pPr lvl="2"/>
            <a:r>
              <a:rPr lang="en-US" altLang="ko-KR" sz="1200" dirty="0"/>
              <a:t>Basic Flutter layout </a:t>
            </a:r>
            <a:r>
              <a:rPr lang="en-US" altLang="ko-KR" sz="1200" dirty="0" smtClean="0"/>
              <a:t>concepts</a:t>
            </a:r>
          </a:p>
          <a:p>
            <a:pPr lvl="2"/>
            <a:r>
              <a:rPr lang="en-US" altLang="ko-KR" sz="1200" dirty="0"/>
              <a:t>MDC-101 Flutter: Material Components (MDC) </a:t>
            </a:r>
            <a:r>
              <a:rPr lang="en-US" altLang="ko-KR" sz="1200" dirty="0" smtClean="0"/>
              <a:t>Basics</a:t>
            </a:r>
          </a:p>
          <a:p>
            <a:pPr lvl="2"/>
            <a:r>
              <a:rPr lang="en-US" altLang="ko-KR" sz="1200" dirty="0"/>
              <a:t>MDC-102 Flutter: Material Structure and </a:t>
            </a:r>
            <a:r>
              <a:rPr lang="en-US" altLang="ko-KR" sz="1200" dirty="0" smtClean="0"/>
              <a:t>Layout</a:t>
            </a:r>
          </a:p>
          <a:p>
            <a:pPr lvl="2"/>
            <a:r>
              <a:rPr lang="en-US" altLang="ko-KR" sz="1200" dirty="0"/>
              <a:t>MDC-103 Flutter: Material Theming with Color, Shape, Elevation, and </a:t>
            </a:r>
            <a:r>
              <a:rPr lang="en-US" altLang="ko-KR" sz="1200" dirty="0" smtClean="0"/>
              <a:t>Type</a:t>
            </a:r>
          </a:p>
          <a:p>
            <a:pPr lvl="2"/>
            <a:r>
              <a:rPr lang="en-US" altLang="ko-KR" sz="1200" dirty="0"/>
              <a:t>MDC-104 Flutter: Material Advanced Components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 Container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94522"/>
            <a:ext cx="6080759" cy="5282442"/>
          </a:xfrm>
        </p:spPr>
        <p:txBody>
          <a:bodyPr>
            <a:normAutofit/>
          </a:bodyPr>
          <a:lstStyle/>
          <a:p>
            <a:r>
              <a:rPr lang="ko-KR" altLang="en-US" sz="1200" smtClean="0"/>
              <a:t>레이아웃만 형성하는 위젯</a:t>
            </a:r>
            <a:endParaRPr lang="en-US" altLang="ko-KR" sz="1200" smtClean="0"/>
          </a:p>
          <a:p>
            <a:pPr lvl="1"/>
            <a:r>
              <a:rPr lang="en-US" altLang="ko-KR"/>
              <a:t>Container(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color</a:t>
            </a:r>
            <a:r>
              <a:rPr lang="en-US" altLang="ko-KR"/>
              <a:t>: Colors.red,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width</a:t>
            </a:r>
            <a:r>
              <a:rPr lang="en-US" altLang="ko-KR"/>
              <a:t>: 100,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height</a:t>
            </a:r>
            <a:r>
              <a:rPr lang="en-US" altLang="ko-KR"/>
              <a:t>: 100,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padding</a:t>
            </a:r>
            <a:r>
              <a:rPr lang="en-US" altLang="ko-KR"/>
              <a:t>: </a:t>
            </a:r>
            <a:r>
              <a:rPr lang="en-US" altLang="ko-KR" smtClean="0"/>
              <a:t>EdgeInsets.all(5.0</a:t>
            </a:r>
            <a:r>
              <a:rPr lang="en-US" altLang="ko-KR"/>
              <a:t>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margin</a:t>
            </a:r>
            <a:r>
              <a:rPr lang="en-US" altLang="ko-KR"/>
              <a:t>: </a:t>
            </a:r>
            <a:r>
              <a:rPr lang="en-US" altLang="ko-KR" smtClean="0"/>
              <a:t>EdgeInsets.all(5.0</a:t>
            </a:r>
            <a:r>
              <a:rPr lang="en-US" altLang="ko-KR"/>
              <a:t>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)</a:t>
            </a:r>
          </a:p>
          <a:p>
            <a:r>
              <a:rPr lang="ko-KR" altLang="en-US" sz="1200" smtClean="0"/>
              <a:t>패딩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마진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경계선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배경이미지</a:t>
            </a:r>
            <a:endParaRPr lang="en-US" altLang="ko-KR" sz="1200" dirty="0" smtClean="0"/>
          </a:p>
          <a:p>
            <a:r>
              <a:rPr lang="ko-KR" altLang="en-US" sz="1200" dirty="0" smtClean="0"/>
              <a:t>한개의 자식위젯이 가능 </a:t>
            </a:r>
            <a:r>
              <a:rPr lang="en-US" altLang="ko-KR" sz="1200" dirty="0" smtClean="0"/>
              <a:t>: Row, Column </a:t>
            </a:r>
            <a:r>
              <a:rPr lang="ko-KR" altLang="en-US" sz="1200" dirty="0" smtClean="0"/>
              <a:t>위젯을 사용하면 복수의 자식위젯 사용가능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Widget _</a:t>
            </a:r>
            <a:r>
              <a:rPr lang="en-US" altLang="ko-KR" sz="1200" b="1" smtClean="0">
                <a:solidFill>
                  <a:schemeClr val="tx1"/>
                </a:solidFill>
              </a:rPr>
              <a:t>buildImageColumn</a:t>
            </a:r>
            <a:r>
              <a:rPr lang="en-US" altLang="ko-KR" sz="1200" smtClean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return </a:t>
            </a:r>
            <a:r>
              <a:rPr lang="en-US" altLang="ko-KR" sz="1200" b="1" smtClean="0">
                <a:solidFill>
                  <a:srgbClr val="FF0000"/>
                </a:solidFill>
              </a:rPr>
              <a:t>Container</a:t>
            </a:r>
            <a:r>
              <a:rPr lang="en-US" altLang="ko-KR" sz="120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decoration: BoxDecoration(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color: Colors.black26,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child: Column(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smtClean="0">
                <a:solidFill>
                  <a:srgbClr val="00B050"/>
                </a:solidFill>
              </a:rPr>
              <a:t>_buildImageRow</a:t>
            </a:r>
            <a:r>
              <a:rPr lang="en-US" altLang="ko-KR" sz="1200" smtClean="0">
                <a:solidFill>
                  <a:schemeClr val="tx1"/>
                </a:solidFill>
              </a:rPr>
              <a:t>(1),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smtClean="0">
                <a:solidFill>
                  <a:srgbClr val="00B050"/>
                </a:solidFill>
              </a:rPr>
              <a:t>_buildImageRow</a:t>
            </a:r>
            <a:r>
              <a:rPr lang="en-US" altLang="ko-KR" sz="1200" smtClean="0">
                <a:solidFill>
                  <a:schemeClr val="tx1"/>
                </a:solidFill>
              </a:rPr>
              <a:t>(3),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Widget </a:t>
            </a:r>
            <a:r>
              <a:rPr lang="en-US" altLang="ko-KR" sz="1200" b="1" smtClean="0">
                <a:solidFill>
                  <a:srgbClr val="00B050"/>
                </a:solidFill>
              </a:rPr>
              <a:t>_buildImageRow</a:t>
            </a:r>
            <a:r>
              <a:rPr lang="en-US" altLang="ko-KR" sz="1200" smtClean="0">
                <a:solidFill>
                  <a:schemeClr val="tx1"/>
                </a:solidFill>
              </a:rPr>
              <a:t>(int imageIndex) =&gt; Row(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smtClean="0">
                <a:solidFill>
                  <a:srgbClr val="0070C0"/>
                </a:solidFill>
              </a:rPr>
              <a:t>_buildDecoratedImage</a:t>
            </a:r>
            <a:r>
              <a:rPr lang="en-US" altLang="ko-KR" sz="1200" smtClean="0">
                <a:solidFill>
                  <a:schemeClr val="tx1"/>
                </a:solidFill>
              </a:rPr>
              <a:t>(imageIndex),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smtClean="0">
                <a:solidFill>
                  <a:srgbClr val="0070C0"/>
                </a:solidFill>
              </a:rPr>
              <a:t>_buildDecoratedImage</a:t>
            </a:r>
            <a:r>
              <a:rPr lang="en-US" altLang="ko-KR" sz="1200" smtClean="0">
                <a:solidFill>
                  <a:schemeClr val="tx1"/>
                </a:solidFill>
              </a:rPr>
              <a:t>(imageIndex + 1),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);</a:t>
            </a:r>
          </a:p>
          <a:p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Widget </a:t>
            </a:r>
            <a:r>
              <a:rPr lang="en-US" altLang="ko-KR" sz="1200" b="1" smtClean="0">
                <a:solidFill>
                  <a:srgbClr val="0070C0"/>
                </a:solidFill>
              </a:rPr>
              <a:t>_buildDecoratedImage</a:t>
            </a:r>
            <a:r>
              <a:rPr lang="en-US" altLang="ko-KR" sz="1200" smtClean="0">
                <a:solidFill>
                  <a:schemeClr val="tx1"/>
                </a:solidFill>
              </a:rPr>
              <a:t>(int imageIndex) =&gt; Expanded(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child: </a:t>
            </a:r>
            <a:r>
              <a:rPr lang="en-US" altLang="ko-KR" sz="1200" b="1" smtClean="0">
                <a:solidFill>
                  <a:srgbClr val="FF0000"/>
                </a:solidFill>
              </a:rPr>
              <a:t>Container</a:t>
            </a:r>
            <a:r>
              <a:rPr lang="en-US" altLang="ko-KR" sz="120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decoration: BoxDecoration(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  border: Border.all(width: 10, color: Colors.black38),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  borderRadius: BorderRadius.all(</a:t>
            </a:r>
            <a:r>
              <a:rPr lang="en-US" altLang="ko-KR" sz="1200" smtClean="0">
                <a:solidFill>
                  <a:srgbClr val="7030A0"/>
                </a:solidFill>
              </a:rPr>
              <a:t>Radius.circular(8)</a:t>
            </a:r>
            <a:r>
              <a:rPr lang="en-US" altLang="ko-KR" sz="1200" smtClean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margin: EdgeInsets.all(4),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  child: Image.asset('images/pic$imageIndex.jpg'),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    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" y="3576861"/>
            <a:ext cx="2606363" cy="182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4" y="3576861"/>
            <a:ext cx="3135546" cy="3135546"/>
          </a:xfrm>
          <a:prstGeom prst="rect">
            <a:avLst/>
          </a:prstGeom>
        </p:spPr>
      </p:pic>
      <p:sp>
        <p:nvSpPr>
          <p:cNvPr id="7" name="Rectangle 6">
            <a:hlinkClick r:id="rId4"/>
          </p:cNvPr>
          <p:cNvSpPr/>
          <p:nvPr/>
        </p:nvSpPr>
        <p:spPr>
          <a:xfrm>
            <a:off x="6096001" y="651492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https://github.com/flutter/website/tree/main/examples/layout/container</a:t>
            </a:r>
          </a:p>
        </p:txBody>
      </p:sp>
    </p:spTree>
    <p:extLst>
      <p:ext uri="{BB962C8B-B14F-4D97-AF65-F5344CB8AC3E}">
        <p14:creationId xmlns:p14="http://schemas.microsoft.com/office/powerpoint/2010/main" val="6993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err="1" smtClean="0"/>
              <a:t>GridView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72817"/>
            <a:ext cx="6080759" cy="5004147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리스트와 같은 레이아웃이 필요할때 사용</a:t>
            </a:r>
            <a:endParaRPr lang="en-US" altLang="ko-KR" sz="1200" dirty="0" smtClean="0"/>
          </a:p>
          <a:p>
            <a:r>
              <a:rPr lang="ko-KR" altLang="en-US" sz="1200" dirty="0" smtClean="0"/>
              <a:t>컨텐츠가 장치의 화면을 넘어설만큼 길다면 자동으로 스코롤 기능 작동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GridView.count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컬럼의 수를 지정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GridView.extent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타일의 최대 </a:t>
            </a:r>
            <a:r>
              <a:rPr lang="en-US" altLang="ko-KR" sz="1200" dirty="0" smtClean="0"/>
              <a:t>width(pixel)</a:t>
            </a:r>
            <a:r>
              <a:rPr lang="ko-KR" altLang="en-US" sz="1200" dirty="0" smtClean="0"/>
              <a:t> 지정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Widget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</a:t>
            </a:r>
            <a:r>
              <a:rPr lang="en-US" altLang="ko-KR" sz="1200" dirty="0">
                <a:solidFill>
                  <a:schemeClr val="tx1"/>
                </a:solidFill>
              </a:rPr>
              <a:t>() =&gt;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GridView.extent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maxCrossAxisExtent</a:t>
            </a:r>
            <a:r>
              <a:rPr lang="en-US" altLang="ko-KR" sz="1200" dirty="0">
                <a:solidFill>
                  <a:schemeClr val="tx1"/>
                </a:solidFill>
              </a:rPr>
              <a:t>: 150,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padding: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1200" dirty="0">
                <a:solidFill>
                  <a:schemeClr val="tx1"/>
                </a:solidFill>
              </a:rPr>
              <a:t>(4),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mainAxisSpacing</a:t>
            </a:r>
            <a:r>
              <a:rPr lang="en-US" altLang="ko-KR" sz="1200" dirty="0">
                <a:solidFill>
                  <a:schemeClr val="tx1"/>
                </a:solidFill>
              </a:rPr>
              <a:t>: 4,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crossAxisSpacing</a:t>
            </a:r>
            <a:r>
              <a:rPr lang="en-US" altLang="ko-KR" sz="1200" dirty="0">
                <a:solidFill>
                  <a:schemeClr val="tx1"/>
                </a:solidFill>
              </a:rPr>
              <a:t>: 4,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children: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buildGridTileList</a:t>
            </a:r>
            <a:r>
              <a:rPr lang="en-US" altLang="ko-KR" sz="1200" dirty="0">
                <a:solidFill>
                  <a:schemeClr val="tx1"/>
                </a:solidFill>
              </a:rPr>
              <a:t>(30));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The images are saved with names pic0.jpg, pic1.jpg...pic29.jpg.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The </a:t>
            </a:r>
            <a:r>
              <a:rPr lang="en-US" altLang="ko-KR" sz="1200" dirty="0" err="1">
                <a:solidFill>
                  <a:schemeClr val="tx1"/>
                </a:solidFill>
              </a:rPr>
              <a:t>List.generate</a:t>
            </a:r>
            <a:r>
              <a:rPr lang="en-US" altLang="ko-KR" sz="1200" dirty="0">
                <a:solidFill>
                  <a:schemeClr val="tx1"/>
                </a:solidFill>
              </a:rPr>
              <a:t>() constructor allows an easy way to create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a list when objects have a predictable naming pattern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List&lt;Container&gt;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buildGridTileList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count) =&gt; </a:t>
            </a:r>
            <a:r>
              <a:rPr lang="en-US" altLang="ko-KR" sz="1200" dirty="0" err="1">
                <a:solidFill>
                  <a:schemeClr val="tx1"/>
                </a:solidFill>
              </a:rPr>
              <a:t>List.generate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count, (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 =&gt; Container(child: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('images/pic$i.jpg')));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1" y="2815591"/>
            <a:ext cx="2114071" cy="336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7" y="2815590"/>
            <a:ext cx="2114071" cy="3361373"/>
          </a:xfrm>
          <a:prstGeom prst="rect">
            <a:avLst/>
          </a:prstGeom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6096001" y="64950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https://github.com/flutter/website/tree/main/examples/layout/</a:t>
            </a:r>
            <a:r>
              <a:rPr lang="ko-KR" altLang="en-US" sz="1200" b="1" dirty="0"/>
              <a:t>grid</a:t>
            </a:r>
            <a:r>
              <a:rPr lang="ko-KR" altLang="en-US" sz="1200" dirty="0"/>
              <a:t>_and_list</a:t>
            </a:r>
          </a:p>
        </p:txBody>
      </p:sp>
    </p:spTree>
    <p:extLst>
      <p:ext uri="{BB962C8B-B14F-4D97-AF65-F5344CB8AC3E}">
        <p14:creationId xmlns:p14="http://schemas.microsoft.com/office/powerpoint/2010/main" val="1486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Card, </a:t>
            </a:r>
            <a:r>
              <a:rPr lang="en-US" altLang="ko-KR" dirty="0" err="1" smtClean="0"/>
              <a:t>ListTile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1270"/>
            <a:ext cx="6080759" cy="5295694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정보를 카드 형태로 보여줄 때 사용</a:t>
            </a:r>
            <a:endParaRPr lang="en-US" altLang="ko-KR" sz="1200" dirty="0" smtClean="0"/>
          </a:p>
          <a:p>
            <a:r>
              <a:rPr lang="en-US" altLang="ko-KR" sz="1200" dirty="0" smtClean="0"/>
              <a:t>Single child : Row, Column…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children list</a:t>
            </a:r>
            <a:r>
              <a:rPr lang="ko-KR" altLang="en-US" sz="1200" dirty="0" smtClean="0"/>
              <a:t>를 갖는 위젯도 사용가능</a:t>
            </a:r>
            <a:endParaRPr lang="en-US" altLang="ko-KR" sz="1200" dirty="0" smtClean="0"/>
          </a:p>
          <a:p>
            <a:r>
              <a:rPr lang="ko-KR" altLang="en-US" sz="1200" dirty="0" smtClean="0"/>
              <a:t>카드의 내용은 스코롤 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SizeBox</a:t>
            </a:r>
            <a:r>
              <a:rPr lang="ko-KR" altLang="en-US" sz="1200" dirty="0" smtClean="0"/>
              <a:t>위젯을 사용하여 카드의 크기를 조절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ListTile</a:t>
            </a:r>
            <a:r>
              <a:rPr lang="en-US" altLang="ko-KR" sz="1200" dirty="0" smtClean="0"/>
              <a:t> : </a:t>
            </a: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줄의 내용과 </a:t>
            </a:r>
            <a:r>
              <a:rPr lang="en-US" altLang="ko-KR" sz="1200" dirty="0"/>
              <a:t>leading, trailing </a:t>
            </a:r>
            <a:r>
              <a:rPr lang="ko-KR" altLang="en-US" sz="1200" dirty="0"/>
              <a:t>아이콘으로 구성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Widget _</a:t>
            </a:r>
            <a:r>
              <a:rPr lang="en-US" altLang="ko-KR" sz="900" dirty="0" err="1">
                <a:solidFill>
                  <a:schemeClr val="tx1"/>
                </a:solidFill>
              </a:rPr>
              <a:t>buildCard</a:t>
            </a:r>
            <a:r>
              <a:rPr lang="en-US" altLang="ko-KR" sz="9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return </a:t>
            </a:r>
            <a:r>
              <a:rPr lang="en-US" altLang="ko-KR" sz="900" b="1" dirty="0" err="1">
                <a:solidFill>
                  <a:schemeClr val="accent5"/>
                </a:solidFill>
              </a:rPr>
              <a:t>SizedBox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height: 210,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child: </a:t>
            </a:r>
            <a:r>
              <a:rPr lang="en-US" altLang="ko-KR" sz="900" b="1" dirty="0">
                <a:solidFill>
                  <a:schemeClr val="accent5"/>
                </a:solidFill>
              </a:rPr>
              <a:t>Card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 shape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</a:rPr>
              <a:t>RoundedRectangleBorder</a:t>
            </a:r>
            <a:r>
              <a:rPr lang="en-US" altLang="ko-KR" sz="900" dirty="0">
                <a:solidFill>
                  <a:schemeClr val="tx1"/>
                </a:solidFill>
              </a:rPr>
              <a:t>( </a:t>
            </a:r>
            <a:r>
              <a:rPr lang="en-US" altLang="ko-KR" sz="900" dirty="0" err="1">
                <a:solidFill>
                  <a:schemeClr val="tx1"/>
                </a:solidFill>
              </a:rPr>
              <a:t>borderRadius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</a:rPr>
              <a:t>BorderRadius.circular</a:t>
            </a:r>
            <a:r>
              <a:rPr lang="en-US" altLang="ko-KR" sz="900" dirty="0">
                <a:solidFill>
                  <a:schemeClr val="tx1"/>
                </a:solidFill>
              </a:rPr>
              <a:t>(18.0), ),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 elevation</a:t>
            </a:r>
            <a:r>
              <a:rPr lang="en-US" altLang="ko-KR" sz="900" dirty="0">
                <a:solidFill>
                  <a:schemeClr val="tx1"/>
                </a:solidFill>
              </a:rPr>
              <a:t>: 5.0 </a:t>
            </a:r>
            <a:r>
              <a:rPr lang="en-US" altLang="ko-KR" sz="900" i="1" dirty="0">
                <a:solidFill>
                  <a:schemeClr val="tx1"/>
                </a:solidFill>
              </a:rPr>
              <a:t>// </a:t>
            </a:r>
            <a:r>
              <a:rPr lang="ko-KR" altLang="en-US" sz="900" i="1" dirty="0">
                <a:solidFill>
                  <a:schemeClr val="tx1"/>
                </a:solidFill>
              </a:rPr>
              <a:t>그림자 깊이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  child: </a:t>
            </a:r>
            <a:r>
              <a:rPr lang="en-US" altLang="ko-KR" sz="900" b="1" dirty="0">
                <a:solidFill>
                  <a:schemeClr val="accent5"/>
                </a:solidFill>
              </a:rPr>
              <a:t>Column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children: [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</a:t>
            </a:r>
            <a:r>
              <a:rPr lang="en-US" altLang="ko-KR" sz="900" b="1" dirty="0" err="1">
                <a:solidFill>
                  <a:srgbClr val="FF0000"/>
                </a:solidFill>
              </a:rPr>
              <a:t>ListTile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title: </a:t>
            </a:r>
            <a:r>
              <a:rPr lang="en-US" altLang="ko-KR" sz="900" dirty="0" smtClean="0">
                <a:solidFill>
                  <a:schemeClr val="tx1"/>
                </a:solidFill>
              </a:rPr>
              <a:t>Text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'1625 Main Street',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style: </a:t>
            </a:r>
            <a:r>
              <a:rPr lang="en-US" altLang="ko-KR" sz="900" dirty="0" err="1">
                <a:solidFill>
                  <a:schemeClr val="tx1"/>
                </a:solidFill>
              </a:rPr>
              <a:t>TextStyle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fontWeight</a:t>
            </a:r>
            <a:r>
              <a:rPr lang="en-US" altLang="ko-KR" sz="900" dirty="0">
                <a:solidFill>
                  <a:schemeClr val="tx1"/>
                </a:solidFill>
              </a:rPr>
              <a:t>: FontWeight.w500),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subtitle: </a:t>
            </a:r>
            <a:r>
              <a:rPr lang="en-US" altLang="ko-KR" sz="900" dirty="0" smtClean="0">
                <a:solidFill>
                  <a:schemeClr val="tx1"/>
                </a:solidFill>
              </a:rPr>
              <a:t>Text</a:t>
            </a:r>
            <a:r>
              <a:rPr lang="en-US" altLang="ko-KR" sz="900" dirty="0">
                <a:solidFill>
                  <a:schemeClr val="tx1"/>
                </a:solidFill>
              </a:rPr>
              <a:t>('My City, CA 99984'),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</a:t>
            </a:r>
            <a:r>
              <a:rPr lang="en-US" altLang="ko-KR" sz="900" dirty="0" err="1">
                <a:solidFill>
                  <a:schemeClr val="tx1"/>
                </a:solidFill>
              </a:rPr>
              <a:t>Icons.restaurant_menu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color: </a:t>
            </a:r>
            <a:r>
              <a:rPr lang="en-US" altLang="ko-KR" sz="900" dirty="0" err="1">
                <a:solidFill>
                  <a:schemeClr val="tx1"/>
                </a:solidFill>
              </a:rPr>
              <a:t>Colors.blue</a:t>
            </a:r>
            <a:r>
              <a:rPr lang="en-US" altLang="ko-KR" sz="9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     Divider</a:t>
            </a:r>
            <a:r>
              <a:rPr lang="en-US" altLang="ko-KR" sz="900" dirty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</a:t>
            </a:r>
            <a:r>
              <a:rPr lang="en-US" altLang="ko-KR" sz="900" b="1" dirty="0" err="1">
                <a:solidFill>
                  <a:srgbClr val="FF0000"/>
                </a:solidFill>
              </a:rPr>
              <a:t>ListTile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title: </a:t>
            </a:r>
            <a:r>
              <a:rPr lang="en-US" altLang="ko-KR" sz="900" dirty="0" smtClean="0">
                <a:solidFill>
                  <a:schemeClr val="tx1"/>
                </a:solidFill>
              </a:rPr>
              <a:t>Text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'(408) 555-1212',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style: </a:t>
            </a:r>
            <a:r>
              <a:rPr lang="en-US" altLang="ko-KR" sz="900" dirty="0" err="1">
                <a:solidFill>
                  <a:schemeClr val="tx1"/>
                </a:solidFill>
              </a:rPr>
              <a:t>TextStyle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fontWeight</a:t>
            </a:r>
            <a:r>
              <a:rPr lang="en-US" altLang="ko-KR" sz="900" dirty="0">
                <a:solidFill>
                  <a:schemeClr val="tx1"/>
                </a:solidFill>
              </a:rPr>
              <a:t>: FontWeight.w500),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</a:t>
            </a:r>
            <a:r>
              <a:rPr lang="en-US" altLang="ko-KR" sz="900" dirty="0" err="1">
                <a:solidFill>
                  <a:schemeClr val="tx1"/>
                </a:solidFill>
              </a:rPr>
              <a:t>Icons.contact_phone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color: </a:t>
            </a:r>
            <a:r>
              <a:rPr lang="en-US" altLang="ko-KR" sz="900" dirty="0" err="1">
                <a:solidFill>
                  <a:schemeClr val="tx1"/>
                </a:solidFill>
              </a:rPr>
              <a:t>Colors.blue</a:t>
            </a:r>
            <a:r>
              <a:rPr lang="en-US" altLang="ko-KR" sz="9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</a:t>
            </a:r>
            <a:r>
              <a:rPr lang="en-US" altLang="ko-KR" sz="900" b="1" dirty="0" err="1">
                <a:solidFill>
                  <a:srgbClr val="FF0000"/>
                </a:solidFill>
              </a:rPr>
              <a:t>ListTile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title: </a:t>
            </a:r>
            <a:r>
              <a:rPr lang="en-US" altLang="ko-KR" sz="900" dirty="0" smtClean="0">
                <a:solidFill>
                  <a:schemeClr val="tx1"/>
                </a:solidFill>
              </a:rPr>
              <a:t>Text</a:t>
            </a:r>
            <a:r>
              <a:rPr lang="en-US" altLang="ko-KR" sz="900" dirty="0">
                <a:solidFill>
                  <a:schemeClr val="tx1"/>
                </a:solidFill>
              </a:rPr>
              <a:t>('costa@example.com'),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</a:t>
            </a:r>
            <a:r>
              <a:rPr lang="en-US" altLang="ko-KR" sz="900" dirty="0" err="1">
                <a:solidFill>
                  <a:schemeClr val="tx1"/>
                </a:solidFill>
              </a:rPr>
              <a:t>Icons.contact_mail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  color: </a:t>
            </a:r>
            <a:r>
              <a:rPr lang="en-US" altLang="ko-KR" sz="900" dirty="0" err="1">
                <a:solidFill>
                  <a:schemeClr val="tx1"/>
                </a:solidFill>
              </a:rPr>
              <a:t>Colors.blue</a:t>
            </a:r>
            <a:r>
              <a:rPr lang="en-US" altLang="ko-KR" sz="9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],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2" y="2739680"/>
            <a:ext cx="2857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739680"/>
            <a:ext cx="28575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314536"/>
            <a:ext cx="2857500" cy="2324100"/>
          </a:xfrm>
          <a:prstGeom prst="rect">
            <a:avLst/>
          </a:prstGeom>
        </p:spPr>
      </p:pic>
      <p:sp>
        <p:nvSpPr>
          <p:cNvPr id="8" name="Rectangle 7">
            <a:hlinkClick r:id="rId6"/>
          </p:cNvPr>
          <p:cNvSpPr/>
          <p:nvPr/>
        </p:nvSpPr>
        <p:spPr>
          <a:xfrm>
            <a:off x="6188372" y="65001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https://github.com/flutter/website/tree/main/examples/layout/</a:t>
            </a:r>
            <a:r>
              <a:rPr lang="ko-KR" altLang="en-US" sz="1200" b="1" dirty="0"/>
              <a:t>card</a:t>
            </a:r>
            <a:r>
              <a:rPr lang="ko-KR" altLang="en-US" sz="1200" dirty="0"/>
              <a:t>_and_stack</a:t>
            </a:r>
          </a:p>
        </p:txBody>
      </p:sp>
    </p:spTree>
    <p:extLst>
      <p:ext uri="{BB962C8B-B14F-4D97-AF65-F5344CB8AC3E}">
        <p14:creationId xmlns:p14="http://schemas.microsoft.com/office/powerpoint/2010/main" val="13084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ListView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66191"/>
            <a:ext cx="6080759" cy="501077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Column</a:t>
            </a:r>
            <a:r>
              <a:rPr lang="ko-KR" altLang="en-US" sz="1200" dirty="0" smtClean="0"/>
              <a:t>과 비슷한 위젯</a:t>
            </a:r>
            <a:endParaRPr lang="en-US" altLang="ko-KR" sz="1200" dirty="0" smtClean="0"/>
          </a:p>
          <a:p>
            <a:r>
              <a:rPr lang="ko-KR" altLang="en-US" sz="1200" dirty="0" smtClean="0"/>
              <a:t>수평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수직 리스트 모두 가능</a:t>
            </a:r>
            <a:endParaRPr lang="en-US" altLang="ko-KR" sz="1200" dirty="0" smtClean="0"/>
          </a:p>
          <a:p>
            <a:r>
              <a:rPr lang="ko-KR" altLang="en-US" sz="1200" dirty="0" smtClean="0"/>
              <a:t>리스트가 장치화면보다 커지면 자동으로 스코롤 기능 작동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2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</a:rPr>
              <a:t>Widget _</a:t>
            </a:r>
            <a:r>
              <a:rPr lang="en-US" altLang="ko-KR" sz="1100" dirty="0" err="1">
                <a:solidFill>
                  <a:schemeClr val="tx1"/>
                </a:solidFill>
              </a:rPr>
              <a:t>buildList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return </a:t>
            </a:r>
            <a:r>
              <a:rPr lang="en-US" altLang="ko-KR" sz="1100" b="1" dirty="0">
                <a:solidFill>
                  <a:srgbClr val="FF0000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b="1" dirty="0">
                <a:solidFill>
                  <a:schemeClr val="accent5"/>
                </a:solidFill>
              </a:rPr>
              <a:t>_tile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en-US" altLang="ko-KR" sz="1100" dirty="0" err="1">
                <a:solidFill>
                  <a:schemeClr val="tx1"/>
                </a:solidFill>
              </a:rPr>
              <a:t>CineArts</a:t>
            </a:r>
            <a:r>
              <a:rPr lang="en-US" altLang="ko-KR" sz="1100" dirty="0">
                <a:solidFill>
                  <a:schemeClr val="tx1"/>
                </a:solidFill>
              </a:rPr>
              <a:t> at the Empire', '85 W Portal Ave',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_tile('The Castro Theater', '429 Castro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_tile('Alamo </a:t>
            </a:r>
            <a:r>
              <a:rPr lang="en-US" altLang="ko-KR" sz="1100" dirty="0" err="1">
                <a:solidFill>
                  <a:schemeClr val="tx1"/>
                </a:solidFill>
              </a:rPr>
              <a:t>Drafthouse</a:t>
            </a:r>
            <a:r>
              <a:rPr lang="en-US" altLang="ko-KR" sz="1100" dirty="0">
                <a:solidFill>
                  <a:schemeClr val="tx1"/>
                </a:solidFill>
              </a:rPr>
              <a:t> Cinema', '2550 Mission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_tile('Roxie Theater', '3117 16th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_tile('United Artists </a:t>
            </a:r>
            <a:r>
              <a:rPr lang="en-US" altLang="ko-KR" sz="1100" dirty="0" err="1">
                <a:solidFill>
                  <a:schemeClr val="tx1"/>
                </a:solidFill>
              </a:rPr>
              <a:t>Stonestown</a:t>
            </a:r>
            <a:r>
              <a:rPr lang="en-US" altLang="ko-KR" sz="1100" dirty="0">
                <a:solidFill>
                  <a:schemeClr val="tx1"/>
                </a:solidFill>
              </a:rPr>
              <a:t> Twin', '501 Buckingham Way',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_tile('AMC </a:t>
            </a:r>
            <a:r>
              <a:rPr lang="en-US" altLang="ko-KR" sz="1100" dirty="0" err="1">
                <a:solidFill>
                  <a:schemeClr val="tx1"/>
                </a:solidFill>
              </a:rPr>
              <a:t>Metreon</a:t>
            </a:r>
            <a:r>
              <a:rPr lang="en-US" altLang="ko-KR" sz="1100" dirty="0">
                <a:solidFill>
                  <a:schemeClr val="tx1"/>
                </a:solidFill>
              </a:rPr>
              <a:t> 16', '135 4th St #3000',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</a:rPr>
              <a:t>const</a:t>
            </a:r>
            <a:r>
              <a:rPr lang="en-US" altLang="ko-KR" sz="1100" dirty="0">
                <a:solidFill>
                  <a:schemeClr val="tx1"/>
                </a:solidFill>
              </a:rPr>
              <a:t> Divider(),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_tile('K\'s Kitchen', '757 Monterey Blvd',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_tile('Emmy\'s Restaurant', '1923 Ocean Ave',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'</a:t>
            </a:r>
            <a:r>
              <a:rPr lang="en-US" altLang="ko-KR" sz="1100" dirty="0" err="1">
                <a:solidFill>
                  <a:schemeClr val="tx1"/>
                </a:solidFill>
              </a:rPr>
              <a:t>Chaiya</a:t>
            </a:r>
            <a:r>
              <a:rPr lang="en-US" altLang="ko-KR" sz="1100" dirty="0">
                <a:solidFill>
                  <a:schemeClr val="tx1"/>
                </a:solidFill>
              </a:rPr>
              <a:t> Thai Restaurant', '272 Claremont Blvd',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_tile('La </a:t>
            </a:r>
            <a:r>
              <a:rPr lang="en-US" altLang="ko-KR" sz="1100" dirty="0" err="1">
                <a:solidFill>
                  <a:schemeClr val="tx1"/>
                </a:solidFill>
              </a:rPr>
              <a:t>Ciccia</a:t>
            </a:r>
            <a:r>
              <a:rPr lang="en-US" altLang="ko-KR" sz="1100" dirty="0">
                <a:solidFill>
                  <a:schemeClr val="tx1"/>
                </a:solidFill>
              </a:rPr>
              <a:t>', '291 30th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ListTile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accent5"/>
                </a:solidFill>
              </a:rPr>
              <a:t>_tile</a:t>
            </a:r>
            <a:r>
              <a:rPr lang="en-US" altLang="ko-KR" sz="1100" dirty="0">
                <a:solidFill>
                  <a:schemeClr val="tx1"/>
                </a:solidFill>
              </a:rPr>
              <a:t>(String title, String subtitle, </a:t>
            </a:r>
            <a:r>
              <a:rPr lang="en-US" altLang="ko-KR" sz="1100" dirty="0" err="1">
                <a:solidFill>
                  <a:schemeClr val="tx1"/>
                </a:solidFill>
              </a:rPr>
              <a:t>IconData</a:t>
            </a:r>
            <a:r>
              <a:rPr lang="en-US" altLang="ko-KR" sz="1100" dirty="0">
                <a:solidFill>
                  <a:schemeClr val="tx1"/>
                </a:solidFill>
              </a:rPr>
              <a:t> icon)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return </a:t>
            </a:r>
            <a:r>
              <a:rPr lang="en-US" altLang="ko-KR" sz="1100" b="1" dirty="0" err="1">
                <a:solidFill>
                  <a:schemeClr val="tx1"/>
                </a:solidFill>
              </a:rPr>
              <a:t>ListTile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title: Text(title,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style: </a:t>
            </a:r>
            <a:r>
              <a:rPr lang="en-US" altLang="ko-KR" sz="1100" dirty="0" err="1">
                <a:solidFill>
                  <a:schemeClr val="tx1"/>
                </a:solidFill>
              </a:rPr>
              <a:t>const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TextStyle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fontWeight</a:t>
            </a:r>
            <a:r>
              <a:rPr lang="en-US" altLang="ko-KR" sz="1100" dirty="0">
                <a:solidFill>
                  <a:schemeClr val="tx1"/>
                </a:solidFill>
              </a:rPr>
              <a:t>: FontWeight.w500,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fontSize</a:t>
            </a:r>
            <a:r>
              <a:rPr lang="en-US" altLang="ko-KR" sz="11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)),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subtitle: Text(subtitle),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leading: Icon(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icon,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color: </a:t>
            </a:r>
            <a:r>
              <a:rPr lang="en-US" altLang="ko-KR" sz="1100" dirty="0" err="1">
                <a:solidFill>
                  <a:schemeClr val="tx1"/>
                </a:solidFill>
              </a:rPr>
              <a:t>Colors.blue</a:t>
            </a:r>
            <a:r>
              <a:rPr lang="en-US" altLang="ko-KR" sz="11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542468"/>
            <a:ext cx="2392033" cy="380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45" y="2542468"/>
            <a:ext cx="2377083" cy="3803333"/>
          </a:xfrm>
          <a:prstGeom prst="rect">
            <a:avLst/>
          </a:prstGeom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6188372" y="655637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https://github.com/flutter/website/tree/main/examples/layout/grid_and_</a:t>
            </a:r>
            <a:r>
              <a:rPr lang="ko-KR" altLang="en-US" sz="1200" b="1" dirty="0"/>
              <a:t>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8368" y="6357063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hlinkClick r:id="rId6" action="ppaction://hlinkfile"/>
              </a:rPr>
              <a:t>ListView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07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3513"/>
            <a:ext cx="6080759" cy="4573451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위젯 위에 다른 </a:t>
            </a:r>
            <a:r>
              <a:rPr lang="ko-KR" altLang="en-US" sz="1200" smtClean="0"/>
              <a:t>위젯을 놓고</a:t>
            </a:r>
            <a:r>
              <a:rPr lang="en-US" altLang="ko-KR" sz="1200" smtClean="0"/>
              <a:t>(</a:t>
            </a:r>
            <a:r>
              <a:rPr lang="ko-KR" altLang="en-US" sz="1200"/>
              <a:t>겹치게</a:t>
            </a:r>
            <a:r>
              <a:rPr lang="en-US" altLang="ko-KR" sz="1200"/>
              <a:t>)</a:t>
            </a:r>
            <a:r>
              <a:rPr lang="ko-KR" altLang="en-US" sz="1200" smtClean="0"/>
              <a:t> 싶을때 </a:t>
            </a:r>
            <a:r>
              <a:rPr lang="ko-KR" altLang="en-US" sz="1200" dirty="0" smtClean="0"/>
              <a:t>사용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이미지 위젯에서 많이 사용됨</a:t>
            </a:r>
            <a:endParaRPr lang="en-US" altLang="ko-KR" sz="1200" dirty="0" smtClean="0"/>
          </a:p>
          <a:p>
            <a:r>
              <a:rPr lang="ko-KR" altLang="en-US" sz="1200" dirty="0" smtClean="0"/>
              <a:t>스택 리스트에서 최초로 놓여지는 위젯이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위젯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나머지 위젯들은 </a:t>
            </a:r>
            <a:r>
              <a:rPr lang="en-US" altLang="ko-KR" sz="1200" dirty="0" smtClean="0"/>
              <a:t>base</a:t>
            </a:r>
            <a:r>
              <a:rPr lang="ko-KR" altLang="en-US" sz="1200" dirty="0" smtClean="0"/>
              <a:t>위젯 위에 놓여진다</a:t>
            </a:r>
            <a:endParaRPr lang="en-US" altLang="ko-KR" sz="1200" dirty="0" smtClean="0"/>
          </a:p>
          <a:p>
            <a:r>
              <a:rPr lang="ko-KR" altLang="en-US" sz="1200" dirty="0" smtClean="0"/>
              <a:t>스택에 놓여진 컨텐츠는 스코롤 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Render</a:t>
            </a:r>
            <a:r>
              <a:rPr lang="ko-KR" altLang="en-US" sz="1200" dirty="0" smtClean="0"/>
              <a:t>상자를 넘어서는 </a:t>
            </a:r>
            <a:r>
              <a:rPr lang="ko-KR" altLang="en-US" sz="1200" smtClean="0"/>
              <a:t>이미지는 잘라낼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CircleAvatar</a:t>
            </a:r>
            <a:r>
              <a:rPr lang="ko-KR" altLang="en-US" sz="1200" dirty="0" smtClean="0"/>
              <a:t>위에 배경있는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위젯 사용</a:t>
            </a:r>
            <a:endParaRPr lang="en-US" altLang="ko-KR" sz="1200" dirty="0" smtClean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이미지위에 </a:t>
            </a:r>
            <a:r>
              <a:rPr lang="en-US" altLang="ko-KR" sz="1200" dirty="0" smtClean="0"/>
              <a:t>gradient</a:t>
            </a:r>
            <a:r>
              <a:rPr lang="ko-KR" altLang="en-US" sz="1200" dirty="0" smtClean="0"/>
              <a:t>를 놓아 메뉴가 차별화 되도록 처리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Widget _</a:t>
            </a:r>
            <a:r>
              <a:rPr lang="en-US" altLang="ko-KR" sz="1200" dirty="0" err="1">
                <a:solidFill>
                  <a:schemeClr val="tx1"/>
                </a:solidFill>
              </a:rPr>
              <a:t>buildStack</a:t>
            </a:r>
            <a:r>
              <a:rPr lang="en-US" altLang="ko-KR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return </a:t>
            </a:r>
            <a:r>
              <a:rPr lang="en-US" altLang="ko-KR" sz="1200" b="1" dirty="0">
                <a:solidFill>
                  <a:srgbClr val="FF0000"/>
                </a:solidFill>
              </a:rPr>
              <a:t>Stack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alignment: </a:t>
            </a:r>
            <a:r>
              <a:rPr lang="en-US" altLang="ko-KR" sz="1200" dirty="0" smtClean="0">
                <a:solidFill>
                  <a:schemeClr val="tx1"/>
                </a:solidFill>
              </a:rPr>
              <a:t>Alignment(0.6</a:t>
            </a:r>
            <a:r>
              <a:rPr lang="en-US" altLang="ko-KR" sz="1200" dirty="0">
                <a:solidFill>
                  <a:schemeClr val="tx1"/>
                </a:solidFill>
              </a:rPr>
              <a:t>, 0.6),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CircleAvatar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backgroundImage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AssetImage</a:t>
            </a:r>
            <a:r>
              <a:rPr lang="en-US" altLang="ko-KR" sz="1200" dirty="0">
                <a:solidFill>
                  <a:schemeClr val="tx1"/>
                </a:solidFill>
              </a:rPr>
              <a:t>('images/pic.jpg'),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radius: 100,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</a:rPr>
              <a:t>Container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decoration: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BoxDecoration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color: Colors.black45,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child: </a:t>
            </a:r>
            <a:r>
              <a:rPr lang="en-US" altLang="ko-KR" sz="1200" dirty="0" smtClean="0">
                <a:solidFill>
                  <a:schemeClr val="tx1"/>
                </a:solidFill>
              </a:rPr>
              <a:t>Text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'Mia B',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style: </a:t>
            </a:r>
            <a:r>
              <a:rPr lang="en-US" altLang="ko-KR" sz="1200" dirty="0" err="1">
                <a:solidFill>
                  <a:schemeClr val="tx1"/>
                </a:solidFill>
              </a:rPr>
              <a:t>TextStyle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fontSize</a:t>
            </a:r>
            <a:r>
              <a:rPr lang="en-US" altLang="ko-KR" sz="12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fontWeight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FontWeight.bold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Colors.white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hlinkClick r:id="rId3" action="ppaction://hlinkfile"/>
              </a:rPr>
              <a:t>Stack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4315779"/>
            <a:ext cx="1861185" cy="1861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74" y="4315779"/>
            <a:ext cx="2791778" cy="1861185"/>
          </a:xfrm>
          <a:prstGeom prst="rect">
            <a:avLst/>
          </a:prstGeom>
        </p:spPr>
      </p:pic>
      <p:sp>
        <p:nvSpPr>
          <p:cNvPr id="5" name="Rectangle 4">
            <a:hlinkClick r:id="rId6"/>
          </p:cNvPr>
          <p:cNvSpPr/>
          <p:nvPr/>
        </p:nvSpPr>
        <p:spPr>
          <a:xfrm>
            <a:off x="6188374" y="646526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https://github.com/flutter/website/tree/main/examples/layout/card_and_</a:t>
            </a:r>
            <a:r>
              <a:rPr lang="ko-KR" altLang="en-US" sz="12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920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SingleChildScrollView, </a:t>
            </a:r>
            <a:r>
              <a:rPr lang="en-US" altLang="ko-KR" dirty="0" err="1" smtClean="0"/>
              <a:t>AppBar</a:t>
            </a:r>
            <a:r>
              <a:rPr lang="en-US" altLang="ko-KR" dirty="0" smtClean="0"/>
              <a:t>, TabBar, </a:t>
            </a:r>
            <a:r>
              <a:rPr lang="en-US" altLang="ko-KR" dirty="0" err="1" smtClean="0"/>
              <a:t>TabBarView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3513"/>
            <a:ext cx="6080759" cy="4573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SingleChildScrollView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Column </a:t>
            </a:r>
            <a:r>
              <a:rPr lang="ko-KR" altLang="en-US" sz="1400" dirty="0" smtClean="0"/>
              <a:t>으로 위젯을 나열할 때 화면의 크기를 벗어난경우 스코롤이 가능하도록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기능부여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AppBar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TabBar, </a:t>
            </a:r>
            <a:r>
              <a:rPr lang="en-US" altLang="ko-KR" dirty="0" err="1" smtClean="0"/>
              <a:t>TabBarView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TabBar(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controller: _</a:t>
            </a:r>
            <a:r>
              <a:rPr lang="en-US" altLang="ko-KR" sz="1200" dirty="0" err="1">
                <a:solidFill>
                  <a:schemeClr val="tx1"/>
                </a:solidFill>
              </a:rPr>
              <a:t>tabController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     tabs: [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         </a:t>
            </a:r>
            <a:r>
              <a:rPr lang="ko-KR" altLang="en-US" sz="1200" dirty="0">
                <a:solidFill>
                  <a:schemeClr val="tx1"/>
                </a:solidFill>
              </a:rPr>
              <a:t>탭</a:t>
            </a:r>
            <a:r>
              <a:rPr lang="en-US" altLang="ko-KR" sz="1200" dirty="0">
                <a:solidFill>
                  <a:schemeClr val="tx1"/>
                </a:solidFill>
              </a:rPr>
              <a:t>1,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         </a:t>
            </a:r>
            <a:r>
              <a:rPr lang="ko-KR" altLang="en-US" sz="1200" dirty="0">
                <a:solidFill>
                  <a:schemeClr val="tx1"/>
                </a:solidFill>
              </a:rPr>
              <a:t>탭</a:t>
            </a:r>
            <a:r>
              <a:rPr lang="en-US" altLang="ko-KR" sz="1200" dirty="0">
                <a:solidFill>
                  <a:schemeClr val="tx1"/>
                </a:solidFill>
              </a:rPr>
              <a:t>2,          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],</a:t>
            </a:r>
            <a:r>
              <a:rPr lang="ko-KR" altLang="en-US" sz="1200" dirty="0">
                <a:solidFill>
                  <a:schemeClr val="tx1"/>
                </a:solidFill>
              </a:rPr>
              <a:t>    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indicator</a:t>
            </a:r>
            <a:r>
              <a:rPr lang="en-US" altLang="ko-KR" sz="1200" dirty="0">
                <a:solidFill>
                  <a:schemeClr val="tx1"/>
                </a:solidFill>
              </a:rPr>
              <a:t>: ,  //</a:t>
            </a:r>
            <a:r>
              <a:rPr lang="ko-KR" altLang="en-US" sz="1200" dirty="0">
                <a:solidFill>
                  <a:schemeClr val="tx1"/>
                </a:solidFill>
              </a:rPr>
              <a:t>선택된 </a:t>
            </a:r>
            <a:r>
              <a:rPr lang="en-US" altLang="ko-KR" sz="1200" dirty="0">
                <a:solidFill>
                  <a:schemeClr val="tx1"/>
                </a:solidFill>
              </a:rPr>
              <a:t>Tab </a:t>
            </a:r>
            <a:r>
              <a:rPr lang="ko-KR" altLang="en-US" sz="1200" dirty="0">
                <a:solidFill>
                  <a:schemeClr val="tx1"/>
                </a:solidFill>
              </a:rPr>
              <a:t>에 스타일 적용 시 사용</a:t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     </a:t>
            </a:r>
            <a:r>
              <a:rPr lang="en-US" altLang="ko-KR" sz="1200" dirty="0" err="1">
                <a:solidFill>
                  <a:schemeClr val="tx1"/>
                </a:solidFill>
              </a:rPr>
              <a:t>labelColor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Colors.white</a:t>
            </a:r>
            <a:r>
              <a:rPr lang="en-US" altLang="ko-KR" sz="1200" dirty="0">
                <a:solidFill>
                  <a:schemeClr val="tx1"/>
                </a:solidFill>
              </a:rPr>
              <a:t>,  //</a:t>
            </a:r>
            <a:r>
              <a:rPr lang="ko-KR" altLang="en-US" sz="1200" dirty="0">
                <a:solidFill>
                  <a:schemeClr val="tx1"/>
                </a:solidFill>
              </a:rPr>
              <a:t>선택된 </a:t>
            </a:r>
            <a:r>
              <a:rPr lang="en-US" altLang="ko-KR" sz="1200" dirty="0">
                <a:solidFill>
                  <a:schemeClr val="tx1"/>
                </a:solidFill>
              </a:rPr>
              <a:t>Tab 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label </a:t>
            </a:r>
            <a:r>
              <a:rPr lang="ko-KR" altLang="en-US" sz="1200" dirty="0">
                <a:solidFill>
                  <a:schemeClr val="tx1"/>
                </a:solidFill>
              </a:rPr>
              <a:t>색상</a:t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     </a:t>
            </a:r>
            <a:r>
              <a:rPr lang="en-US" altLang="ko-KR" sz="1200" dirty="0" err="1">
                <a:solidFill>
                  <a:schemeClr val="tx1"/>
                </a:solidFill>
              </a:rPr>
              <a:t>unselectedLabelColor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Colors.black</a:t>
            </a:r>
            <a:r>
              <a:rPr lang="en-US" altLang="ko-KR" sz="1200" dirty="0">
                <a:solidFill>
                  <a:schemeClr val="tx1"/>
                </a:solidFill>
              </a:rPr>
              <a:t>,  //</a:t>
            </a:r>
            <a:r>
              <a:rPr lang="ko-KR" altLang="en-US" sz="1200" dirty="0">
                <a:solidFill>
                  <a:schemeClr val="tx1"/>
                </a:solidFill>
              </a:rPr>
              <a:t>선택되지 않은 </a:t>
            </a:r>
            <a:r>
              <a:rPr lang="en-US" altLang="ko-KR" sz="1200" dirty="0">
                <a:solidFill>
                  <a:schemeClr val="tx1"/>
                </a:solidFill>
              </a:rPr>
              <a:t>Tab 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label </a:t>
            </a:r>
            <a:r>
              <a:rPr lang="ko-KR" altLang="en-US" sz="1200" dirty="0">
                <a:solidFill>
                  <a:schemeClr val="tx1"/>
                </a:solidFill>
              </a:rPr>
              <a:t>색상</a:t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TabBarView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controller: _</a:t>
            </a:r>
            <a:r>
              <a:rPr lang="en-US" altLang="ko-KR" sz="1200" dirty="0" err="1">
                <a:solidFill>
                  <a:schemeClr val="tx1"/>
                </a:solidFill>
              </a:rPr>
              <a:t>tabController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children: [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          </a:t>
            </a:r>
            <a:r>
              <a:rPr lang="ko-KR" altLang="en-US" sz="1200" dirty="0">
                <a:solidFill>
                  <a:schemeClr val="tx1"/>
                </a:solidFill>
              </a:rPr>
              <a:t>탭</a:t>
            </a:r>
            <a:r>
              <a:rPr lang="en-US" altLang="ko-KR" sz="1200" dirty="0">
                <a:solidFill>
                  <a:schemeClr val="tx1"/>
                </a:solidFill>
              </a:rPr>
              <a:t>1 </a:t>
            </a:r>
            <a:r>
              <a:rPr lang="ko-KR" altLang="en-US" sz="1200" dirty="0">
                <a:solidFill>
                  <a:schemeClr val="tx1"/>
                </a:solidFill>
              </a:rPr>
              <a:t>화면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/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          탭</a:t>
            </a:r>
            <a:r>
              <a:rPr lang="en-US" altLang="ko-KR" sz="1200" dirty="0">
                <a:solidFill>
                  <a:schemeClr val="tx1"/>
                </a:solidFill>
              </a:rPr>
              <a:t>2 </a:t>
            </a:r>
            <a:r>
              <a:rPr lang="ko-KR" altLang="en-US" sz="1200" dirty="0">
                <a:solidFill>
                  <a:schemeClr val="tx1"/>
                </a:solidFill>
              </a:rPr>
              <a:t>화면</a:t>
            </a:r>
            <a:r>
              <a:rPr lang="en-US" altLang="ko-KR" sz="1200" dirty="0">
                <a:solidFill>
                  <a:schemeClr val="tx1"/>
                </a:solidFill>
              </a:rPr>
              <a:t>,          </a:t>
            </a:r>
            <a:r>
              <a:rPr lang="ko-KR" altLang="en-US" sz="1200" dirty="0">
                <a:solidFill>
                  <a:schemeClr val="tx1"/>
                </a:solidFill>
              </a:rPr>
              <a:t/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     </a:t>
            </a:r>
            <a:r>
              <a:rPr lang="en-US" altLang="ko-KR" sz="1200" dirty="0">
                <a:solidFill>
                  <a:schemeClr val="tx1"/>
                </a:solidFill>
              </a:rPr>
              <a:t>],</a:t>
            </a:r>
            <a:r>
              <a:rPr lang="ko-KR" altLang="en-US" sz="1200" dirty="0">
                <a:solidFill>
                  <a:schemeClr val="tx1"/>
                </a:solidFill>
              </a:rPr>
              <a:t/>
            </a:r>
            <a:br>
              <a:rPr lang="ko-KR" altLang="en-US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),</a:t>
            </a:r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4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4" action="ppaction://hlinkfile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hlinkClick r:id="rId4" action="ppaction://hlinkfile"/>
              </a:rPr>
              <a:t>TabBar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BottomNavigationBar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3513"/>
            <a:ext cx="6080759" cy="4573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하단에 </a:t>
            </a:r>
            <a:r>
              <a:rPr lang="en-US" altLang="ko-KR" dirty="0"/>
              <a:t>2~5</a:t>
            </a:r>
            <a:r>
              <a:rPr lang="ko-KR" altLang="en-US" dirty="0"/>
              <a:t>개의 탭 메뉴를 구성할 수 있는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</a:t>
            </a:r>
            <a:r>
              <a:rPr lang="ko-KR" altLang="en-US" dirty="0"/>
              <a:t>각 탭을 클릭하여 화면을 </a:t>
            </a:r>
            <a:r>
              <a:rPr lang="ko-KR" altLang="en-US" dirty="0" smtClean="0"/>
              <a:t>전환 할 </a:t>
            </a:r>
            <a:r>
              <a:rPr lang="ko-KR" altLang="en-US" dirty="0"/>
              <a:t>때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Scaffold</a:t>
            </a:r>
            <a:r>
              <a:rPr lang="ko-KR" altLang="en-US" dirty="0"/>
              <a:t>의 프로퍼티 중에서 </a:t>
            </a:r>
            <a:r>
              <a:rPr lang="en-US" altLang="ko-KR" dirty="0" err="1"/>
              <a:t>bottomNavigationBar</a:t>
            </a:r>
            <a:r>
              <a:rPr lang="en-US" altLang="ko-KR" dirty="0"/>
              <a:t> </a:t>
            </a:r>
            <a:r>
              <a:rPr lang="ko-KR" altLang="en-US" dirty="0"/>
              <a:t>프러퍼티를 정의하고 </a:t>
            </a:r>
            <a:r>
              <a:rPr lang="en-US" altLang="ko-KR" dirty="0"/>
              <a:t>items </a:t>
            </a:r>
            <a:r>
              <a:rPr lang="ko-KR" altLang="en-US" dirty="0"/>
              <a:t>프로퍼티에 </a:t>
            </a:r>
            <a:r>
              <a:rPr lang="en-US" altLang="ko-KR" dirty="0" err="1"/>
              <a:t>BottomNavigationBarItem</a:t>
            </a:r>
            <a:r>
              <a:rPr lang="en-US" altLang="ko-KR" dirty="0"/>
              <a:t> </a:t>
            </a:r>
            <a:r>
              <a:rPr lang="ko-KR" altLang="en-US" dirty="0"/>
              <a:t>위젯들을 나열한다</a:t>
            </a:r>
            <a:r>
              <a:rPr lang="en-US" altLang="ko-KR" dirty="0"/>
              <a:t>. icon</a:t>
            </a:r>
            <a:r>
              <a:rPr lang="ko-KR" altLang="en-US" dirty="0"/>
              <a:t>과 </a:t>
            </a:r>
            <a:r>
              <a:rPr lang="en-US" altLang="ko-KR" dirty="0"/>
              <a:t>title </a:t>
            </a:r>
            <a:r>
              <a:rPr lang="ko-KR" altLang="en-US" dirty="0"/>
              <a:t>프로퍼티를 정의하여 간단히 하단 탭 바를 구성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en-US" altLang="ko-KR" sz="1200" dirty="0" err="1">
                <a:solidFill>
                  <a:schemeClr val="tx1"/>
                </a:solidFill>
              </a:rPr>
              <a:t>MyHomePage</a:t>
            </a:r>
            <a:r>
              <a:rPr lang="en-US" altLang="ko-KR" sz="1200" dirty="0">
                <a:solidFill>
                  <a:schemeClr val="tx1"/>
                </a:solidFill>
              </a:rPr>
              <a:t> extends </a:t>
            </a:r>
            <a:r>
              <a:rPr lang="en-US" altLang="ko-KR" sz="1200" dirty="0" err="1">
                <a:solidFill>
                  <a:schemeClr val="tx1"/>
                </a:solidFill>
              </a:rPr>
              <a:t>StatelessWidget</a:t>
            </a:r>
            <a:r>
              <a:rPr lang="en-US" altLang="ko-KR" sz="12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@override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Widget build(</a:t>
            </a:r>
            <a:r>
              <a:rPr lang="en-US" altLang="ko-KR" sz="1200" dirty="0" err="1">
                <a:solidFill>
                  <a:schemeClr val="tx1"/>
                </a:solidFill>
              </a:rPr>
              <a:t>BuildContext</a:t>
            </a:r>
            <a:r>
              <a:rPr lang="en-US" altLang="ko-KR" sz="1200" dirty="0">
                <a:solidFill>
                  <a:schemeClr val="tx1"/>
                </a:solidFill>
              </a:rPr>
              <a:t> context)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</a:t>
            </a:r>
            <a:r>
              <a:rPr lang="en-US" altLang="ko-KR" sz="1200" i="1" dirty="0">
                <a:solidFill>
                  <a:schemeClr val="tx1"/>
                </a:solidFill>
              </a:rPr>
              <a:t>return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Scaffold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</a:t>
            </a:r>
            <a:r>
              <a:rPr lang="en-US" altLang="ko-KR" sz="1200" dirty="0" err="1">
                <a:solidFill>
                  <a:schemeClr val="tx1"/>
                </a:solidFill>
              </a:rPr>
              <a:t>appBar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AppBar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title: Text('</a:t>
            </a:r>
            <a:r>
              <a:rPr lang="ko-KR" altLang="en-US" sz="1200" dirty="0">
                <a:solidFill>
                  <a:schemeClr val="tx1"/>
                </a:solidFill>
              </a:rPr>
              <a:t>플러터 테스트</a:t>
            </a:r>
            <a:r>
              <a:rPr lang="en-US" altLang="ko-KR" sz="1200" dirty="0">
                <a:solidFill>
                  <a:schemeClr val="tx1"/>
                </a:solidFill>
              </a:rPr>
              <a:t>'),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      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      </a:t>
            </a:r>
            <a:r>
              <a:rPr lang="en-US" altLang="ko-KR" sz="1200" dirty="0" err="1">
                <a:solidFill>
                  <a:schemeClr val="tx1"/>
                </a:solidFill>
              </a:rPr>
              <a:t>bottomNavigationBar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>
                <a:solidFill>
                  <a:srgbClr val="C00000"/>
                </a:solidFill>
              </a:rPr>
              <a:t>BottomNavigationBar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items: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</a:t>
            </a:r>
            <a:r>
              <a:rPr lang="en-US" altLang="ko-KR" sz="1200" dirty="0" err="1">
                <a:solidFill>
                  <a:srgbClr val="0070C0"/>
                </a:solidFill>
              </a:rPr>
              <a:t>BottomNavigationBarItem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icon: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Icons.home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title: Text('Home'),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</a:t>
            </a:r>
            <a:r>
              <a:rPr lang="en-US" altLang="ko-KR" sz="1200" dirty="0" err="1">
                <a:solidFill>
                  <a:srgbClr val="0070C0"/>
                </a:solidFill>
              </a:rPr>
              <a:t>BottomNavigationBarItem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icon: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Icons.person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title: Text('Profile'),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</a:t>
            </a:r>
            <a:r>
              <a:rPr lang="en-US" altLang="ko-KR" sz="1200" dirty="0" err="1">
                <a:solidFill>
                  <a:srgbClr val="0070C0"/>
                </a:solidFill>
              </a:rPr>
              <a:t>BottomNavigationBarItem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icon: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Icons.notifications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  title: Text('Notification'),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 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 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 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  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 smtClean="0">
              <a:solidFill>
                <a:schemeClr val="tx1"/>
              </a:solidFill>
              <a:hlinkClick r:id="rId3" action="ppaction://hlinkfile"/>
            </a:endParaRPr>
          </a:p>
          <a:p>
            <a:endParaRPr lang="en-US" altLang="ko-KR" sz="1200" dirty="0">
              <a:solidFill>
                <a:schemeClr val="tx1"/>
              </a:solidFill>
              <a:hlinkClick r:id="rId3" action="ppaction://hlinkfile"/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  <a:hlinkClick r:id="rId3" action="ppaction://hlinkfile"/>
              </a:rPr>
              <a:t>BottomNavigationBar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버튼 위젯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1270"/>
            <a:ext cx="6188371" cy="5295694"/>
          </a:xfrm>
        </p:spPr>
        <p:txBody>
          <a:bodyPr>
            <a:normAutofit/>
          </a:bodyPr>
          <a:lstStyle/>
          <a:p>
            <a:r>
              <a:rPr lang="en-US" altLang="ko-KR" sz="1200" strike="sngStrike" dirty="0" err="1" smtClean="0"/>
              <a:t>RaisedButton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입체감을 주는 버튼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FlatButton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평평한 형태의 버튼</a:t>
            </a:r>
            <a:endParaRPr lang="en-US" altLang="ko-KR" sz="1200" dirty="0" smtClean="0"/>
          </a:p>
          <a:p>
            <a:r>
              <a:rPr lang="en-US" altLang="ko-KR" sz="1200" dirty="0" err="1" smtClean="0"/>
              <a:t>IconButton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아이콘을 </a:t>
            </a:r>
            <a:r>
              <a:rPr lang="ko-KR" altLang="en-US" sz="1200" u="sng" dirty="0"/>
              <a:t>표시하는</a:t>
            </a:r>
            <a:r>
              <a:rPr lang="ko-KR" altLang="en-US" sz="1200" dirty="0" smtClean="0"/>
              <a:t> 버튼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FloatingActionButton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입체감있는 둥근 버튼</a:t>
            </a:r>
            <a:endParaRPr lang="en-US" altLang="ko-KR" sz="1200" dirty="0" smtClean="0"/>
          </a:p>
          <a:p>
            <a:pPr lvl="1"/>
            <a:r>
              <a:rPr lang="en-US" altLang="ko-KR" dirty="0"/>
              <a:t>Scaffold</a:t>
            </a:r>
            <a:r>
              <a:rPr lang="ko-KR" altLang="en-US" dirty="0"/>
              <a:t>의 </a:t>
            </a:r>
            <a:r>
              <a:rPr lang="en-US" altLang="ko-KR" dirty="0" err="1"/>
              <a:t>floatingActionButton</a:t>
            </a:r>
            <a:r>
              <a:rPr lang="en-US" altLang="ko-KR" dirty="0"/>
              <a:t> </a:t>
            </a:r>
            <a:r>
              <a:rPr lang="ko-KR" altLang="en-US" dirty="0" smtClean="0"/>
              <a:t>속성에서 사용하거나</a:t>
            </a:r>
            <a:r>
              <a:rPr lang="en-US" altLang="ko-KR" dirty="0"/>
              <a:t> </a:t>
            </a:r>
            <a:r>
              <a:rPr lang="ko-KR" altLang="en-US" dirty="0" smtClean="0"/>
              <a:t>단독사용가능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 err="1"/>
              <a:t>onPressed</a:t>
            </a:r>
            <a:r>
              <a:rPr lang="en-US" altLang="ko-KR" sz="1200" dirty="0"/>
              <a:t> </a:t>
            </a:r>
            <a:r>
              <a:rPr lang="ko-KR" altLang="en-US" sz="1200" dirty="0"/>
              <a:t>속성의 값을 정의해야 버튼이 활성화된다</a:t>
            </a: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  <a:p>
            <a:pPr>
              <a:buFontTx/>
              <a:buChar char="-"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strike="sngStrike" dirty="0" err="1">
                <a:solidFill>
                  <a:srgbClr val="C00000"/>
                </a:solidFill>
              </a:rPr>
              <a:t>RaiseButton</a:t>
            </a: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child</a:t>
            </a:r>
            <a:r>
              <a:rPr lang="en-US" altLang="ko-KR" sz="1000" dirty="0">
                <a:solidFill>
                  <a:schemeClr val="tx1"/>
                </a:solidFill>
              </a:rPr>
              <a:t>: Text('</a:t>
            </a:r>
            <a:r>
              <a:rPr lang="en-US" altLang="ko-KR" sz="1000" dirty="0" err="1">
                <a:solidFill>
                  <a:schemeClr val="tx1"/>
                </a:solidFill>
              </a:rPr>
              <a:t>RaisedButton</a:t>
            </a:r>
            <a:r>
              <a:rPr lang="en-US" altLang="ko-KR" sz="1000" dirty="0">
                <a:solidFill>
                  <a:schemeClr val="tx1"/>
                </a:solidFill>
              </a:rPr>
              <a:t>'),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color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Colors.orange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() {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i="1" dirty="0">
                <a:solidFill>
                  <a:schemeClr val="tx1"/>
                </a:solidFill>
              </a:rPr>
              <a:t> </a:t>
            </a:r>
            <a:r>
              <a:rPr lang="en-US" altLang="ko-KR" sz="1000" i="1" dirty="0" smtClean="0">
                <a:solidFill>
                  <a:schemeClr val="tx1"/>
                </a:solidFill>
              </a:rPr>
              <a:t>     // </a:t>
            </a:r>
            <a:r>
              <a:rPr lang="ko-KR" altLang="en-US" sz="1000" i="1" dirty="0">
                <a:solidFill>
                  <a:schemeClr val="tx1"/>
                </a:solidFill>
              </a:rPr>
              <a:t>실행될 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rgbClr val="C00000"/>
                </a:solidFill>
              </a:rPr>
              <a:t>FlatButton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child: </a:t>
            </a:r>
            <a:r>
              <a:rPr lang="en-US" altLang="ko-KR" sz="1000" dirty="0" smtClean="0">
                <a:solidFill>
                  <a:schemeClr val="tx1"/>
                </a:solidFill>
              </a:rPr>
              <a:t>Text(</a:t>
            </a:r>
            <a:r>
              <a:rPr lang="en-US" altLang="ko-KR" sz="1000" dirty="0" err="1">
                <a:solidFill>
                  <a:schemeClr val="tx1"/>
                </a:solidFill>
              </a:rPr>
              <a:t>FlatButton</a:t>
            </a:r>
            <a:r>
              <a:rPr lang="en-US" altLang="ko-KR" sz="1000" dirty="0" smtClean="0">
                <a:solidFill>
                  <a:schemeClr val="tx1"/>
                </a:solidFill>
              </a:rPr>
              <a:t>'),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color: </a:t>
            </a:r>
            <a:r>
              <a:rPr lang="en-US" altLang="ko-KR" sz="1000" dirty="0" err="1">
                <a:solidFill>
                  <a:schemeClr val="tx1"/>
                </a:solidFill>
              </a:rPr>
              <a:t>Colors.orange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 err="1">
                <a:solidFill>
                  <a:srgbClr val="0070C0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() { </a:t>
            </a:r>
          </a:p>
          <a:p>
            <a:r>
              <a:rPr lang="en-US" altLang="ko-KR" sz="1000" i="1" dirty="0">
                <a:solidFill>
                  <a:schemeClr val="tx1"/>
                </a:solidFill>
              </a:rPr>
              <a:t>      // </a:t>
            </a:r>
            <a:r>
              <a:rPr lang="ko-KR" altLang="en-US" sz="1000" i="1" dirty="0">
                <a:solidFill>
                  <a:schemeClr val="tx1"/>
                </a:solidFill>
              </a:rPr>
              <a:t>실행될 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rgbClr val="C00000"/>
                </a:solidFill>
              </a:rPr>
              <a:t>IconButton</a:t>
            </a: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en-US" altLang="ko-KR" sz="1000" dirty="0" smtClean="0">
                <a:solidFill>
                  <a:schemeClr val="tx1"/>
                </a:solidFill>
              </a:rPr>
              <a:t>// </a:t>
            </a:r>
            <a:r>
              <a:rPr lang="ko-KR" altLang="en-US" sz="1000" dirty="0" smtClean="0">
                <a:solidFill>
                  <a:schemeClr val="tx1"/>
                </a:solidFill>
              </a:rPr>
              <a:t>자식위젯이 없다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 smtClean="0">
                <a:solidFill>
                  <a:schemeClr val="tx1"/>
                </a:solidFill>
              </a:rPr>
              <a:t>icon: Icon(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Icons.add</a:t>
            </a:r>
            <a:r>
              <a:rPr lang="en-US" altLang="ko-KR" sz="1000" dirty="0" smtClean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IconSize</a:t>
            </a:r>
            <a:r>
              <a:rPr lang="en-US" altLang="ko-KR" sz="1000" dirty="0" smtClean="0">
                <a:solidFill>
                  <a:schemeClr val="tx1"/>
                </a:solidFill>
              </a:rPr>
              <a:t>: 100,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color: </a:t>
            </a:r>
            <a:r>
              <a:rPr lang="en-US" altLang="ko-KR" sz="1000" dirty="0" err="1">
                <a:solidFill>
                  <a:schemeClr val="tx1"/>
                </a:solidFill>
              </a:rPr>
              <a:t>Colors.orange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 err="1">
                <a:solidFill>
                  <a:srgbClr val="0070C0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() { </a:t>
            </a:r>
          </a:p>
          <a:p>
            <a:r>
              <a:rPr lang="en-US" altLang="ko-KR" sz="1000" i="1" dirty="0">
                <a:solidFill>
                  <a:schemeClr val="tx1"/>
                </a:solidFill>
              </a:rPr>
              <a:t>      // </a:t>
            </a:r>
            <a:r>
              <a:rPr lang="ko-KR" altLang="en-US" sz="1000" i="1" dirty="0">
                <a:solidFill>
                  <a:schemeClr val="tx1"/>
                </a:solidFill>
              </a:rPr>
              <a:t>실행될 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rgbClr val="C00000"/>
                </a:solidFill>
              </a:rPr>
              <a:t>FloatingActionButton</a:t>
            </a: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child</a:t>
            </a:r>
            <a:r>
              <a:rPr lang="en-US" altLang="ko-KR" sz="1000" dirty="0">
                <a:solidFill>
                  <a:schemeClr val="tx1"/>
                </a:solidFill>
              </a:rPr>
              <a:t>: Icon(</a:t>
            </a:r>
            <a:r>
              <a:rPr lang="en-US" altLang="ko-KR" sz="1000" dirty="0" err="1">
                <a:solidFill>
                  <a:schemeClr val="tx1"/>
                </a:solidFill>
              </a:rPr>
              <a:t>Icons.add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( ) {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화면표시 위젯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1270"/>
            <a:ext cx="7547112" cy="5295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 smtClean="0"/>
              <a:t>Text : </a:t>
            </a:r>
            <a:r>
              <a:rPr lang="ko-KR" altLang="en-US" sz="1200" dirty="0" smtClean="0"/>
              <a:t>글자표시</a:t>
            </a:r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en-US" altLang="ko-KR" sz="1200" dirty="0" smtClean="0"/>
              <a:t>Image :  </a:t>
            </a:r>
            <a:r>
              <a:rPr lang="ko-KR" altLang="en-US" sz="1200" dirty="0" smtClean="0"/>
              <a:t>이미지표시 </a:t>
            </a:r>
            <a:endParaRPr lang="en-US" altLang="ko-KR" sz="1200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Image.network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Image.asset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sz="1200" dirty="0" err="1" smtClean="0"/>
              <a:t>pubspec.yaml</a:t>
            </a:r>
            <a:r>
              <a:rPr lang="ko-KR" altLang="en-US" sz="1200" dirty="0" smtClean="0"/>
              <a:t>에 등록</a:t>
            </a:r>
            <a:endParaRPr lang="en-US" altLang="ko-KR" sz="1200" dirty="0" smtClean="0"/>
          </a:p>
          <a:p>
            <a:pPr lvl="2">
              <a:lnSpc>
                <a:spcPct val="100000"/>
              </a:lnSpc>
            </a:pPr>
            <a:r>
              <a:rPr lang="en-US" altLang="ko-KR" sz="1200" dirty="0"/>
              <a:t>flutter packages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명령실행</a:t>
            </a:r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en-US" altLang="ko-KR" sz="1200" dirty="0" smtClean="0"/>
              <a:t>Icon : </a:t>
            </a:r>
            <a:r>
              <a:rPr lang="ko-KR" altLang="en-US" sz="1200" dirty="0" smtClean="0"/>
              <a:t>아이콘표시</a:t>
            </a:r>
            <a:endParaRPr lang="en-US" altLang="ko-KR" sz="1200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Icons</a:t>
            </a:r>
            <a:r>
              <a:rPr lang="ko-KR" altLang="en-US" dirty="0" smtClean="0"/>
              <a:t>클래스를 사용하면 미리정의된 머티리언 아이콘들을 사용할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200" dirty="0" smtClean="0"/>
              <a:t>Progress : </a:t>
            </a:r>
            <a:r>
              <a:rPr lang="ko-KR" altLang="en-US" sz="1200" dirty="0" smtClean="0"/>
              <a:t>데이터 로딩중과 같이 오래걸리는 작업을 할때 사용자에게 진행중임을 표시</a:t>
            </a:r>
            <a:endParaRPr lang="en-US" altLang="ko-KR" sz="1200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CircularProgressIndicator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둥근형태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LinearProgressIndicator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선형태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200" dirty="0" err="1" smtClean="0"/>
              <a:t>CircleAvatar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프로필화면을 만들때 사용하는 위젯</a:t>
            </a:r>
            <a:r>
              <a:rPr lang="en-US" altLang="ko-KR" sz="1200" dirty="0" smtClean="0"/>
              <a:t>. child</a:t>
            </a:r>
            <a:r>
              <a:rPr lang="ko-KR" altLang="en-US" sz="1200" dirty="0" smtClean="0"/>
              <a:t>를 원형으로 만든다</a:t>
            </a:r>
            <a:endParaRPr lang="en-US" altLang="ko-KR" sz="12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네트워크상의 이미지를 표시할때는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backgroundImage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110330" y="667039"/>
            <a:ext cx="4081669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Image.network</a:t>
            </a:r>
            <a:r>
              <a:rPr lang="en-US" altLang="ko-KR" sz="1000" dirty="0">
                <a:solidFill>
                  <a:schemeClr val="tx1"/>
                </a:solidFill>
              </a:rPr>
              <a:t>('http://bit.ly/2Pvz4t8') </a:t>
            </a:r>
            <a:r>
              <a:rPr lang="en-US" altLang="ko-KR" sz="1000" i="1" dirty="0">
                <a:solidFill>
                  <a:schemeClr val="tx1"/>
                </a:solidFill>
              </a:rPr>
              <a:t>// </a:t>
            </a:r>
            <a:r>
              <a:rPr lang="ko-KR" altLang="en-US" sz="1000" i="1" dirty="0">
                <a:solidFill>
                  <a:schemeClr val="tx1"/>
                </a:solidFill>
              </a:rPr>
              <a:t>이미지 </a:t>
            </a:r>
            <a:r>
              <a:rPr lang="en-US" altLang="ko-KR" sz="1000" i="1" dirty="0" smtClean="0">
                <a:solidFill>
                  <a:schemeClr val="tx1"/>
                </a:solidFill>
              </a:rPr>
              <a:t>URL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Image.asset</a:t>
            </a:r>
            <a:r>
              <a:rPr lang="en-US" altLang="ko-KR" sz="1000" dirty="0">
                <a:solidFill>
                  <a:schemeClr val="tx1"/>
                </a:solidFill>
              </a:rPr>
              <a:t>('assets/sample.jpg</a:t>
            </a:r>
            <a:r>
              <a:rPr lang="en-US" altLang="ko-KR" sz="1000" dirty="0" smtClean="0">
                <a:solidFill>
                  <a:schemeClr val="tx1"/>
                </a:solidFill>
              </a:rPr>
              <a:t>')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Icon(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</a:t>
            </a:r>
            <a:r>
              <a:rPr lang="en-US" altLang="ko-KR" sz="1000" dirty="0" err="1">
                <a:solidFill>
                  <a:schemeClr val="tx1"/>
                </a:solidFill>
              </a:rPr>
              <a:t>Icons.home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color: </a:t>
            </a:r>
            <a:r>
              <a:rPr lang="en-US" altLang="ko-KR" sz="1000" dirty="0" err="1">
                <a:solidFill>
                  <a:schemeClr val="tx1"/>
                </a:solidFill>
              </a:rPr>
              <a:t>Colors.red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size: 60.0,   </a:t>
            </a:r>
            <a:r>
              <a:rPr lang="en-US" altLang="ko-KR" sz="1000" i="1" dirty="0">
                <a:solidFill>
                  <a:schemeClr val="tx1"/>
                </a:solidFill>
              </a:rPr>
              <a:t>// </a:t>
            </a:r>
            <a:r>
              <a:rPr lang="ko-KR" altLang="en-US" sz="1000" i="1" dirty="0">
                <a:solidFill>
                  <a:schemeClr val="tx1"/>
                </a:solidFill>
              </a:rPr>
              <a:t>기본값은 </a:t>
            </a:r>
            <a:r>
              <a:rPr lang="en-US" altLang="ko-KR" sz="1000" i="1" dirty="0">
                <a:solidFill>
                  <a:schemeClr val="tx1"/>
                </a:solidFill>
              </a:rPr>
              <a:t>24.0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CircleAvatar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child: Icon(</a:t>
            </a:r>
            <a:r>
              <a:rPr lang="en-US" altLang="ko-KR" sz="1000" dirty="0" err="1">
                <a:solidFill>
                  <a:schemeClr val="tx1"/>
                </a:solidFill>
              </a:rPr>
              <a:t>Icons.person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CircleAvatar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  </a:t>
            </a:r>
            <a:r>
              <a:rPr lang="en-US" altLang="ko-KR" sz="1000" dirty="0" err="1">
                <a:solidFill>
                  <a:schemeClr val="tx1"/>
                </a:solidFill>
              </a:rPr>
              <a:t>backgroundImage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NetworkImage</a:t>
            </a:r>
            <a:r>
              <a:rPr lang="en-US" altLang="ko-KR" sz="1000" dirty="0">
                <a:solidFill>
                  <a:schemeClr val="tx1"/>
                </a:solidFill>
              </a:rPr>
              <a:t>([</a:t>
            </a:r>
            <a:r>
              <a:rPr lang="ko-KR" altLang="en-US" sz="1000" dirty="0">
                <a:solidFill>
                  <a:schemeClr val="tx1"/>
                </a:solidFill>
              </a:rPr>
              <a:t>이미지 </a:t>
            </a:r>
            <a:r>
              <a:rPr lang="en-US" altLang="ko-KR" sz="1000" dirty="0">
                <a:solidFill>
                  <a:schemeClr val="tx1"/>
                </a:solidFill>
              </a:rPr>
              <a:t>URL]),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1270"/>
            <a:ext cx="6080759" cy="5295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Padding : </a:t>
            </a:r>
            <a:r>
              <a:rPr lang="ko-KR" altLang="en-US" sz="1200" dirty="0" smtClean="0"/>
              <a:t>안쪽 여백생성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여백크기는 </a:t>
            </a:r>
            <a:r>
              <a:rPr lang="en-US" altLang="ko-KR" sz="1200" dirty="0" err="1" smtClean="0"/>
              <a:t>EdgeInsets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클래스사용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err="1" smtClean="0"/>
              <a:t>EdgeInsets</a:t>
            </a:r>
            <a:r>
              <a:rPr lang="en-US" altLang="ko-KR" sz="1200" dirty="0" smtClean="0"/>
              <a:t>….</a:t>
            </a:r>
          </a:p>
          <a:p>
            <a:pPr marL="0" indent="0">
              <a:buNone/>
            </a:pPr>
            <a:r>
              <a:rPr lang="en-US" altLang="ko-KR" sz="1200" dirty="0" smtClean="0"/>
              <a:t>Align : </a:t>
            </a:r>
            <a:r>
              <a:rPr lang="ko-KR" altLang="en-US" sz="1200" dirty="0" smtClean="0"/>
              <a:t>자식위젯의 정렬방향 설정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SizeBox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자식위젯의 크기를 지정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child </a:t>
            </a:r>
            <a:r>
              <a:rPr lang="ko-KR" altLang="en-US" sz="1200" dirty="0" smtClean="0"/>
              <a:t>값 없이 단독으로 사용하면 단순여백표시 가능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……..</a:t>
            </a:r>
          </a:p>
          <a:p>
            <a:pPr>
              <a:buFontTx/>
              <a:buChar char="-"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Align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alignment: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Alignment.bottomRight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child: </a:t>
            </a:r>
            <a:r>
              <a:rPr lang="ko-KR" altLang="en-US" sz="1000" dirty="0" smtClean="0">
                <a:solidFill>
                  <a:schemeClr val="tx1"/>
                </a:solidFill>
              </a:rPr>
              <a:t>위젯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rgbClr val="C00000"/>
                </a:solidFill>
              </a:rPr>
              <a:t>SizedBox</a:t>
            </a: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width</a:t>
            </a:r>
            <a:r>
              <a:rPr lang="en-US" altLang="ko-KR" sz="1000" dirty="0">
                <a:solidFill>
                  <a:schemeClr val="tx1"/>
                </a:solidFill>
              </a:rPr>
              <a:t>: 100,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height</a:t>
            </a:r>
            <a:r>
              <a:rPr lang="en-US" altLang="ko-KR" sz="1000" dirty="0">
                <a:solidFill>
                  <a:schemeClr val="tx1"/>
                </a:solidFill>
              </a:rPr>
              <a:t>: 100,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child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Container(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color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Colors.red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Flutter, Dart background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356"/>
            <a:ext cx="10515600" cy="5233988"/>
          </a:xfrm>
        </p:spPr>
        <p:txBody>
          <a:bodyPr>
            <a:normAutofit lnSpcReduction="10000"/>
          </a:bodyPr>
          <a:lstStyle/>
          <a:p>
            <a:r>
              <a:rPr lang="en-US" altLang="ko-KR" sz="1100" dirty="0" smtClean="0"/>
              <a:t>Dart, </a:t>
            </a:r>
            <a:r>
              <a:rPr lang="ko-KR" altLang="en-US" sz="1100" dirty="0"/>
              <a:t>최악의 언어</a:t>
            </a:r>
            <a:r>
              <a:rPr lang="en-US" altLang="ko-KR" sz="1100" dirty="0" smtClean="0"/>
              <a:t>? </a:t>
            </a:r>
          </a:p>
          <a:p>
            <a:pPr lvl="1"/>
            <a:r>
              <a:rPr lang="en-US" altLang="ko-KR" sz="1100" dirty="0" smtClean="0"/>
              <a:t>2011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java script</a:t>
            </a:r>
            <a:r>
              <a:rPr lang="ko-KR" altLang="en-US" sz="1100" dirty="0" smtClean="0"/>
              <a:t>를 대체하기 위해 탄생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High learning curve &amp; </a:t>
            </a:r>
            <a:r>
              <a:rPr lang="ko-KR" altLang="en-US" sz="1100" dirty="0" smtClean="0"/>
              <a:t>대체가능한 언어존재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typeScript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en-US" altLang="ko-KR" sz="1100" dirty="0" smtClean="0"/>
              <a:t>JIT(Just in Time), AOT(ahead of time) </a:t>
            </a:r>
            <a:r>
              <a:rPr lang="ko-KR" altLang="en-US" sz="1100" dirty="0" smtClean="0"/>
              <a:t>컴파일 모두 지원 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개발중에는  </a:t>
            </a:r>
            <a:r>
              <a:rPr lang="en-US" altLang="ko-KR" sz="1100" dirty="0" smtClean="0"/>
              <a:t>JIT(hot reload), </a:t>
            </a:r>
            <a:r>
              <a:rPr lang="ko-KR" altLang="en-US" sz="1100" dirty="0" smtClean="0"/>
              <a:t>출시할때는 </a:t>
            </a:r>
            <a:r>
              <a:rPr lang="en-US" altLang="ko-KR" sz="1100" dirty="0" smtClean="0"/>
              <a:t>AOT  </a:t>
            </a:r>
            <a:r>
              <a:rPr lang="ko-KR" altLang="en-US" sz="1100" dirty="0" smtClean="0"/>
              <a:t>컴파일러 사용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2022.7</a:t>
            </a:r>
            <a:r>
              <a:rPr lang="ko-KR" altLang="en-US" sz="1100" dirty="0" smtClean="0"/>
              <a:t>월 현재 </a:t>
            </a:r>
            <a:r>
              <a:rPr lang="en-US" altLang="ko-KR" sz="1100" dirty="0" smtClean="0"/>
              <a:t>v 3.0.4</a:t>
            </a:r>
          </a:p>
          <a:p>
            <a:pPr lvl="1"/>
            <a:r>
              <a:rPr lang="en-US" altLang="ko-KR" sz="1100" dirty="0" smtClean="0"/>
              <a:t>50</a:t>
            </a:r>
            <a:r>
              <a:rPr lang="ko-KR" altLang="en-US" sz="1100" dirty="0" smtClean="0"/>
              <a:t>만개 이상의 앱이 </a:t>
            </a:r>
            <a:r>
              <a:rPr lang="en-US" altLang="ko-KR" sz="1100" dirty="0" smtClean="0"/>
              <a:t>Flutter</a:t>
            </a:r>
            <a:r>
              <a:rPr lang="ko-KR" altLang="en-US" sz="1100" dirty="0" smtClean="0"/>
              <a:t>로 개발됨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Flutter</a:t>
            </a:r>
          </a:p>
          <a:p>
            <a:pPr lvl="1"/>
            <a:r>
              <a:rPr lang="en-US" altLang="ko-KR" sz="1100" dirty="0" smtClean="0"/>
              <a:t>2017.5</a:t>
            </a:r>
            <a:r>
              <a:rPr lang="ko-KR" altLang="en-US" sz="1100" dirty="0"/>
              <a:t>월</a:t>
            </a:r>
            <a:r>
              <a:rPr lang="en-US" altLang="ko-KR" sz="1100" dirty="0"/>
              <a:t> </a:t>
            </a:r>
            <a:r>
              <a:rPr lang="ko-KR" altLang="en-US" sz="1100" dirty="0"/>
              <a:t>출시 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2018.12</a:t>
            </a:r>
            <a:r>
              <a:rPr lang="ko-KR" altLang="en-US" sz="1100" dirty="0"/>
              <a:t>월 </a:t>
            </a:r>
            <a:r>
              <a:rPr lang="en-US" altLang="ko-KR" sz="1100" dirty="0" smtClean="0"/>
              <a:t>v1.0</a:t>
            </a:r>
          </a:p>
          <a:p>
            <a:pPr lvl="1"/>
            <a:r>
              <a:rPr lang="en-US" altLang="ko-KR" sz="1100" dirty="0" smtClean="0"/>
              <a:t>2021.3</a:t>
            </a:r>
            <a:r>
              <a:rPr lang="ko-KR" altLang="en-US" sz="1100" dirty="0"/>
              <a:t>월 </a:t>
            </a:r>
            <a:r>
              <a:rPr lang="en-US" altLang="ko-KR" sz="1100" dirty="0" smtClean="0"/>
              <a:t>v2.0</a:t>
            </a:r>
          </a:p>
          <a:p>
            <a:pPr lvl="1"/>
            <a:r>
              <a:rPr lang="en-US" altLang="ko-KR" sz="1100" dirty="0" smtClean="0"/>
              <a:t>2022.2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v2.10, windows </a:t>
            </a:r>
            <a:r>
              <a:rPr lang="ko-KR" altLang="en-US" sz="1100" dirty="0" smtClean="0"/>
              <a:t>지원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2022.5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v3.0,  Linux, Mac </a:t>
            </a:r>
            <a:r>
              <a:rPr lang="ko-KR" altLang="en-US" sz="1100" dirty="0" smtClean="0"/>
              <a:t>지원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Flutter SDK release : stable / beta/ dev/ master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Flutter 1.21</a:t>
            </a:r>
            <a:r>
              <a:rPr lang="ko-KR" altLang="en-US" sz="1100" dirty="0" smtClean="0"/>
              <a:t>부터는 </a:t>
            </a:r>
            <a:r>
              <a:rPr lang="en-US" altLang="ko-KR" sz="1100" dirty="0" smtClean="0"/>
              <a:t>Flutter SDK </a:t>
            </a:r>
            <a:r>
              <a:rPr lang="ko-KR" altLang="en-US" sz="1100" dirty="0" smtClean="0"/>
              <a:t>설치시 </a:t>
            </a:r>
            <a:r>
              <a:rPr lang="en-US" altLang="ko-KR" sz="1100" dirty="0" smtClean="0"/>
              <a:t>Dart SDK </a:t>
            </a:r>
            <a:r>
              <a:rPr lang="ko-KR" altLang="en-US" sz="1100" dirty="0" smtClean="0"/>
              <a:t>자동설치</a:t>
            </a:r>
            <a:endParaRPr lang="en-US" altLang="ko-KR" sz="1100" dirty="0" smtClean="0"/>
          </a:p>
          <a:p>
            <a:r>
              <a:rPr lang="en-US" altLang="ko-KR" sz="1100" dirty="0" smtClean="0"/>
              <a:t>Cross platform : Android, iOS, Linux, Mac, Windows, Google Fuchsia, Web (-&gt; Fuchsia : Google’s new OS)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공식사이트 </a:t>
            </a:r>
            <a:r>
              <a:rPr lang="en-US" altLang="ko-KR" sz="1100" dirty="0" smtClean="0"/>
              <a:t>: </a:t>
            </a:r>
          </a:p>
          <a:p>
            <a:pPr lvl="1"/>
            <a:r>
              <a:rPr lang="en-US" altLang="ko-KR" sz="1100" dirty="0" smtClean="0"/>
              <a:t>Dart : https</a:t>
            </a:r>
            <a:r>
              <a:rPr lang="en-US" altLang="ko-KR" sz="1100" dirty="0"/>
              <a:t>://</a:t>
            </a:r>
            <a:r>
              <a:rPr lang="en-US" altLang="ko-KR" sz="1100" dirty="0" smtClean="0"/>
              <a:t>dart.dev</a:t>
            </a:r>
          </a:p>
          <a:p>
            <a:pPr lvl="1"/>
            <a:r>
              <a:rPr lang="en-US" altLang="ko-KR" sz="1100" dirty="0" smtClean="0"/>
              <a:t>Flutter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</a:t>
            </a:r>
            <a:r>
              <a:rPr lang="en-US" altLang="ko-KR" sz="1100" dirty="0" smtClean="0">
                <a:hlinkClick r:id="rId3"/>
              </a:rPr>
              <a:t>flutter.dev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무료 온라인 도서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www.raywenderlich.com/books/flutter-apprentice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8" y="1517332"/>
            <a:ext cx="4150732" cy="20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: </a:t>
            </a:r>
            <a:r>
              <a:rPr lang="ko-KR" altLang="en-US" baseline="0" dirty="0" smtClean="0"/>
              <a:t>복잡한 구성</a:t>
            </a:r>
            <a:r>
              <a:rPr lang="ko-KR" altLang="en-US" dirty="0" smtClean="0"/>
              <a:t>은 분리해서 코딩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var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accent5"/>
                </a:solidFill>
              </a:rPr>
              <a:t>stars</a:t>
            </a:r>
            <a:r>
              <a:rPr lang="en-US" altLang="ko-KR" sz="800" dirty="0">
                <a:solidFill>
                  <a:schemeClr val="tx1"/>
                </a:solidFill>
              </a:rPr>
              <a:t> =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mainAxisSize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final </a:t>
            </a:r>
            <a:r>
              <a:rPr lang="en-US" altLang="ko-KR" sz="800" b="1" dirty="0">
                <a:solidFill>
                  <a:schemeClr val="accent5"/>
                </a:solidFill>
              </a:rPr>
              <a:t>ratings</a:t>
            </a:r>
            <a:r>
              <a:rPr lang="en-US" altLang="ko-KR" sz="800" dirty="0">
                <a:solidFill>
                  <a:schemeClr val="tx1"/>
                </a:solidFill>
              </a:rPr>
              <a:t> = Container(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padding: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800" dirty="0">
                <a:solidFill>
                  <a:schemeClr val="tx1"/>
                </a:solidFill>
              </a:rPr>
              <a:t>(20),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child: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b="1" dirty="0">
                <a:solidFill>
                  <a:schemeClr val="accent5"/>
                </a:solidFill>
              </a:rPr>
              <a:t>stars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'170 Reviews',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style: </a:t>
            </a:r>
            <a:r>
              <a:rPr lang="en-US" altLang="ko-KR" sz="800" dirty="0" err="1">
                <a:solidFill>
                  <a:schemeClr val="tx1"/>
                </a:solidFill>
              </a:rPr>
              <a:t>TextStyle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fontWeight</a:t>
            </a:r>
            <a:r>
              <a:rPr lang="en-US" altLang="ko-KR" sz="800" dirty="0">
                <a:solidFill>
                  <a:schemeClr val="tx1"/>
                </a:solidFill>
              </a:rPr>
              <a:t>: FontWeight.w800,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fontFamily</a:t>
            </a:r>
            <a:r>
              <a:rPr lang="en-US" altLang="ko-KR" sz="800" dirty="0">
                <a:solidFill>
                  <a:schemeClr val="tx1"/>
                </a:solidFill>
              </a:rPr>
              <a:t>: '</a:t>
            </a:r>
            <a:r>
              <a:rPr lang="en-US" altLang="ko-KR" sz="800" dirty="0" err="1">
                <a:solidFill>
                  <a:schemeClr val="tx1"/>
                </a:solidFill>
              </a:rPr>
              <a:t>Roboto</a:t>
            </a:r>
            <a:r>
              <a:rPr lang="en-US" altLang="ko-KR" sz="8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letterSpacing</a:t>
            </a:r>
            <a:r>
              <a:rPr lang="en-US" altLang="ko-KR" sz="800" dirty="0">
                <a:solidFill>
                  <a:schemeClr val="tx1"/>
                </a:solidFill>
              </a:rPr>
              <a:t>: 0.5,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fontSize</a:t>
            </a:r>
            <a:r>
              <a:rPr lang="en-US" altLang="ko-KR" sz="8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667039"/>
            <a:ext cx="6080758" cy="550992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화면이 여러 위젯의 복잡한 구조로 구성되어 있다면 적당한 부분을 구분 하여 별도의 코드로 구성</a:t>
            </a:r>
            <a:endParaRPr lang="ko-KR" alt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1226820"/>
            <a:ext cx="6019800" cy="5631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err="1">
                <a:solidFill>
                  <a:schemeClr val="accent5"/>
                </a:solidFill>
              </a:rPr>
              <a:t>descTextStyle</a:t>
            </a:r>
            <a:r>
              <a:rPr lang="en-US" altLang="ko-KR" sz="800" dirty="0">
                <a:solidFill>
                  <a:schemeClr val="tx1"/>
                </a:solidFill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</a:rPr>
              <a:t>TextStyle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fontWeight</a:t>
            </a:r>
            <a:r>
              <a:rPr lang="en-US" altLang="ko-KR" sz="800" dirty="0">
                <a:solidFill>
                  <a:schemeClr val="tx1"/>
                </a:solidFill>
              </a:rPr>
              <a:t>: FontWeight.w800,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fontFamily</a:t>
            </a:r>
            <a:r>
              <a:rPr lang="en-US" altLang="ko-KR" sz="800" dirty="0">
                <a:solidFill>
                  <a:schemeClr val="tx1"/>
                </a:solidFill>
              </a:rPr>
              <a:t>: '</a:t>
            </a:r>
            <a:r>
              <a:rPr lang="en-US" altLang="ko-KR" sz="800" dirty="0" err="1">
                <a:solidFill>
                  <a:schemeClr val="tx1"/>
                </a:solidFill>
              </a:rPr>
              <a:t>Roboto</a:t>
            </a:r>
            <a:r>
              <a:rPr lang="en-US" altLang="ko-KR" sz="8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letterSpacing</a:t>
            </a:r>
            <a:r>
              <a:rPr lang="en-US" altLang="ko-KR" sz="800" dirty="0">
                <a:solidFill>
                  <a:schemeClr val="tx1"/>
                </a:solidFill>
              </a:rPr>
              <a:t>: 0.5,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fontSize</a:t>
            </a:r>
            <a:r>
              <a:rPr lang="en-US" altLang="ko-KR" sz="800" dirty="0">
                <a:solidFill>
                  <a:schemeClr val="tx1"/>
                </a:solidFill>
              </a:rPr>
              <a:t>: 18,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height: 2,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final </a:t>
            </a:r>
            <a:r>
              <a:rPr lang="en-US" altLang="ko-KR" sz="800" b="1" dirty="0" err="1">
                <a:solidFill>
                  <a:schemeClr val="accent5"/>
                </a:solidFill>
              </a:rPr>
              <a:t>iconList</a:t>
            </a:r>
            <a:r>
              <a:rPr lang="en-US" altLang="ko-KR" sz="800" dirty="0">
                <a:solidFill>
                  <a:schemeClr val="accent5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= </a:t>
            </a:r>
            <a:r>
              <a:rPr lang="en-US" altLang="ko-KR" sz="800" dirty="0" err="1">
                <a:solidFill>
                  <a:schemeClr val="tx1"/>
                </a:solidFill>
              </a:rPr>
              <a:t>DefaultTextStyle.merge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style: </a:t>
            </a:r>
            <a:r>
              <a:rPr lang="en-US" altLang="ko-KR" sz="800" b="1" dirty="0" err="1">
                <a:solidFill>
                  <a:schemeClr val="accent5"/>
                </a:solidFill>
              </a:rPr>
              <a:t>descTextStyle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child: Container(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padding: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800" dirty="0">
                <a:solidFill>
                  <a:schemeClr val="tx1"/>
                </a:solidFill>
              </a:rPr>
              <a:t>(20),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child: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Icons.kitchen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Text('PREP:'),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Text('25 min'),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Icons.timer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Text('COOK:'),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Text('1 </a:t>
            </a:r>
            <a:r>
              <a:rPr lang="en-US" altLang="ko-KR" sz="800" dirty="0" err="1">
                <a:solidFill>
                  <a:schemeClr val="tx1"/>
                </a:solidFill>
              </a:rPr>
              <a:t>hr</a:t>
            </a:r>
            <a:r>
              <a:rPr lang="en-US" altLang="ko-KR" sz="800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Text('FEEDS:'),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Text('4-6'),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54" y="2422753"/>
            <a:ext cx="4019130" cy="2038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1720" y="5730579"/>
            <a:ext cx="489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&gt;&gt; https</a:t>
            </a:r>
            <a:r>
              <a:rPr lang="en-US" altLang="ko-KR" sz="1400" dirty="0">
                <a:hlinkClick r:id="rId4"/>
              </a:rPr>
              <a:t>://docs.flutter.dev/development/ui/layout/tutorial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45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</a:t>
            </a:r>
            <a:r>
              <a:rPr lang="en-US" altLang="ko-KR" baseline="0" smtClean="0"/>
              <a:t>: </a:t>
            </a:r>
            <a:r>
              <a:rPr lang="en-US" altLang="ko-KR" smtClean="0"/>
              <a:t>stateless, statefull </a:t>
            </a:r>
            <a:r>
              <a:rPr lang="ko-KR" altLang="en-US" smtClean="0"/>
              <a:t>위젯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2" y="1013791"/>
            <a:ext cx="6080759" cy="5206037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위젯은 </a:t>
            </a:r>
            <a:r>
              <a:rPr lang="en-US" altLang="ko-KR" sz="1200" dirty="0" smtClean="0"/>
              <a:t>stateless or </a:t>
            </a:r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만약 사용자와 상호작용하여 위젯이 변한다면 그것은 </a:t>
            </a:r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위젯이다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dirty="0" smtClean="0"/>
              <a:t>Checkbox, radio, inkwell, …</a:t>
            </a:r>
          </a:p>
          <a:p>
            <a:r>
              <a:rPr lang="en-US" altLang="ko-KR" sz="1200" dirty="0" smtClean="0"/>
              <a:t>Stateless </a:t>
            </a:r>
            <a:r>
              <a:rPr lang="ko-KR" altLang="en-US" sz="1200" dirty="0" smtClean="0"/>
              <a:t>위젯은 결코 변하지 않는다</a:t>
            </a:r>
            <a:r>
              <a:rPr lang="en-US" altLang="ko-KR" sz="1200" dirty="0" smtClean="0"/>
              <a:t>. </a:t>
            </a:r>
          </a:p>
          <a:p>
            <a:pPr lvl="1"/>
            <a:r>
              <a:rPr lang="en-US" altLang="ko-KR" dirty="0" smtClean="0"/>
              <a:t>Icon, </a:t>
            </a:r>
            <a:r>
              <a:rPr lang="en-US" altLang="ko-KR" dirty="0" err="1" smtClean="0"/>
              <a:t>IconButton</a:t>
            </a:r>
            <a:r>
              <a:rPr lang="en-US" altLang="ko-KR" dirty="0" smtClean="0"/>
              <a:t>, Text, …</a:t>
            </a:r>
          </a:p>
          <a:p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widget</a:t>
            </a:r>
          </a:p>
          <a:p>
            <a:pPr lvl="1"/>
            <a:r>
              <a:rPr lang="ko-KR" altLang="en-US" dirty="0"/>
              <a:t>두개의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StatefulWidget</a:t>
            </a:r>
            <a:r>
              <a:rPr lang="en-US" altLang="ko-KR" dirty="0" smtClean="0"/>
              <a:t>, State</a:t>
            </a:r>
            <a:r>
              <a:rPr lang="ko-KR" altLang="en-US" dirty="0" smtClean="0"/>
              <a:t>를 사용하여 구현</a:t>
            </a:r>
            <a:endParaRPr lang="en-US" altLang="ko-KR" dirty="0" smtClean="0"/>
          </a:p>
          <a:p>
            <a:pPr lvl="1"/>
            <a:r>
              <a:rPr lang="ko-KR" altLang="en-US" dirty="0"/>
              <a:t>위젯의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가 변하면 </a:t>
            </a:r>
            <a:r>
              <a:rPr lang="en-US" altLang="ko-KR" dirty="0"/>
              <a:t>state object </a:t>
            </a:r>
            <a:r>
              <a:rPr lang="en-US" altLang="ko-KR" dirty="0" err="1"/>
              <a:t>setState</a:t>
            </a:r>
            <a:r>
              <a:rPr lang="en-US" altLang="ko-KR" dirty="0"/>
              <a:t>()</a:t>
            </a:r>
            <a:r>
              <a:rPr lang="ko-KR" altLang="en-US" dirty="0"/>
              <a:t>을 호출하고 </a:t>
            </a:r>
            <a:r>
              <a:rPr lang="en-US" altLang="ko-KR" dirty="0"/>
              <a:t>framework</a:t>
            </a:r>
            <a:r>
              <a:rPr lang="ko-KR" altLang="en-US" dirty="0"/>
              <a:t>는 화면을 다시 </a:t>
            </a:r>
            <a:r>
              <a:rPr lang="ko-KR" altLang="en-US" dirty="0" smtClean="0"/>
              <a:t>그린다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관리를 어디서 할지를 결정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5" y="677962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class 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 extends </a:t>
            </a:r>
            <a:r>
              <a:rPr lang="en-US" altLang="ko-KR" sz="1000" b="1" dirty="0" err="1">
                <a:solidFill>
                  <a:schemeClr val="tx1"/>
                </a:solidFill>
              </a:rPr>
              <a:t>StatefulWidget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({Key? key}) : super(key: key);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@override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_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FavoriteWidgetState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createState</a:t>
            </a:r>
            <a:r>
              <a:rPr lang="en-US" altLang="ko-KR" sz="1000" dirty="0">
                <a:solidFill>
                  <a:schemeClr val="tx1"/>
                </a:solidFill>
              </a:rPr>
              <a:t>() =&gt; _</a:t>
            </a:r>
            <a:r>
              <a:rPr lang="en-US" altLang="ko-KR" sz="1000" b="1" dirty="0" err="1">
                <a:solidFill>
                  <a:schemeClr val="accent5"/>
                </a:solidFill>
              </a:rPr>
              <a:t>FavoriteWidgetState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class _</a:t>
            </a:r>
            <a:r>
              <a:rPr lang="en-US" altLang="ko-KR" sz="1000" dirty="0" err="1">
                <a:solidFill>
                  <a:schemeClr val="accent5"/>
                </a:solidFill>
              </a:rPr>
              <a:t>FavoriteWidgetState</a:t>
            </a:r>
            <a:r>
              <a:rPr lang="en-US" altLang="ko-KR" sz="1000" dirty="0">
                <a:solidFill>
                  <a:schemeClr val="accent5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extends </a:t>
            </a:r>
            <a:r>
              <a:rPr lang="en-US" altLang="ko-KR" sz="1000" b="1" dirty="0">
                <a:solidFill>
                  <a:schemeClr val="tx1"/>
                </a:solidFill>
              </a:rPr>
              <a:t>State</a:t>
            </a: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bool _</a:t>
            </a:r>
            <a:r>
              <a:rPr lang="en-US" altLang="ko-KR" sz="1000" dirty="0" err="1">
                <a:solidFill>
                  <a:schemeClr val="tx1"/>
                </a:solidFill>
              </a:rPr>
              <a:t>isFavorited</a:t>
            </a:r>
            <a:r>
              <a:rPr lang="en-US" altLang="ko-KR" sz="10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_</a:t>
            </a:r>
            <a:r>
              <a:rPr lang="en-US" altLang="ko-KR" sz="1000" dirty="0" err="1">
                <a:solidFill>
                  <a:schemeClr val="tx1"/>
                </a:solidFill>
              </a:rPr>
              <a:t>favoriteCount</a:t>
            </a:r>
            <a:r>
              <a:rPr lang="en-US" altLang="ko-KR" sz="1000" dirty="0">
                <a:solidFill>
                  <a:schemeClr val="tx1"/>
                </a:solidFill>
              </a:rPr>
              <a:t> = 41;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@</a:t>
            </a:r>
            <a:r>
              <a:rPr lang="en-US" altLang="ko-KR" sz="10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Widget </a:t>
            </a:r>
            <a:r>
              <a:rPr lang="en-US" altLang="ko-KR" sz="1000" b="1" dirty="0">
                <a:solidFill>
                  <a:schemeClr val="tx1"/>
                </a:solidFill>
              </a:rPr>
              <a:t>build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BuildContext</a:t>
            </a:r>
            <a:r>
              <a:rPr lang="en-US" altLang="ko-KR" sz="1000" dirty="0">
                <a:solidFill>
                  <a:schemeClr val="tx1"/>
                </a:solidFill>
              </a:rPr>
              <a:t> context)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Row(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mainAxisSize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Container(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padding: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EdgeInsets.all</a:t>
            </a:r>
            <a:r>
              <a:rPr lang="en-US" altLang="ko-KR" sz="1000" dirty="0" smtClean="0">
                <a:solidFill>
                  <a:schemeClr val="tx1"/>
                </a:solidFill>
              </a:rPr>
              <a:t>(0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child: </a:t>
            </a:r>
            <a:r>
              <a:rPr lang="en-US" altLang="ko-KR" sz="1000" dirty="0" err="1">
                <a:solidFill>
                  <a:schemeClr val="tx1"/>
                </a:solidFill>
              </a:rPr>
              <a:t>IconButton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padding: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EdgeInsets.all</a:t>
            </a:r>
            <a:r>
              <a:rPr lang="en-US" altLang="ko-KR" sz="1000" dirty="0" smtClean="0">
                <a:solidFill>
                  <a:schemeClr val="tx1"/>
                </a:solidFill>
              </a:rPr>
              <a:t>(0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alignment: </a:t>
            </a:r>
            <a:r>
              <a:rPr lang="en-US" altLang="ko-KR" sz="1000" dirty="0" err="1">
                <a:solidFill>
                  <a:schemeClr val="tx1"/>
                </a:solidFill>
              </a:rPr>
              <a:t>Alignment.centerRight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icon: (_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isFavorited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? Icon(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Icons.star</a:t>
            </a:r>
            <a:r>
              <a:rPr lang="en-US" altLang="ko-KR" sz="1000" dirty="0" smtClean="0">
                <a:solidFill>
                  <a:schemeClr val="tx1"/>
                </a:solidFill>
              </a:rPr>
              <a:t>) : Icon(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Icons.star_border</a:t>
            </a:r>
            <a:r>
              <a:rPr lang="en-US" altLang="ko-KR" sz="1000" dirty="0" smtClean="0">
                <a:solidFill>
                  <a:schemeClr val="tx1"/>
                </a:solidFill>
              </a:rPr>
              <a:t>)),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color: </a:t>
            </a:r>
            <a:r>
              <a:rPr lang="en-US" altLang="ko-KR" sz="1000" dirty="0" err="1">
                <a:solidFill>
                  <a:schemeClr val="tx1"/>
                </a:solidFill>
              </a:rPr>
              <a:t>Colors.red</a:t>
            </a:r>
            <a:r>
              <a:rPr lang="en-US" altLang="ko-KR" sz="10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_</a:t>
            </a:r>
            <a:r>
              <a:rPr lang="en-US" altLang="ko-KR" sz="1000" b="1" dirty="0" err="1">
                <a:solidFill>
                  <a:schemeClr val="tx1"/>
                </a:solidFill>
              </a:rPr>
              <a:t>toggleFavorite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b="1" dirty="0" err="1">
                <a:solidFill>
                  <a:schemeClr val="tx1"/>
                </a:solidFill>
              </a:rPr>
              <a:t>SizedBox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width: 18,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child: </a:t>
            </a:r>
            <a:r>
              <a:rPr lang="en-US" altLang="ko-KR" sz="1000" b="1" dirty="0" err="1">
                <a:solidFill>
                  <a:schemeClr val="tx1"/>
                </a:solidFill>
              </a:rPr>
              <a:t>SizedBox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child: Text('$_</a:t>
            </a:r>
            <a:r>
              <a:rPr lang="en-US" altLang="ko-KR" sz="1000" dirty="0" err="1">
                <a:solidFill>
                  <a:schemeClr val="tx1"/>
                </a:solidFill>
              </a:rPr>
              <a:t>favoriteCount</a:t>
            </a:r>
            <a:r>
              <a:rPr lang="en-US" altLang="ko-KR" sz="1000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7" y="4769167"/>
            <a:ext cx="1164908" cy="44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" y="3638043"/>
            <a:ext cx="1862137" cy="29675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5560" y="4903619"/>
            <a:ext cx="199644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void _</a:t>
            </a:r>
            <a:r>
              <a:rPr lang="ko-KR" altLang="en-US" sz="1100" b="1" dirty="0"/>
              <a:t>toggleFavorite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setState(() {</a:t>
            </a:r>
          </a:p>
          <a:p>
            <a:r>
              <a:rPr lang="ko-KR" altLang="en-US" sz="1100" dirty="0"/>
              <a:t>    if (_isFavorited) {</a:t>
            </a:r>
          </a:p>
          <a:p>
            <a:r>
              <a:rPr lang="ko-KR" altLang="en-US" sz="1100" dirty="0"/>
              <a:t>      _favoriteCount -= 1;</a:t>
            </a:r>
          </a:p>
          <a:p>
            <a:r>
              <a:rPr lang="ko-KR" altLang="en-US" sz="1100" dirty="0"/>
              <a:t>      _isFavorited = false;</a:t>
            </a:r>
          </a:p>
          <a:p>
            <a:r>
              <a:rPr lang="ko-KR" altLang="en-US" sz="1100" dirty="0"/>
              <a:t>    } else {</a:t>
            </a:r>
          </a:p>
          <a:p>
            <a:r>
              <a:rPr lang="ko-KR" altLang="en-US" sz="1100" dirty="0"/>
              <a:t>      _favoriteCount += 1;</a:t>
            </a:r>
          </a:p>
          <a:p>
            <a:r>
              <a:rPr lang="ko-KR" altLang="en-US" sz="1100" dirty="0"/>
              <a:t>      _isFavorited = true;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  });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5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>
            <a:normAutofit/>
          </a:bodyPr>
          <a:lstStyle/>
          <a:p>
            <a:r>
              <a:rPr lang="ko-KR" altLang="en-US" sz="1200" dirty="0" smtClean="0">
                <a:ea typeface="+mj-ea"/>
              </a:rPr>
              <a:t>화면</a:t>
            </a:r>
            <a:r>
              <a:rPr lang="en-US" altLang="ko-KR" sz="1200" dirty="0" smtClean="0">
                <a:ea typeface="+mj-ea"/>
              </a:rPr>
              <a:t>(</a:t>
            </a:r>
            <a:r>
              <a:rPr lang="ko-KR" altLang="en-US" sz="1200" dirty="0" smtClean="0">
                <a:ea typeface="+mj-ea"/>
              </a:rPr>
              <a:t>페이지</a:t>
            </a:r>
            <a:r>
              <a:rPr lang="en-US" altLang="ko-KR" sz="1200" dirty="0" smtClean="0">
                <a:ea typeface="+mj-ea"/>
              </a:rPr>
              <a:t>)</a:t>
            </a:r>
            <a:r>
              <a:rPr lang="ko-KR" altLang="en-US" sz="1200" dirty="0" smtClean="0">
                <a:ea typeface="+mj-ea"/>
              </a:rPr>
              <a:t> 전환을 관리</a:t>
            </a:r>
            <a:endParaRPr lang="en-US" altLang="ko-KR" sz="1200" dirty="0" smtClean="0">
              <a:ea typeface="+mj-ea"/>
            </a:endParaRPr>
          </a:p>
          <a:p>
            <a:r>
              <a:rPr lang="ko-KR" altLang="en-US" sz="1200" dirty="0" smtClean="0">
                <a:ea typeface="+mj-ea"/>
              </a:rPr>
              <a:t>버전별로 차이</a:t>
            </a:r>
            <a:r>
              <a:rPr lang="en-US" altLang="ko-KR" sz="1200" dirty="0">
                <a:ea typeface="+mj-ea"/>
              </a:rPr>
              <a:t> </a:t>
            </a:r>
            <a:r>
              <a:rPr lang="en-US" altLang="ko-KR" sz="1200" dirty="0" smtClean="0">
                <a:ea typeface="+mj-ea"/>
              </a:rPr>
              <a:t>: 2.0</a:t>
            </a:r>
            <a:r>
              <a:rPr lang="ko-KR" altLang="en-US" sz="1200" dirty="0" smtClean="0">
                <a:ea typeface="+mj-ea"/>
              </a:rPr>
              <a:t>부터</a:t>
            </a:r>
            <a:r>
              <a:rPr lang="en-US" altLang="ko-KR" sz="1200" dirty="0" smtClean="0">
                <a:ea typeface="+mj-ea"/>
              </a:rPr>
              <a:t> Web</a:t>
            </a:r>
            <a:r>
              <a:rPr lang="ko-KR" altLang="en-US" sz="1200" dirty="0" smtClean="0">
                <a:ea typeface="+mj-ea"/>
              </a:rPr>
              <a:t>에서의 페이지 전환을 고려</a:t>
            </a:r>
            <a:endParaRPr lang="en-US" altLang="ko-KR" sz="1200" dirty="0" smtClean="0">
              <a:ea typeface="+mj-ea"/>
            </a:endParaRPr>
          </a:p>
          <a:p>
            <a:r>
              <a:rPr lang="en-US" altLang="ko-KR" sz="1200" dirty="0" smtClean="0">
                <a:ea typeface="+mj-ea"/>
              </a:rPr>
              <a:t>push</a:t>
            </a:r>
            <a:r>
              <a:rPr lang="en-US" altLang="ko-KR" sz="1200" dirty="0">
                <a:ea typeface="+mj-ea"/>
              </a:rPr>
              <a:t>, pop</a:t>
            </a:r>
          </a:p>
          <a:p>
            <a:pPr lvl="1"/>
            <a:r>
              <a:rPr lang="en-US" altLang="ko-KR" dirty="0">
                <a:ea typeface="+mj-ea"/>
              </a:rPr>
              <a:t>Push : </a:t>
            </a:r>
            <a:r>
              <a:rPr lang="ko-KR" altLang="en-US" dirty="0">
                <a:ea typeface="+mj-ea"/>
              </a:rPr>
              <a:t>스택 맨위에 요소추가</a:t>
            </a:r>
            <a:endParaRPr lang="en-US" altLang="ko-KR" dirty="0">
              <a:ea typeface="+mj-ea"/>
            </a:endParaRPr>
          </a:p>
          <a:p>
            <a:pPr lvl="1"/>
            <a:r>
              <a:rPr lang="en-US" altLang="ko-KR" dirty="0">
                <a:ea typeface="+mj-ea"/>
              </a:rPr>
              <a:t>Pop : </a:t>
            </a:r>
            <a:r>
              <a:rPr lang="ko-KR" altLang="en-US" dirty="0">
                <a:ea typeface="+mj-ea"/>
              </a:rPr>
              <a:t>스택 맨위에서 요소 </a:t>
            </a:r>
            <a:r>
              <a:rPr lang="ko-KR" altLang="en-US" dirty="0" smtClean="0">
                <a:ea typeface="+mj-ea"/>
              </a:rPr>
              <a:t>제거</a:t>
            </a:r>
            <a:endParaRPr lang="en-US" altLang="ko-KR" dirty="0" smtClean="0">
              <a:ea typeface="+mj-ea"/>
            </a:endParaRPr>
          </a:p>
          <a:p>
            <a:pPr lvl="1"/>
            <a:r>
              <a:rPr lang="en-US" altLang="ko-KR" dirty="0" smtClean="0"/>
              <a:t>Navigator.</a:t>
            </a:r>
            <a:r>
              <a:rPr lang="en-US" altLang="ko-KR" dirty="0" smtClean="0">
                <a:solidFill>
                  <a:srgbClr val="0070C0"/>
                </a:solidFill>
              </a:rPr>
              <a:t>push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ko-KR" altLang="en-US" dirty="0" smtClean="0"/>
              <a:t>화면전환</a:t>
            </a:r>
            <a:endParaRPr lang="en-US" altLang="ko-KR" dirty="0" smtClean="0"/>
          </a:p>
          <a:p>
            <a:pPr lvl="2"/>
            <a:r>
              <a:rPr lang="en-US" altLang="ko-KR" sz="1200" dirty="0" err="1"/>
              <a:t>Navigator.</a:t>
            </a:r>
            <a:r>
              <a:rPr lang="en-US" altLang="ko-KR" sz="1200" dirty="0" err="1">
                <a:solidFill>
                  <a:srgbClr val="C00000"/>
                </a:solidFill>
              </a:rPr>
              <a:t>push</a:t>
            </a:r>
            <a:r>
              <a:rPr lang="en-US" altLang="ko-KR" sz="1200" dirty="0"/>
              <a:t>(context, </a:t>
            </a:r>
            <a:r>
              <a:rPr lang="en-US" altLang="ko-KR" sz="1200" dirty="0" err="1">
                <a:solidFill>
                  <a:srgbClr val="C00000"/>
                </a:solidFill>
              </a:rPr>
              <a:t>MaterialPageRoute</a:t>
            </a:r>
            <a:r>
              <a:rPr lang="en-US" altLang="ko-KR" sz="1200" dirty="0"/>
              <a:t>(builder: (context) =&gt; </a:t>
            </a:r>
            <a:r>
              <a:rPr lang="en-US" altLang="ko-KR" sz="1200" dirty="0" err="1"/>
              <a:t>FirstScreen</a:t>
            </a:r>
            <a:r>
              <a:rPr lang="en-US" altLang="ko-KR" sz="1200" dirty="0"/>
              <a:t>()));</a:t>
            </a:r>
            <a:endParaRPr lang="ko-KR" altLang="en-US" sz="1200" dirty="0"/>
          </a:p>
          <a:p>
            <a:pPr lvl="1"/>
            <a:r>
              <a:rPr lang="en-US" altLang="ko-KR" dirty="0" smtClean="0"/>
              <a:t>Navigator.pushNamed()</a:t>
            </a:r>
            <a:r>
              <a:rPr lang="ko-KR" altLang="en-US" dirty="0" smtClean="0"/>
              <a:t>로 화면전환</a:t>
            </a:r>
            <a:endParaRPr lang="en-US" altLang="ko-KR" dirty="0" smtClean="0"/>
          </a:p>
          <a:p>
            <a:pPr lvl="2"/>
            <a:r>
              <a:rPr lang="en-US" altLang="ko-KR" sz="1200" dirty="0"/>
              <a:t>Navigator.</a:t>
            </a:r>
            <a:r>
              <a:rPr lang="en-US" altLang="ko-KR" sz="1200" dirty="0">
                <a:solidFill>
                  <a:srgbClr val="0070C0"/>
                </a:solidFill>
              </a:rPr>
              <a:t>pushNamed</a:t>
            </a:r>
            <a:r>
              <a:rPr lang="en-US" altLang="ko-KR" sz="1200" dirty="0"/>
              <a:t>(context, </a:t>
            </a:r>
            <a:r>
              <a:rPr lang="en-US" altLang="ko-KR" sz="1200" dirty="0" err="1"/>
              <a:t>FirstScreen</a:t>
            </a:r>
            <a:r>
              <a:rPr lang="en-US" altLang="ko-KR" sz="1200" dirty="0" err="1" smtClean="0"/>
              <a:t>.routeName</a:t>
            </a:r>
            <a:r>
              <a:rPr lang="en-US" altLang="ko-KR" sz="1200" dirty="0" smtClean="0"/>
              <a:t>); </a:t>
            </a:r>
          </a:p>
          <a:p>
            <a:pPr lvl="3"/>
            <a:r>
              <a:rPr lang="en-US" altLang="ko-KR" sz="1200" dirty="0" err="1" smtClean="0"/>
              <a:t>MaterialApp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routes</a:t>
            </a:r>
            <a:r>
              <a:rPr lang="ko-KR" altLang="en-US" sz="1200" dirty="0" smtClean="0"/>
              <a:t>를 정의해야한다</a:t>
            </a:r>
            <a:endParaRPr lang="en-US" altLang="ko-KR" sz="1200" dirty="0" smtClean="0"/>
          </a:p>
          <a:p>
            <a:pPr lvl="2"/>
            <a:r>
              <a:rPr lang="en-US" altLang="ko-KR" sz="1200" dirty="0" err="1" smtClean="0"/>
              <a:t>MaterialApp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routes</a:t>
            </a:r>
            <a:r>
              <a:rPr lang="ko-KR" altLang="en-US" sz="1200" dirty="0" smtClean="0"/>
              <a:t>정의없이 사용하려면</a:t>
            </a:r>
            <a:endParaRPr lang="en-US" altLang="ko-KR" sz="1200" dirty="0" smtClean="0"/>
          </a:p>
          <a:p>
            <a:pPr lvl="3"/>
            <a:r>
              <a:rPr lang="en-US" altLang="ko-KR" sz="1200" dirty="0"/>
              <a:t>Navigator.</a:t>
            </a:r>
            <a:r>
              <a:rPr lang="en-US" altLang="ko-KR" sz="1200" dirty="0">
                <a:solidFill>
                  <a:srgbClr val="C00000"/>
                </a:solidFill>
              </a:rPr>
              <a:t>push</a:t>
            </a:r>
            <a:r>
              <a:rPr lang="en-US" altLang="ko-KR" sz="1200" dirty="0"/>
              <a:t>( context, </a:t>
            </a:r>
            <a:r>
              <a:rPr lang="en-US" altLang="ko-KR" sz="1200" dirty="0" err="1">
                <a:solidFill>
                  <a:srgbClr val="C00000"/>
                </a:solidFill>
              </a:rPr>
              <a:t>MaterialPageRoute</a:t>
            </a:r>
            <a:r>
              <a:rPr lang="en-US" altLang="ko-KR" sz="1200" dirty="0"/>
              <a:t>( </a:t>
            </a:r>
            <a:endParaRPr lang="en-US" altLang="ko-KR" sz="1200" dirty="0" smtClean="0"/>
          </a:p>
          <a:p>
            <a:pPr marL="1371600" lvl="3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settings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RouteSettings</a:t>
            </a:r>
            <a:r>
              <a:rPr lang="en-US" altLang="ko-KR" sz="1200" dirty="0"/>
              <a:t>(name: </a:t>
            </a:r>
            <a:r>
              <a:rPr lang="en-US" altLang="ko-KR" sz="1200" dirty="0" err="1"/>
              <a:t>SecondScreen.routeName</a:t>
            </a:r>
            <a:r>
              <a:rPr lang="en-US" altLang="ko-KR" sz="1200" dirty="0"/>
              <a:t>), </a:t>
            </a:r>
            <a:r>
              <a:rPr lang="en-US" altLang="ko-KR" sz="1200" dirty="0" smtClean="0"/>
              <a:t>	builder</a:t>
            </a:r>
            <a:r>
              <a:rPr lang="en-US" altLang="ko-KR" sz="1200" dirty="0"/>
              <a:t>: (context) =&gt; </a:t>
            </a:r>
            <a:r>
              <a:rPr lang="en-US" altLang="ko-KR" sz="1200" dirty="0" err="1"/>
              <a:t>SecondScreen</a:t>
            </a:r>
            <a:r>
              <a:rPr lang="en-US" altLang="ko-KR" sz="1200" dirty="0"/>
              <a:t>(), ));</a:t>
            </a:r>
            <a:endParaRPr lang="en-US" altLang="ko-KR" sz="1200" dirty="0">
              <a:ea typeface="+mj-ea"/>
            </a:endParaRPr>
          </a:p>
          <a:p>
            <a:pPr lvl="1"/>
            <a:r>
              <a:rPr lang="en-US" altLang="ko-KR" dirty="0">
                <a:ea typeface="+mj-ea"/>
                <a:hlinkClick r:id="rId2"/>
              </a:rPr>
              <a:t>https://</a:t>
            </a:r>
            <a:r>
              <a:rPr lang="en-US" altLang="ko-KR" dirty="0" smtClean="0">
                <a:ea typeface="+mj-ea"/>
                <a:hlinkClick r:id="rId2"/>
              </a:rPr>
              <a:t>github.com/PoojaB26/NavigatorsDemo-Flutter/blob/master/lib/main.dart</a:t>
            </a:r>
            <a:endParaRPr lang="en-US" altLang="ko-KR" dirty="0" smtClean="0">
              <a:ea typeface="+mj-ea"/>
            </a:endParaRPr>
          </a:p>
          <a:p>
            <a:r>
              <a:rPr lang="en-US" altLang="ko-KR" sz="1200" dirty="0" smtClean="0">
                <a:ea typeface="+mj-ea"/>
              </a:rPr>
              <a:t>named route</a:t>
            </a:r>
            <a:r>
              <a:rPr lang="ko-KR" altLang="en-US" sz="1200" dirty="0" smtClean="0">
                <a:ea typeface="+mj-ea"/>
              </a:rPr>
              <a:t>를 사용하는 경우 인수전달은 </a:t>
            </a:r>
            <a:r>
              <a:rPr lang="en-US" altLang="ko-KR" sz="1200" dirty="0">
                <a:ea typeface="+mj-ea"/>
              </a:rPr>
              <a:t>Arguments </a:t>
            </a:r>
            <a:r>
              <a:rPr lang="ko-KR" altLang="en-US" sz="1200" dirty="0" smtClean="0">
                <a:ea typeface="+mj-ea"/>
              </a:rPr>
              <a:t>속성을 통해서</a:t>
            </a:r>
            <a:r>
              <a:rPr lang="en-US" altLang="ko-KR" sz="1200" dirty="0" smtClean="0">
                <a:ea typeface="+mj-ea"/>
              </a:rPr>
              <a:t>.</a:t>
            </a:r>
          </a:p>
          <a:p>
            <a:r>
              <a:rPr lang="ko-KR" altLang="en-US" sz="1200" dirty="0" smtClean="0">
                <a:ea typeface="+mj-ea"/>
              </a:rPr>
              <a:t>전달받은 파라메터의 추출은 두가지 방법이 가능</a:t>
            </a:r>
            <a:endParaRPr lang="en-US" altLang="ko-KR" sz="1200" dirty="0" smtClean="0">
              <a:ea typeface="+mj-ea"/>
            </a:endParaRPr>
          </a:p>
          <a:p>
            <a:pPr lvl="1"/>
            <a:r>
              <a:rPr lang="en-US" altLang="ko-KR" dirty="0" smtClean="0">
                <a:ea typeface="+mj-ea"/>
              </a:rPr>
              <a:t>build </a:t>
            </a:r>
            <a:r>
              <a:rPr lang="ko-KR" altLang="en-US" dirty="0" smtClean="0">
                <a:ea typeface="+mj-ea"/>
              </a:rPr>
              <a:t>단계에서 추출</a:t>
            </a:r>
            <a:endParaRPr lang="en-US" altLang="ko-KR" dirty="0" smtClean="0">
              <a:ea typeface="+mj-ea"/>
            </a:endParaRPr>
          </a:p>
          <a:p>
            <a:pPr lvl="2"/>
            <a:r>
              <a:rPr lang="ko-KR" altLang="ko-KR" sz="1200" dirty="0" smtClean="0">
                <a:ea typeface="+mj-ea"/>
              </a:rPr>
              <a:t>final </a:t>
            </a:r>
            <a:r>
              <a:rPr lang="ko-KR" altLang="ko-KR" sz="1200" dirty="0">
                <a:ea typeface="+mj-ea"/>
              </a:rPr>
              <a:t>args = ModalRoute.of(context)!.settings.arguments as </a:t>
            </a:r>
            <a:r>
              <a:rPr lang="en-US" altLang="ko-KR" sz="1200" i="1" dirty="0" smtClean="0">
                <a:ea typeface="+mj-ea"/>
              </a:rPr>
              <a:t>Class</a:t>
            </a:r>
            <a:r>
              <a:rPr lang="ko-KR" altLang="ko-KR" sz="1200" dirty="0" smtClean="0">
                <a:ea typeface="+mj-ea"/>
              </a:rPr>
              <a:t>; </a:t>
            </a:r>
            <a:endParaRPr lang="en-US" altLang="ko-KR" sz="1200" dirty="0" smtClean="0">
              <a:ea typeface="+mj-ea"/>
            </a:endParaRPr>
          </a:p>
          <a:p>
            <a:pPr lvl="1"/>
            <a:r>
              <a:rPr lang="ko-KR" altLang="en-US" dirty="0" smtClean="0">
                <a:ea typeface="+mj-ea"/>
              </a:rPr>
              <a:t>생성자를 통해서 파라메터 추출 </a:t>
            </a:r>
            <a:r>
              <a:rPr lang="en-US" altLang="ko-KR" dirty="0" smtClean="0">
                <a:ea typeface="+mj-ea"/>
              </a:rPr>
              <a:t>: build </a:t>
            </a:r>
            <a:r>
              <a:rPr lang="ko-KR" altLang="en-US" dirty="0" smtClean="0">
                <a:ea typeface="+mj-ea"/>
              </a:rPr>
              <a:t>이전에 추출</a:t>
            </a:r>
            <a:endParaRPr lang="en-US" altLang="ko-KR" dirty="0" smtClean="0">
              <a:ea typeface="+mj-ea"/>
            </a:endParaRPr>
          </a:p>
          <a:p>
            <a:pPr lvl="2"/>
            <a:r>
              <a:rPr lang="ko-KR" altLang="en-US" sz="1200" dirty="0" smtClean="0">
                <a:ea typeface="+mj-ea"/>
              </a:rPr>
              <a:t>이경우 사전에 </a:t>
            </a:r>
            <a:r>
              <a:rPr lang="en-US" altLang="ko-KR" sz="1200" dirty="0" err="1" smtClean="0">
                <a:ea typeface="+mj-ea"/>
              </a:rPr>
              <a:t>MaterialApp</a:t>
            </a:r>
            <a:r>
              <a:rPr lang="ko-KR" altLang="en-US" sz="1200" dirty="0" smtClean="0">
                <a:ea typeface="+mj-ea"/>
              </a:rPr>
              <a:t>의 </a:t>
            </a:r>
            <a:r>
              <a:rPr lang="en-US" altLang="ko-KR" sz="1200" dirty="0" err="1" smtClean="0">
                <a:ea typeface="+mj-ea"/>
              </a:rPr>
              <a:t>onGenerateRoute</a:t>
            </a:r>
            <a:r>
              <a:rPr lang="ko-KR" altLang="en-US" sz="1200" dirty="0" smtClean="0">
                <a:ea typeface="+mj-ea"/>
              </a:rPr>
              <a:t>항목에 인수를 받아서 전달하는 로직이 구현되어 있어야 한다</a:t>
            </a:r>
            <a:r>
              <a:rPr lang="en-US" altLang="ko-KR" sz="1200" dirty="0" smtClean="0">
                <a:ea typeface="+mj-ea"/>
              </a:rPr>
              <a:t>.</a:t>
            </a:r>
          </a:p>
          <a:p>
            <a:pPr lvl="1"/>
            <a:r>
              <a:rPr lang="ko-KR" altLang="en-US" dirty="0" smtClean="0">
                <a:ea typeface="+mj-ea"/>
              </a:rPr>
              <a:t>차이점 </a:t>
            </a:r>
            <a:r>
              <a:rPr lang="en-US" altLang="ko-KR" dirty="0" smtClean="0">
                <a:ea typeface="+mj-ea"/>
              </a:rPr>
              <a:t>: </a:t>
            </a:r>
            <a:r>
              <a:rPr lang="ko-KR" altLang="en-US" dirty="0" smtClean="0">
                <a:ea typeface="+mj-ea"/>
              </a:rPr>
              <a:t>전달받은 파라메터가 </a:t>
            </a:r>
            <a:r>
              <a:rPr lang="en-US" altLang="ko-KR" dirty="0" smtClean="0">
                <a:ea typeface="+mj-ea"/>
              </a:rPr>
              <a:t>Build </a:t>
            </a:r>
            <a:r>
              <a:rPr lang="ko-KR" altLang="en-US" dirty="0" smtClean="0">
                <a:ea typeface="+mj-ea"/>
              </a:rPr>
              <a:t>이전에 필요한가</a:t>
            </a:r>
            <a:r>
              <a:rPr lang="en-US" altLang="ko-KR" dirty="0" smtClean="0">
                <a:ea typeface="+mj-ea"/>
              </a:rPr>
              <a:t>?,</a:t>
            </a:r>
            <a:r>
              <a:rPr lang="ko-KR" altLang="en-US" dirty="0" smtClean="0">
                <a:ea typeface="+mj-ea"/>
              </a:rPr>
              <a:t> 이후에 필요한가</a:t>
            </a:r>
            <a:r>
              <a:rPr lang="en-US" altLang="ko-KR" dirty="0" smtClean="0">
                <a:ea typeface="+mj-ea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3"/>
              </a:rPr>
              <a:t>Animate </a:t>
            </a:r>
            <a:r>
              <a:rPr lang="en-US" altLang="ko-KR" sz="1200" dirty="0">
                <a:hlinkClick r:id="rId3"/>
              </a:rPr>
              <a:t>a widget across screens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4"/>
              </a:rPr>
              <a:t>Navigate to a new screen and back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5"/>
              </a:rPr>
              <a:t>Navigate with named routes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Pass arguments to a named route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7"/>
              </a:rPr>
              <a:t>Return data from a screen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8"/>
              </a:rPr>
              <a:t>Send data to a new </a:t>
            </a:r>
            <a:r>
              <a:rPr lang="en-US" altLang="ko-KR" sz="1200" dirty="0" smtClean="0">
                <a:hlinkClick r:id="rId8"/>
              </a:rPr>
              <a:t>screen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hlinkClick r:id="rId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hlinkClick r:id="rId9"/>
              </a:rPr>
              <a:t>한글설명</a:t>
            </a:r>
            <a:r>
              <a:rPr lang="en-US" altLang="ko-KR" sz="1200" dirty="0" smtClean="0">
                <a:solidFill>
                  <a:schemeClr val="tx1"/>
                </a:solidFill>
                <a:hlinkClick r:id="rId9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hlinkClick r:id="rId9"/>
              </a:rPr>
              <a:t>요약</a:t>
            </a:r>
            <a:endParaRPr lang="en-US" altLang="ko-KR" sz="1200" dirty="0" smtClean="0">
              <a:solidFill>
                <a:schemeClr val="tx1"/>
              </a:solidFill>
              <a:hlinkClick r:id="rId1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hlinkClick r:id="rId10"/>
              </a:rPr>
              <a:t>한글설명</a:t>
            </a:r>
            <a:r>
              <a:rPr lang="en-US" altLang="ko-KR" sz="1200" dirty="0" smtClean="0">
                <a:solidFill>
                  <a:schemeClr val="tx1"/>
                </a:solidFill>
                <a:hlinkClick r:id="rId10"/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  <a:hlinkClick r:id="rId10"/>
              </a:rPr>
              <a:t>상세히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670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Flutter basic : navigation and routing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78" y="1082744"/>
            <a:ext cx="89535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64" y="1282769"/>
            <a:ext cx="885825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0422" y="759308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000" dirty="0">
                <a:latin typeface="Arial" panose="020B0604020202020204" pitchFamily="34" charset="0"/>
              </a:rPr>
              <a:t>Navigator.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of</a:t>
            </a:r>
            <a:r>
              <a:rPr lang="ko-KR" altLang="ko-KR" sz="1000" dirty="0">
                <a:latin typeface="Arial" panose="020B0604020202020204" pitchFamily="34" charset="0"/>
              </a:rPr>
              <a:t>(context).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pushNamed</a:t>
            </a:r>
            <a:r>
              <a:rPr lang="ko-KR" altLang="ko-KR" sz="1000" dirty="0">
                <a:latin typeface="Arial" panose="020B0604020202020204" pitchFamily="34" charset="0"/>
              </a:rPr>
              <a:t>(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'/screen2'</a:t>
            </a:r>
            <a:r>
              <a:rPr lang="ko-KR" altLang="ko-KR" sz="1000" dirty="0">
                <a:latin typeface="Arial" panose="020B0604020202020204" pitchFamily="34" charset="0"/>
              </a:rPr>
              <a:t>);</a:t>
            </a:r>
            <a:r>
              <a:rPr lang="ko-KR" altLang="ko-KR" sz="1000" dirty="0"/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7074" y="759308"/>
            <a:ext cx="18742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050" dirty="0">
                <a:latin typeface="Arial" panose="020B0604020202020204" pitchFamily="34" charset="0"/>
              </a:rPr>
              <a:t>Navigator.</a:t>
            </a:r>
            <a:r>
              <a:rPr lang="ko-KR" altLang="ko-KR" sz="1050" dirty="0">
                <a:latin typeface="Arial Unicode MS" panose="020B0604020202020204"/>
                <a:ea typeface="Ubuntu Mono"/>
              </a:rPr>
              <a:t>of</a:t>
            </a:r>
            <a:r>
              <a:rPr lang="ko-KR" altLang="ko-KR" sz="1050" dirty="0">
                <a:latin typeface="Arial" panose="020B0604020202020204" pitchFamily="34" charset="0"/>
              </a:rPr>
              <a:t>(context).</a:t>
            </a:r>
            <a:r>
              <a:rPr lang="ko-KR" altLang="ko-KR" sz="1050" dirty="0">
                <a:latin typeface="Arial Unicode MS" panose="020B0604020202020204"/>
                <a:ea typeface="Ubuntu Mono"/>
              </a:rPr>
              <a:t>pop</a:t>
            </a:r>
            <a:r>
              <a:rPr lang="ko-KR" altLang="ko-KR" sz="1050" dirty="0">
                <a:latin typeface="Arial" panose="020B0604020202020204" pitchFamily="34" charset="0"/>
              </a:rPr>
              <a:t>();</a:t>
            </a:r>
            <a:r>
              <a:rPr lang="ko-KR" altLang="ko-KR" sz="1050" dirty="0"/>
              <a:t> </a:t>
            </a:r>
            <a:endParaRPr lang="ko-KR" altLang="ko-KR" sz="1050" dirty="0">
              <a:latin typeface="Arial" panose="020B0604020202020204" pitchFamily="34" charset="0"/>
            </a:endParaRP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858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비동기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5509925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53" y="2741692"/>
            <a:ext cx="3577466" cy="20416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667039"/>
            <a:ext cx="6188372" cy="634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Flutter </a:t>
            </a:r>
            <a:r>
              <a:rPr lang="ko-KR" altLang="en-US" sz="1200" dirty="0"/>
              <a:t>는 단일 </a:t>
            </a:r>
            <a:r>
              <a:rPr lang="en-US" altLang="ko-KR" sz="1200" dirty="0"/>
              <a:t>thread(</a:t>
            </a:r>
            <a:r>
              <a:rPr lang="ko-KR" altLang="en-US" sz="1200" dirty="0"/>
              <a:t>프로세스 내에서 실행되는 흐름의 단위</a:t>
            </a:r>
            <a:r>
              <a:rPr lang="en-US" altLang="ko-KR" sz="1200" dirty="0"/>
              <a:t>)</a:t>
            </a:r>
            <a:r>
              <a:rPr lang="ko-KR" altLang="en-US" sz="1200" dirty="0"/>
              <a:t>방식</a:t>
            </a:r>
            <a:endParaRPr lang="en-US" altLang="ko-KR" sz="1200" dirty="0"/>
          </a:p>
          <a:p>
            <a:r>
              <a:rPr lang="ko-KR" altLang="en-US" sz="1200" dirty="0" smtClean="0"/>
              <a:t>비동기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외부 데이터를 </a:t>
            </a:r>
            <a:r>
              <a:rPr lang="en-US" altLang="ko-KR" sz="1200" dirty="0" smtClean="0"/>
              <a:t>CRUD</a:t>
            </a:r>
            <a:r>
              <a:rPr lang="ko-KR" altLang="en-US" sz="1200" dirty="0" smtClean="0"/>
              <a:t>하는 동안에도 사용자가 자연스럽게 앱을 사용하도록 돕기위함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네트워크를 통해 데이터를 가져올때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쓰기할때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데이터 읽기</a:t>
            </a:r>
            <a:endParaRPr lang="en-US" altLang="ko-KR" dirty="0" smtClean="0"/>
          </a:p>
          <a:p>
            <a:r>
              <a:rPr lang="ko-KR" altLang="en-US" sz="1200" dirty="0" smtClean="0"/>
              <a:t>비동기를 적용하려면 </a:t>
            </a:r>
            <a:r>
              <a:rPr lang="en-US" altLang="ko-KR" sz="1200" dirty="0" smtClean="0"/>
              <a:t>Future class, </a:t>
            </a:r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, await </a:t>
            </a:r>
            <a:r>
              <a:rPr lang="ko-KR" altLang="en-US" sz="1200" dirty="0" smtClean="0"/>
              <a:t>키워드 사용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비동기 함수를 만들려면 함수의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Await </a:t>
            </a:r>
            <a:r>
              <a:rPr lang="ko-KR" altLang="en-US" dirty="0" smtClean="0"/>
              <a:t>키워드는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함수에서만 사용가능</a:t>
            </a:r>
            <a:endParaRPr lang="en-US" altLang="ko-KR" dirty="0" smtClean="0"/>
          </a:p>
          <a:p>
            <a:r>
              <a:rPr lang="ko-KR" altLang="en-US" sz="1200" dirty="0" smtClean="0"/>
              <a:t>동기 동작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동작이 완료될 때까지 다른 동작은 멈춤</a:t>
            </a:r>
            <a:endParaRPr lang="en-US" altLang="ko-KR" sz="1200" dirty="0" smtClean="0"/>
          </a:p>
          <a:p>
            <a:r>
              <a:rPr lang="ko-KR" altLang="en-US" sz="1200" dirty="0" smtClean="0"/>
              <a:t>비동기 동작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동작이 완료되기 전에도 다른 동작을 허용</a:t>
            </a:r>
            <a:endParaRPr lang="en-US" altLang="ko-KR" sz="1200" dirty="0" smtClean="0"/>
          </a:p>
          <a:p>
            <a:r>
              <a:rPr lang="en-US" altLang="ko-KR" sz="1200" dirty="0" smtClean="0"/>
              <a:t>future(</a:t>
            </a:r>
            <a:r>
              <a:rPr lang="ko-KR" altLang="en-US" sz="1200" dirty="0" smtClean="0"/>
              <a:t>소문자 </a:t>
            </a:r>
            <a:r>
              <a:rPr lang="en-US" altLang="ko-KR" sz="1200" dirty="0" smtClean="0"/>
              <a:t>f) : Future(</a:t>
            </a:r>
            <a:r>
              <a:rPr lang="ko-KR" altLang="en-US" sz="1200" dirty="0" smtClean="0"/>
              <a:t>대문자 </a:t>
            </a:r>
            <a:r>
              <a:rPr lang="en-US" altLang="ko-KR" sz="1200" dirty="0" smtClean="0"/>
              <a:t>F)</a:t>
            </a:r>
            <a:r>
              <a:rPr lang="ko-KR" altLang="en-US" sz="1200" dirty="0" smtClean="0"/>
              <a:t>의 인스탄스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비동기 동작 결과를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상태중의 하나가 될 수 있다 </a:t>
            </a:r>
            <a:r>
              <a:rPr lang="en-US" altLang="ko-KR" dirty="0" smtClean="0"/>
              <a:t>: uncompleted, completed</a:t>
            </a:r>
          </a:p>
          <a:p>
            <a:pPr lvl="1"/>
            <a:r>
              <a:rPr lang="en-US" altLang="ko-KR" dirty="0" smtClean="0"/>
              <a:t>future</a:t>
            </a:r>
            <a:r>
              <a:rPr lang="ko-KR" altLang="en-US" dirty="0" smtClean="0"/>
              <a:t>를 리턴하는 함수를 호출하면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함수는 작업 할 것을 큐에 적재하고 </a:t>
            </a:r>
            <a:r>
              <a:rPr lang="en-US" altLang="ko-KR" dirty="0" smtClean="0"/>
              <a:t>uncompleted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동작이 완료되면 값을 리턴하던가 에러를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8" name="Rectangle 7"/>
          <p:cNvSpPr/>
          <p:nvPr/>
        </p:nvSpPr>
        <p:spPr>
          <a:xfrm>
            <a:off x="6291854" y="6176964"/>
            <a:ext cx="3253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https://dart.dev/codelabs/async-await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071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저장장치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SharedPreference</a:t>
            </a:r>
            <a:r>
              <a:rPr lang="en-US" altLang="ko-KR" dirty="0" smtClean="0"/>
              <a:t>, SQLite, file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3"/>
              </a:rPr>
              <a:t>Store key-value data on disk</a:t>
            </a:r>
            <a:endParaRPr lang="en-US" altLang="ko-KR" sz="1200" dirty="0" smtClean="0">
              <a:hlinkClick r:id="rId4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hlinkClick r:id="rId4"/>
              </a:rPr>
              <a:t>Persist </a:t>
            </a:r>
            <a:r>
              <a:rPr lang="en-US" altLang="ko-KR" sz="1200" dirty="0">
                <a:hlinkClick r:id="rId4"/>
              </a:rPr>
              <a:t>data with SQLite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Read and write files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/>
              <a:t>SharedPreference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Key-value </a:t>
            </a:r>
            <a:r>
              <a:rPr lang="ko-KR" altLang="en-US" dirty="0" smtClean="0"/>
              <a:t>형태의 데이터를 디스크에 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로그인때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등을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단순형태의 데이터 저장에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앱을 종료해도 값이 유지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파일에 저장되므로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SQLite</a:t>
            </a:r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SQL DB</a:t>
            </a:r>
          </a:p>
          <a:p>
            <a:pPr lvl="1"/>
            <a:r>
              <a:rPr lang="en-US" altLang="ko-KR" dirty="0" err="1" smtClean="0"/>
              <a:t>SharedPreference</a:t>
            </a:r>
            <a:r>
              <a:rPr lang="ko-KR" altLang="en-US" dirty="0" smtClean="0"/>
              <a:t>에 비해 좀더 복잡한 데이터 저장에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* from </a:t>
            </a:r>
            <a:r>
              <a:rPr lang="en-US" altLang="ko-KR" dirty="0" err="1" smtClean="0"/>
              <a:t>name_table</a:t>
            </a:r>
            <a:r>
              <a:rPr lang="en-US" altLang="ko-KR" dirty="0" smtClean="0"/>
              <a:t> where id=‘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등과같은 기본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쿼리사용가능</a:t>
            </a:r>
            <a:endParaRPr lang="en-US" altLang="ko-KR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590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Networking &amp;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&lt;manifest xmlns:android...&gt;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...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&lt;</a:t>
            </a:r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uses-permission android:name="android.permission.INTERNET" /&gt; &lt;application ...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&lt;/</a:t>
            </a:r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manifest&gt;</a:t>
            </a:r>
            <a:r>
              <a:rPr lang="ko-KR" altLang="ko-KR" sz="1050" dirty="0">
                <a:solidFill>
                  <a:schemeClr val="tx1"/>
                </a:solidFill>
              </a:rPr>
              <a:t> 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3"/>
              </a:rPr>
              <a:t>Delete data on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4"/>
              </a:rPr>
              <a:t>Fetch data from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5"/>
              </a:rPr>
              <a:t>Make authenticated requests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6"/>
              </a:rPr>
              <a:t>Parse JSON in the background</a:t>
            </a:r>
            <a:r>
              <a:rPr lang="en-US" altLang="ko-KR" sz="1200" dirty="0" smtClean="0"/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7"/>
              </a:rPr>
              <a:t>Send data to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8"/>
              </a:rPr>
              <a:t>Update data over the internet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네트워크를 사용하려면 </a:t>
            </a:r>
            <a:r>
              <a:rPr lang="en-US" altLang="ko-KR" sz="1200" dirty="0" smtClean="0"/>
              <a:t>androidMainfest.xml</a:t>
            </a:r>
            <a:r>
              <a:rPr lang="ko-KR" altLang="en-US" sz="1200" dirty="0" smtClean="0"/>
              <a:t>파일에 퍼미션적용이 필요</a:t>
            </a:r>
            <a:endParaRPr lang="en-US" altLang="ko-KR" sz="1200" dirty="0" smtClean="0"/>
          </a:p>
          <a:p>
            <a:r>
              <a:rPr lang="en-US" altLang="ko-KR" sz="1200" dirty="0" smtClean="0"/>
              <a:t>Backend : </a:t>
            </a:r>
            <a:r>
              <a:rPr lang="en-US" altLang="ko-KR" sz="1200" dirty="0" smtClean="0">
                <a:hlinkClick r:id="rId9"/>
              </a:rPr>
              <a:t>https</a:t>
            </a:r>
            <a:r>
              <a:rPr lang="en-US" altLang="ko-KR" sz="1200" dirty="0">
                <a:hlinkClick r:id="rId9"/>
              </a:rPr>
              <a:t>://</a:t>
            </a:r>
            <a:r>
              <a:rPr lang="en-US" altLang="ko-KR" sz="1200" dirty="0" smtClean="0">
                <a:hlinkClick r:id="rId9"/>
              </a:rPr>
              <a:t>jsonplaceholder.typicode.com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기상청 </a:t>
            </a:r>
            <a:r>
              <a:rPr lang="en-US" altLang="ko-KR" dirty="0" smtClean="0"/>
              <a:t>API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87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JSON &amp; serialization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{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firstName": "Kwon",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lastName": "YoungJae",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email": "kyoje11@gmail.com",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hobby": ["puzzles","swimming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"]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“favorite numbers”, [7, 12, 100],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“single” : true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}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docs.flutter.dev/development/data-and-backend/json#code-generation</a:t>
            </a:r>
            <a:endParaRPr lang="en-US" altLang="ko-KR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1000" dirty="0" smtClean="0">
                <a:solidFill>
                  <a:srgbClr val="0070C0"/>
                </a:solidFill>
              </a:rPr>
              <a:t>Serializing </a:t>
            </a:r>
            <a:r>
              <a:rPr lang="en-US" altLang="ko-KR" sz="1000" dirty="0">
                <a:solidFill>
                  <a:srgbClr val="0070C0"/>
                </a:solidFill>
              </a:rPr>
              <a:t>JSON inline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Map&lt;String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dynamic&gt; user = </a:t>
            </a:r>
            <a:r>
              <a:rPr lang="en-US" altLang="ko-KR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jsonDecode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런타임전에는 타입을 알수없다</a:t>
            </a: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('Howdy, ${user['name']}!');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print('We sent the verification link to ${user['email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']}.');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it-IT" altLang="ko-KR" sz="1000" dirty="0">
                <a:solidFill>
                  <a:srgbClr val="0070C0"/>
                </a:solidFill>
              </a:rPr>
              <a:t>Serializing JSON inside model classes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final String name;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final String email;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User(this.name,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this.email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User.fromJson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name =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['name'],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email =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['email'];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'name': name,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'email': email,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userMap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jsonDecode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= </a:t>
            </a:r>
            <a:r>
              <a:rPr lang="en-US" altLang="ko-K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User.fromJson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userMap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print('Howdy, ${user.name}!');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print('We sent the verification link to ${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}.');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encoding : </a:t>
            </a:r>
            <a:r>
              <a:rPr lang="ko-KR" altLang="en-US" sz="1200" dirty="0" smtClean="0"/>
              <a:t>데이터구조를 문자열로 바꾸는 것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서버에서 모바일로 데이터 전송때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Decoding : encoding</a:t>
            </a:r>
            <a:r>
              <a:rPr lang="ko-KR" altLang="en-US" sz="1200" dirty="0" smtClean="0"/>
              <a:t>의 반대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문자열을 데이터 구조로 변경</a:t>
            </a:r>
            <a:endParaRPr lang="en-US" altLang="ko-KR" sz="1200" dirty="0" smtClean="0"/>
          </a:p>
          <a:p>
            <a:r>
              <a:rPr lang="en-US" altLang="ko-KR" sz="1200" dirty="0" smtClean="0"/>
              <a:t>Serialization :</a:t>
            </a:r>
            <a:r>
              <a:rPr lang="ko-KR" altLang="en-US" sz="1200" dirty="0" smtClean="0"/>
              <a:t>데이터 구조를 보다 읽기쉬운 형식으로 변환하는과정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메뉴얼방식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코드자동생성방식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소규모 프로젝트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중대형 프로젝트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</a:t>
            </a:r>
            <a:endParaRPr lang="en-US" altLang="ko-KR" dirty="0" smtClean="0"/>
          </a:p>
          <a:p>
            <a:r>
              <a:rPr lang="en-US" altLang="ko-KR" sz="1200" dirty="0" smtClean="0"/>
              <a:t>JSON(Java Script Object Notation) : </a:t>
            </a:r>
            <a:r>
              <a:rPr lang="ko-KR" altLang="en-US" sz="1200" dirty="0" smtClean="0"/>
              <a:t>데이터를 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전송할때 많이 사용하는 경량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교환 형식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데이터 표형 방식의 하나</a:t>
            </a:r>
            <a:endParaRPr lang="en-US" altLang="ko-KR" sz="1200" dirty="0" smtClean="0"/>
          </a:p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컴퓨터 모두 이해하고 쉽고 용량이 작아서 많이 사용</a:t>
            </a:r>
            <a:endParaRPr lang="en-US" altLang="ko-KR" sz="1200" dirty="0" smtClean="0"/>
          </a:p>
          <a:p>
            <a:r>
              <a:rPr lang="en-US" altLang="ko-KR" sz="1200" dirty="0" smtClean="0"/>
              <a:t>Key-value</a:t>
            </a:r>
            <a:r>
              <a:rPr lang="ko-KR" altLang="en-US" sz="1200" dirty="0" smtClean="0"/>
              <a:t>형태도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문자열은 항상 따옴표를 사용</a:t>
            </a:r>
            <a:endParaRPr lang="en-US" altLang="ko-KR" sz="1200" dirty="0" smtClean="0"/>
          </a:p>
          <a:p>
            <a:r>
              <a:rPr lang="en-US" altLang="ko-KR" sz="1200" dirty="0"/>
              <a:t>JSON </a:t>
            </a:r>
            <a:r>
              <a:rPr lang="ko-KR" altLang="en-US" sz="1200" dirty="0"/>
              <a:t>변환 도구 </a:t>
            </a:r>
            <a:r>
              <a:rPr lang="en-US" altLang="ko-KR" sz="1200" dirty="0"/>
              <a:t>: https://app.quicktype.io</a:t>
            </a:r>
            <a:r>
              <a:rPr lang="en-US" altLang="ko-KR" sz="1200" dirty="0" smtClean="0"/>
              <a:t>/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545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baseline="0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12191999" cy="6190961"/>
          </a:xfrm>
        </p:spPr>
        <p:txBody>
          <a:bodyPr anchor="ctr"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err="1"/>
              <a:t>Codelabs</a:t>
            </a:r>
            <a:endParaRPr lang="en-US" altLang="ko-KR" sz="1200" b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Good for beginners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3"/>
              </a:rPr>
              <a:t>Basic Flutter layout </a:t>
            </a:r>
            <a:r>
              <a:rPr lang="en-US" altLang="ko-KR" sz="1200" dirty="0" smtClean="0">
                <a:hlinkClick r:id="rId3"/>
              </a:rPr>
              <a:t>concepts</a:t>
            </a:r>
            <a:r>
              <a:rPr lang="en-US" altLang="ko-KR" sz="1200" dirty="0" smtClean="0"/>
              <a:t> : layout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dart pad</a:t>
            </a:r>
            <a:r>
              <a:rPr lang="ko-KR" altLang="en-US" sz="1200" dirty="0" smtClean="0"/>
              <a:t>로 실습</a:t>
            </a:r>
            <a:r>
              <a:rPr lang="en-US" altLang="ko-KR" sz="1200" dirty="0" smtClean="0"/>
              <a:t>(Row, Column, Flexible, Expanded, </a:t>
            </a:r>
            <a:r>
              <a:rPr lang="en-US" altLang="ko-KR" sz="1200" dirty="0" err="1" smtClean="0"/>
              <a:t>SizeBox</a:t>
            </a:r>
            <a:r>
              <a:rPr lang="en-US" altLang="ko-KR" sz="1200" dirty="0" smtClean="0"/>
              <a:t>, Spacer, Text, Icon, Image, </a:t>
            </a:r>
            <a:endParaRPr lang="en-US" altLang="ko-KR" sz="1200" u="sng" dirty="0" smtClean="0">
              <a:hlinkClick r:id="rId4"/>
            </a:endParaRPr>
          </a:p>
          <a:p>
            <a:pPr lvl="2">
              <a:lnSpc>
                <a:spcPct val="100000"/>
              </a:lnSpc>
            </a:pPr>
            <a:r>
              <a:rPr lang="en-US" altLang="ko-KR" sz="1200" u="sng" dirty="0" smtClean="0">
                <a:hlinkClick r:id="rId4"/>
              </a:rPr>
              <a:t>Write </a:t>
            </a:r>
            <a:r>
              <a:rPr lang="en-US" altLang="ko-KR" sz="1200" u="sng" dirty="0">
                <a:hlinkClick r:id="rId4"/>
              </a:rPr>
              <a:t>your first Flutter app, part </a:t>
            </a:r>
            <a:r>
              <a:rPr lang="en-US" altLang="ko-KR" sz="1200" u="sng" dirty="0" smtClean="0">
                <a:hlinkClick r:id="rId4"/>
              </a:rPr>
              <a:t>1</a:t>
            </a:r>
            <a:r>
              <a:rPr lang="en-US" altLang="ko-KR" sz="1200" u="sng" dirty="0" smtClean="0"/>
              <a:t> : scroll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u="sng" dirty="0">
                <a:hlinkClick r:id="rId5"/>
              </a:rPr>
              <a:t>Write your first Flutter app, part </a:t>
            </a:r>
            <a:r>
              <a:rPr lang="en-US" altLang="ko-KR" sz="1200" u="sng" dirty="0" smtClean="0">
                <a:hlinkClick r:id="rId5"/>
              </a:rPr>
              <a:t>2</a:t>
            </a:r>
            <a:r>
              <a:rPr lang="en-US" altLang="ko-KR" sz="1200" u="sng" dirty="0" smtClean="0"/>
              <a:t> : </a:t>
            </a:r>
            <a:r>
              <a:rPr lang="ko-KR" altLang="en-US" sz="1200" u="sng" dirty="0" smtClean="0"/>
              <a:t>좋아요 클릭 </a:t>
            </a:r>
            <a:r>
              <a:rPr lang="en-US" altLang="ko-KR" sz="1200" u="sng" dirty="0" smtClean="0"/>
              <a:t>&amp; </a:t>
            </a:r>
            <a:r>
              <a:rPr lang="ko-KR" altLang="en-US" sz="1200" u="sng" dirty="0" smtClean="0"/>
              <a:t>북마크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6"/>
              </a:rPr>
              <a:t>Building beautiful UIs with </a:t>
            </a:r>
            <a:r>
              <a:rPr lang="en-US" altLang="ko-KR" sz="1200" dirty="0" smtClean="0">
                <a:hlinkClick r:id="rId6"/>
              </a:rPr>
              <a:t>Flutter</a:t>
            </a:r>
            <a:r>
              <a:rPr lang="en-US" altLang="ko-KR" sz="1200" dirty="0" smtClean="0"/>
              <a:t> : (</a:t>
            </a:r>
            <a:r>
              <a:rPr lang="ko-KR" altLang="en-US" sz="1200" dirty="0" smtClean="0"/>
              <a:t>한글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적응형 </a:t>
            </a:r>
            <a:r>
              <a:rPr lang="en-US" altLang="ko-KR" sz="1200" dirty="0" smtClean="0"/>
              <a:t>UI, </a:t>
            </a:r>
            <a:r>
              <a:rPr lang="ko-KR" altLang="en-US" sz="1200" dirty="0" smtClean="0"/>
              <a:t>테마적용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애니메이션</a:t>
            </a:r>
            <a:endParaRPr lang="en-US" altLang="ko-KR" sz="1200" dirty="0" smtClean="0"/>
          </a:p>
          <a:p>
            <a:pPr lvl="2">
              <a:lnSpc>
                <a:spcPct val="100000"/>
              </a:lnSpc>
            </a:pPr>
            <a:r>
              <a:rPr lang="en-US" altLang="ko-KR" sz="1200" dirty="0" smtClean="0"/>
              <a:t>UI </a:t>
            </a:r>
            <a:r>
              <a:rPr lang="ko-KR" altLang="en-US" sz="1200" dirty="0" smtClean="0"/>
              <a:t>실습 </a:t>
            </a:r>
            <a:endParaRPr lang="en-US" altLang="ko-KR" sz="1200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Designing a Flutter UI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 smtClean="0">
                <a:hlinkClick r:id="rId7"/>
              </a:rPr>
              <a:t>MDC-101 </a:t>
            </a:r>
            <a:r>
              <a:rPr lang="en-US" altLang="ko-KR" sz="1200" dirty="0">
                <a:hlinkClick r:id="rId7"/>
              </a:rPr>
              <a:t>Flutter: Material Components (MDC) </a:t>
            </a:r>
            <a:r>
              <a:rPr lang="en-US" altLang="ko-KR" sz="1200" dirty="0" smtClean="0">
                <a:hlinkClick r:id="rId7"/>
              </a:rPr>
              <a:t>Basics</a:t>
            </a:r>
            <a:r>
              <a:rPr lang="en-US" altLang="ko-KR" sz="1200" dirty="0" smtClean="0"/>
              <a:t> : (</a:t>
            </a:r>
            <a:r>
              <a:rPr lang="ko-KR" altLang="en-US" sz="1200" dirty="0" smtClean="0"/>
              <a:t>쇼핑몰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로그인화면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TextField</a:t>
            </a:r>
            <a:endParaRPr lang="en-US" altLang="ko-KR" sz="1200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8"/>
              </a:rPr>
              <a:t>MDC-102 Flutter: Material Structure and </a:t>
            </a:r>
            <a:r>
              <a:rPr lang="en-US" altLang="ko-KR" sz="1200" dirty="0" smtClean="0">
                <a:hlinkClick r:id="rId8"/>
              </a:rPr>
              <a:t>Layout</a:t>
            </a:r>
            <a:r>
              <a:rPr lang="en-US" altLang="ko-KR" sz="1200" dirty="0" smtClean="0"/>
              <a:t> : (</a:t>
            </a:r>
            <a:r>
              <a:rPr lang="ko-KR" altLang="en-US" sz="1200" dirty="0" smtClean="0"/>
              <a:t>쇼핑몰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상품리스트</a:t>
            </a:r>
            <a:endParaRPr lang="en-US" altLang="ko-KR" sz="1200" dirty="0"/>
          </a:p>
          <a:p>
            <a:pPr lvl="2">
              <a:lnSpc>
                <a:spcPct val="100000"/>
              </a:lnSpc>
            </a:pPr>
            <a:r>
              <a:rPr lang="en-US" altLang="ko-KR" sz="1200" u="sng" dirty="0">
                <a:hlinkClick r:id="rId9"/>
              </a:rPr>
              <a:t>MDC-103 Flutter: Material Theming with Color, Shape, Elevation, and </a:t>
            </a:r>
            <a:r>
              <a:rPr lang="en-US" altLang="ko-KR" sz="1200" u="sng" dirty="0" smtClean="0">
                <a:hlinkClick r:id="rId9"/>
              </a:rPr>
              <a:t>Type</a:t>
            </a:r>
            <a:r>
              <a:rPr lang="en-US" altLang="ko-KR" sz="1200" u="sng" dirty="0" smtClean="0"/>
              <a:t> : (</a:t>
            </a:r>
            <a:r>
              <a:rPr lang="ko-KR" altLang="en-US" sz="1200" u="sng" dirty="0" smtClean="0"/>
              <a:t>쇼핑몰</a:t>
            </a:r>
            <a:r>
              <a:rPr lang="en-US" altLang="ko-KR" sz="1200" u="sng" dirty="0" smtClean="0"/>
              <a:t>) Material </a:t>
            </a:r>
            <a:r>
              <a:rPr lang="ko-KR" altLang="en-US" sz="1200" u="sng" dirty="0" smtClean="0"/>
              <a:t>컬러변경</a:t>
            </a:r>
            <a:r>
              <a:rPr lang="en-US" altLang="ko-KR" sz="1200" u="sng" dirty="0" smtClean="0"/>
              <a:t>, </a:t>
            </a:r>
            <a:r>
              <a:rPr lang="ko-KR" altLang="en-US" sz="1200" u="sng" dirty="0" smtClean="0"/>
              <a:t>스타일 변경</a:t>
            </a:r>
            <a:r>
              <a:rPr lang="en-US" altLang="ko-KR" sz="1200" u="sng" dirty="0" smtClean="0"/>
              <a:t>, shape </a:t>
            </a:r>
            <a:r>
              <a:rPr lang="ko-KR" altLang="en-US" sz="1200" u="sng" dirty="0" smtClean="0"/>
              <a:t>변경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10"/>
              </a:rPr>
              <a:t>MDC-104 Flutter: Material Advanced </a:t>
            </a:r>
            <a:r>
              <a:rPr lang="en-US" altLang="ko-KR" sz="1200" dirty="0" smtClean="0">
                <a:hlinkClick r:id="rId10"/>
              </a:rPr>
              <a:t>Components</a:t>
            </a:r>
            <a:r>
              <a:rPr lang="en-US" altLang="ko-KR" sz="1200" dirty="0" smtClean="0"/>
              <a:t> : 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쇼핑몰</a:t>
            </a:r>
            <a:r>
              <a:rPr lang="en-US" altLang="ko-KR" sz="1200" u="sng" dirty="0"/>
              <a:t>) </a:t>
            </a:r>
            <a:r>
              <a:rPr lang="en-US" altLang="ko-KR" sz="1200" dirty="0" smtClean="0"/>
              <a:t>shape, motion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3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실습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6" y="2269694"/>
            <a:ext cx="2040137" cy="155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5" y="1841070"/>
            <a:ext cx="428624" cy="428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059" y="19168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2" y="2318148"/>
            <a:ext cx="319609" cy="319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0653" y="1792616"/>
            <a:ext cx="2179983" cy="3078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17435" y="3881277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8478" y="390778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41132" y="2318148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7" y="4426423"/>
            <a:ext cx="659394" cy="372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81" y="4426423"/>
            <a:ext cx="656971" cy="3727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4426423"/>
            <a:ext cx="611143" cy="376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69655" y="142978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화면 레이아웃 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하트 클릭하면 색깔 바뀌게</a:t>
            </a:r>
            <a:endParaRPr lang="en-US" altLang="ko-K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50653" y="1429788"/>
            <a:ext cx="2190582" cy="3628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실습</a:t>
            </a:r>
            <a:endParaRPr lang="ko-KR" alt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3" y="1629614"/>
            <a:ext cx="2040137" cy="1550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2" y="1200990"/>
            <a:ext cx="428624" cy="4286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88226" y="12768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09" y="1678068"/>
            <a:ext cx="319609" cy="31960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192820" y="1152536"/>
            <a:ext cx="2179983" cy="491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8259602" y="3241197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60645" y="326770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9483299" y="1678068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34" y="3786343"/>
            <a:ext cx="659394" cy="3727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48" y="3786343"/>
            <a:ext cx="656971" cy="3727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90" y="3786343"/>
            <a:ext cx="611143" cy="37636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192820" y="789708"/>
            <a:ext cx="2190582" cy="3628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실습</a:t>
            </a:r>
            <a:endParaRPr lang="ko-KR" altLang="en-US" sz="1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15" y="4801578"/>
            <a:ext cx="2040137" cy="15505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14" y="4372954"/>
            <a:ext cx="428624" cy="4286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685738" y="4448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21" y="4850032"/>
            <a:ext cx="319609" cy="3196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257114" y="6413161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58157" y="6439664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80811" y="4850032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46" y="6958307"/>
            <a:ext cx="659394" cy="37271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60" y="6958307"/>
            <a:ext cx="656971" cy="3727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2" y="6958307"/>
            <a:ext cx="611143" cy="37636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311621" y="4307890"/>
            <a:ext cx="1985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7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 </a:t>
            </a:r>
            <a:r>
              <a:rPr lang="en-US" altLang="ko-KR" smtClean="0"/>
              <a:t>features 1/3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21" y="3756345"/>
            <a:ext cx="4171293" cy="201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6" y="3756345"/>
            <a:ext cx="4438932" cy="2120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21" y="1287506"/>
            <a:ext cx="3831771" cy="1882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6" y="1245621"/>
            <a:ext cx="3334363" cy="19662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1376" y="3124117"/>
            <a:ext cx="3089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애플 </a:t>
            </a:r>
            <a:r>
              <a:rPr lang="en-US" altLang="ko-KR" sz="1200" dirty="0" smtClean="0"/>
              <a:t>: 2008</a:t>
            </a:r>
            <a:r>
              <a:rPr lang="ko-KR" altLang="en-US" sz="1200" dirty="0" smtClean="0"/>
              <a:t>년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SDK (Object-C)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구글 </a:t>
            </a:r>
            <a:r>
              <a:rPr lang="en-US" altLang="ko-KR" sz="1200" dirty="0" smtClean="0"/>
              <a:t>: 2009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Android SDK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(JAVA)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각 플렛폼별로 독립적인 앱을 개발</a:t>
            </a:r>
            <a:endParaRPr lang="en-US" altLang="ko-KR" sz="1200" dirty="0"/>
          </a:p>
        </p:txBody>
      </p:sp>
      <p:sp>
        <p:nvSpPr>
          <p:cNvPr id="9" name="Rectangle 8"/>
          <p:cNvSpPr/>
          <p:nvPr/>
        </p:nvSpPr>
        <p:spPr>
          <a:xfrm>
            <a:off x="6679921" y="3124117"/>
            <a:ext cx="461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크로스플렛폼 프레임워크시작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WebView</a:t>
            </a:r>
            <a:r>
              <a:rPr lang="en-US" altLang="ko-KR" sz="1200" dirty="0" smtClean="0"/>
              <a:t>(HTML)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초기에는 복잡한 기능이 없어서 성능이 문제안됨</a:t>
            </a:r>
            <a:endParaRPr lang="en-US" altLang="ko-KR" sz="1200" dirty="0"/>
          </a:p>
        </p:txBody>
      </p:sp>
      <p:sp>
        <p:nvSpPr>
          <p:cNvPr id="10" name="Rectangle 9"/>
          <p:cNvSpPr/>
          <p:nvPr/>
        </p:nvSpPr>
        <p:spPr>
          <a:xfrm>
            <a:off x="1271376" y="5936006"/>
            <a:ext cx="461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2015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React Native : HTML, </a:t>
            </a:r>
            <a:r>
              <a:rPr lang="en-US" altLang="ko-KR" sz="1200" dirty="0" err="1" smtClean="0"/>
              <a:t>javascript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문맥교환 브릿지를 거쳐야하므로 성능 저하문제가 나타남</a:t>
            </a:r>
            <a:endParaRPr lang="en-US" altLang="ko-KR" sz="1200" dirty="0"/>
          </a:p>
        </p:txBody>
      </p:sp>
      <p:sp>
        <p:nvSpPr>
          <p:cNvPr id="11" name="Rectangle 10"/>
          <p:cNvSpPr/>
          <p:nvPr/>
        </p:nvSpPr>
        <p:spPr>
          <a:xfrm>
            <a:off x="6679920" y="5874918"/>
            <a:ext cx="5004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Flutter : Dart</a:t>
            </a:r>
            <a:r>
              <a:rPr lang="ko-KR" altLang="en-US" sz="1200" dirty="0" smtClean="0"/>
              <a:t>컴파일 언어를 이용해 브릿지 성능 저하문제를 해결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OEM</a:t>
            </a:r>
            <a:r>
              <a:rPr lang="ko-KR" altLang="en-US" sz="1200" dirty="0"/>
              <a:t>위젯을 사용하지 않고 </a:t>
            </a:r>
            <a:r>
              <a:rPr lang="ko-KR" altLang="en-US" sz="1200" dirty="0" smtClean="0"/>
              <a:t>자체위젯을 </a:t>
            </a:r>
            <a:r>
              <a:rPr lang="ko-KR" altLang="en-US" sz="1200" dirty="0"/>
              <a:t>사용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플렛폼과 직접 커뮤니케이션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96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 </a:t>
            </a:r>
            <a:r>
              <a:rPr lang="en-US" altLang="ko-KR" smtClean="0"/>
              <a:t>features 2/3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265582"/>
            <a:ext cx="10515600" cy="49037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Cross-Platform APP Development Framework</a:t>
            </a:r>
          </a:p>
          <a:p>
            <a:pPr lvl="2"/>
            <a:r>
              <a:rPr lang="ko-KR" altLang="en-US" sz="1400" dirty="0" smtClean="0"/>
              <a:t>하나의 코딩으로 여러 </a:t>
            </a:r>
            <a:r>
              <a:rPr lang="en-US" altLang="ko-KR" sz="1400" dirty="0" smtClean="0"/>
              <a:t>OS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응용프로그램 개발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Android, iOS, WEB, Windows, Linux, Mac</a:t>
            </a:r>
          </a:p>
          <a:p>
            <a:pPr lvl="1"/>
            <a:r>
              <a:rPr lang="en-US" altLang="ko-KR" sz="1400" dirty="0" smtClean="0"/>
              <a:t>Dart </a:t>
            </a:r>
            <a:r>
              <a:rPr lang="ko-KR" altLang="en-US" sz="1400" dirty="0" smtClean="0"/>
              <a:t>언어기반 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깊이 들어가면 </a:t>
            </a:r>
            <a:r>
              <a:rPr lang="en-US" altLang="ko-KR" sz="1400" dirty="0" smtClean="0"/>
              <a:t>native </a:t>
            </a:r>
            <a:r>
              <a:rPr lang="ko-KR" altLang="en-US" sz="1400" dirty="0" smtClean="0"/>
              <a:t>코드가 필요하므로 </a:t>
            </a:r>
            <a:r>
              <a:rPr lang="en-US" altLang="ko-KR" sz="1400" dirty="0" err="1" smtClean="0"/>
              <a:t>Kotlin</a:t>
            </a:r>
            <a:r>
              <a:rPr lang="en-US" altLang="ko-KR" sz="1400" dirty="0" smtClean="0"/>
              <a:t>, Swift</a:t>
            </a:r>
            <a:r>
              <a:rPr lang="ko-KR" altLang="en-US" sz="1400" dirty="0" smtClean="0"/>
              <a:t>도 사용가능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통합개발환경 지원 </a:t>
            </a:r>
            <a:r>
              <a:rPr lang="en-US" altLang="ko-KR" sz="1400" dirty="0" smtClean="0"/>
              <a:t>: Android Studio, VS code …</a:t>
            </a:r>
          </a:p>
          <a:p>
            <a:pPr lvl="1"/>
            <a:r>
              <a:rPr lang="ko-KR" altLang="en-US" sz="1400" dirty="0" smtClean="0"/>
              <a:t>빠른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컴파일</a:t>
            </a:r>
            <a:r>
              <a:rPr lang="en-US" altLang="ko-KR" sz="1400" dirty="0" smtClean="0"/>
              <a:t>), hot-reload</a:t>
            </a:r>
          </a:p>
          <a:p>
            <a:pPr lvl="1"/>
            <a:r>
              <a:rPr lang="ko-KR" altLang="en-US" sz="1400" dirty="0" smtClean="0"/>
              <a:t>성능문제 해결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기존의 앱개발 도구에 비해 빠른성능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Material Design </a:t>
            </a:r>
            <a:r>
              <a:rPr lang="ko-KR" altLang="en-US" sz="1400" dirty="0" smtClean="0"/>
              <a:t>제공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플렛폼에 따라 각각의 디자인 가이드에 맞게끔 화면 표현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iOS</a:t>
            </a:r>
            <a:r>
              <a:rPr lang="ko-KR" altLang="en-US" sz="1400" dirty="0" smtClean="0"/>
              <a:t> 앱을 개발 할 경우를 위해 </a:t>
            </a:r>
            <a:r>
              <a:rPr lang="en-US" altLang="ko-KR" sz="1400" dirty="0"/>
              <a:t>Cupertino </a:t>
            </a:r>
            <a:r>
              <a:rPr lang="ko-KR" altLang="en-US" sz="1400" dirty="0" smtClean="0"/>
              <a:t>위젯제공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sz="1400" dirty="0"/>
              <a:t>웨어러블 </a:t>
            </a:r>
            <a:r>
              <a:rPr lang="ko-KR" altLang="en-US" sz="1400" dirty="0" smtClean="0"/>
              <a:t>디바이스앱 개발어려움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지원되는 </a:t>
            </a:r>
            <a:r>
              <a:rPr lang="ko-KR" altLang="en-US" sz="1400" dirty="0"/>
              <a:t>플러그인이 </a:t>
            </a:r>
            <a:r>
              <a:rPr lang="ko-KR" altLang="en-US" sz="1400" dirty="0" smtClean="0"/>
              <a:t>부족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아직까진 </a:t>
            </a:r>
            <a:r>
              <a:rPr lang="ko-KR" altLang="en-US" sz="1400" dirty="0"/>
              <a:t>국내에 개발관련 자료가 </a:t>
            </a:r>
            <a:r>
              <a:rPr lang="ko-KR" altLang="en-US" sz="1400" dirty="0" smtClean="0"/>
              <a:t>많이 부족</a:t>
            </a:r>
            <a:endParaRPr lang="en-US" altLang="ko-KR" sz="14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7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Flutter features </a:t>
            </a:r>
            <a:r>
              <a:rPr lang="en-US" altLang="ko-KR" smtClean="0"/>
              <a:t>2/3</a:t>
            </a:r>
            <a:endParaRPr lang="ko-KR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1" y="1216954"/>
            <a:ext cx="6667500" cy="3667125"/>
          </a:xfrm>
        </p:spPr>
      </p:pic>
      <p:sp>
        <p:nvSpPr>
          <p:cNvPr id="3" name="TextBox 2"/>
          <p:cNvSpPr txBox="1"/>
          <p:nvPr/>
        </p:nvSpPr>
        <p:spPr>
          <a:xfrm>
            <a:off x="1334537" y="5433994"/>
            <a:ext cx="858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https</a:t>
            </a:r>
            <a:r>
              <a:rPr lang="en-US" altLang="ko-KR" sz="1600" dirty="0"/>
              <a:t>://developers-kr.googleblog.com/2022/03/announcing-flutter-for-windows.html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41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Road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11355"/>
            <a:ext cx="10515600" cy="42553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2022</a:t>
            </a:r>
            <a:r>
              <a:rPr lang="ko-KR" altLang="en-US" dirty="0" smtClean="0"/>
              <a:t>년 중점전략 </a:t>
            </a:r>
            <a:r>
              <a:rPr lang="en-US" altLang="ko-KR" dirty="0"/>
              <a:t>: https://github.com/flutter/flutter/wiki/Roadmap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사용자 경험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사용자가 좋아하는 </a:t>
            </a:r>
            <a:r>
              <a:rPr lang="en-US" altLang="ko-KR" sz="1400" dirty="0" smtClean="0"/>
              <a:t>SDK</a:t>
            </a:r>
            <a:r>
              <a:rPr lang="ko-KR" altLang="en-US" sz="1400" dirty="0" smtClean="0"/>
              <a:t>를 제작하겠다</a:t>
            </a:r>
            <a:r>
              <a:rPr lang="en-US" altLang="ko-KR" sz="1400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데스크탑지원 </a:t>
            </a:r>
            <a:r>
              <a:rPr lang="en-US" altLang="ko-KR" sz="1400" dirty="0" smtClean="0"/>
              <a:t>: 2022.2.3 stable </a:t>
            </a:r>
            <a:r>
              <a:rPr lang="ko-KR" altLang="en-US" sz="1400" dirty="0" smtClean="0"/>
              <a:t>채널 제공</a:t>
            </a:r>
            <a:r>
              <a:rPr lang="en-US" altLang="ko-KR" sz="1400" dirty="0" smtClean="0"/>
              <a:t>. Windows, </a:t>
            </a:r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, mac OS </a:t>
            </a:r>
            <a:r>
              <a:rPr lang="ko-KR" altLang="en-US" sz="1400" dirty="0" smtClean="0"/>
              <a:t>순으로 지원예정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Web : </a:t>
            </a:r>
            <a:r>
              <a:rPr lang="ko-KR" altLang="en-US" sz="1400" dirty="0" smtClean="0"/>
              <a:t>성능개선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플러그인 수준향상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다양한 브라우저 지원</a:t>
            </a:r>
            <a:r>
              <a:rPr lang="en-US" altLang="ko-KR" sz="1400" dirty="0" smtClean="0"/>
              <a:t>, Flutter </a:t>
            </a:r>
            <a:r>
              <a:rPr lang="ko-KR" altLang="en-US" sz="1400" dirty="0" smtClean="0"/>
              <a:t>가아닌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문서에 </a:t>
            </a:r>
            <a:r>
              <a:rPr lang="en-US" altLang="ko-KR" sz="1400" dirty="0" smtClean="0"/>
              <a:t>flutter application</a:t>
            </a:r>
            <a:r>
              <a:rPr lang="ko-KR" altLang="en-US" sz="1400" dirty="0" smtClean="0"/>
              <a:t>을 임베드 할수 있도록</a:t>
            </a:r>
            <a:r>
              <a:rPr lang="en-US" altLang="ko-KR" sz="1400" dirty="0" smtClean="0"/>
              <a:t>..</a:t>
            </a:r>
            <a:r>
              <a:rPr lang="ko-KR" altLang="en-US" sz="1400" dirty="0" smtClean="0"/>
              <a:t> 등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Material design 3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Material design : flat </a:t>
            </a:r>
            <a:r>
              <a:rPr lang="ko-KR" altLang="en-US" sz="1400" dirty="0" smtClean="0"/>
              <a:t>디자인의 장점을 살리면서도 빛에 따른 종이의 그림자 효과를 이용하여 입체감을 살리는 디자인 방식</a:t>
            </a:r>
            <a:r>
              <a:rPr lang="en-US" altLang="ko-KR" sz="1400" dirty="0" smtClean="0"/>
              <a:t>(2014 </a:t>
            </a:r>
            <a:r>
              <a:rPr lang="ko-KR" altLang="en-US" sz="1400" dirty="0" smtClean="0"/>
              <a:t>구글이 안드로이드 폰에 적용하면서 보편화됨</a:t>
            </a:r>
            <a:r>
              <a:rPr lang="en-US" altLang="ko-KR" sz="1400" dirty="0"/>
              <a:t>) : </a:t>
            </a:r>
            <a:r>
              <a:rPr lang="en-US" altLang="ko-KR" sz="1400" dirty="0">
                <a:hlinkClick r:id="rId3"/>
              </a:rPr>
              <a:t>https://material.io/design/introduction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Material you : </a:t>
            </a:r>
            <a:r>
              <a:rPr lang="ko-KR" altLang="en-US" sz="1400" dirty="0" smtClean="0"/>
              <a:t>기존 머트리얼 디자인에서 한발 더나간 개념</a:t>
            </a:r>
            <a:r>
              <a:rPr lang="en-US" altLang="ko-KR" sz="1400" dirty="0" smtClean="0"/>
              <a:t>. UI</a:t>
            </a:r>
            <a:r>
              <a:rPr lang="ko-KR" altLang="en-US" sz="1400" dirty="0" smtClean="0"/>
              <a:t>요소들의 개인화가 강화됨 안드로이드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의 기본 </a:t>
            </a:r>
            <a:r>
              <a:rPr lang="en-US" altLang="ko-KR" sz="1400" dirty="0" smtClean="0"/>
              <a:t>UI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 smtClean="0"/>
              <a:t>iOS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스타일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Cupertino </a:t>
            </a:r>
            <a:r>
              <a:rPr lang="ko-KR" altLang="en-US" sz="1400" dirty="0" smtClean="0"/>
              <a:t>스타일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Dart </a:t>
            </a:r>
            <a:r>
              <a:rPr lang="ko-KR" altLang="en-US" sz="1400" dirty="0" smtClean="0"/>
              <a:t>언어 개선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12575" y="667039"/>
            <a:ext cx="10979426" cy="6190961"/>
          </a:xfrm>
        </p:spPr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flutter.dev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dart.dev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m</a:t>
            </a:r>
            <a:r>
              <a:rPr lang="en-US" altLang="ko-KR" sz="1400" dirty="0" smtClean="0"/>
              <a:t>aterial.io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https://io.google/2022/products/flutter/intl/ko/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www.facebook.com/groups/flutterkorea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Holix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클럽 </a:t>
            </a:r>
            <a:r>
              <a:rPr lang="en-US" altLang="ko-KR" sz="1400" dirty="0" smtClean="0"/>
              <a:t>“Flutter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Dart</a:t>
            </a:r>
            <a:r>
              <a:rPr lang="ko-KR" altLang="en-US" sz="1400" dirty="0" smtClean="0"/>
              <a:t>가 궁금하신가요</a:t>
            </a:r>
            <a:r>
              <a:rPr lang="en-US" altLang="ko-KR" sz="1400" dirty="0" smtClean="0"/>
              <a:t>?”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baseline="0" dirty="0" smtClean="0"/>
              <a:t>개발환경 구축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5509925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81809" y="2290922"/>
            <a:ext cx="750073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flutter.dev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VS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Android Studio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sdk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manager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sdk</a:t>
            </a:r>
            <a:r>
              <a:rPr lang="en-US" altLang="ko-KR" sz="1400" dirty="0"/>
              <a:t> tool</a:t>
            </a:r>
            <a:r>
              <a:rPr lang="ko-KR" altLang="en-US" sz="1400" dirty="0"/>
              <a:t>에서 </a:t>
            </a:r>
            <a:r>
              <a:rPr lang="en-US" altLang="ko-KR" sz="1400" dirty="0"/>
              <a:t>android </a:t>
            </a:r>
            <a:r>
              <a:rPr lang="en-US" altLang="ko-KR" sz="1400" dirty="0" err="1"/>
              <a:t>sdk</a:t>
            </a:r>
            <a:r>
              <a:rPr lang="en-US" altLang="ko-KR" sz="1400" dirty="0"/>
              <a:t> command-line tool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- Visual </a:t>
            </a:r>
            <a:r>
              <a:rPr lang="en-US" altLang="ko-KR" sz="1400" dirty="0"/>
              <a:t>Studio : community</a:t>
            </a:r>
            <a:r>
              <a:rPr lang="ko-KR" altLang="en-US" sz="1400" dirty="0"/>
              <a:t>버전에서 데스크탑용 개발</a:t>
            </a:r>
            <a:r>
              <a:rPr lang="en-US" altLang="ko-KR" sz="1400" dirty="0"/>
              <a:t>C++</a:t>
            </a:r>
            <a:endParaRPr lang="ko-KR" altLang="en-US" sz="14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77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4436</Words>
  <Application>Microsoft Office PowerPoint</Application>
  <PresentationFormat>Widescreen</PresentationFormat>
  <Paragraphs>1000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Unicode MS</vt:lpstr>
      <vt:lpstr>Fira Mono</vt:lpstr>
      <vt:lpstr>Roboto Mono</vt:lpstr>
      <vt:lpstr>Ubuntu Mono</vt:lpstr>
      <vt:lpstr>맑은 고딕</vt:lpstr>
      <vt:lpstr>Arial</vt:lpstr>
      <vt:lpstr>Office Theme</vt:lpstr>
      <vt:lpstr>Google’s Flutter</vt:lpstr>
      <vt:lpstr>index</vt:lpstr>
      <vt:lpstr>Flutter, Dart background</vt:lpstr>
      <vt:lpstr>Flutter features 1/3</vt:lpstr>
      <vt:lpstr>Flutter features 2/3</vt:lpstr>
      <vt:lpstr>Flutter features 2/3</vt:lpstr>
      <vt:lpstr>Road Map</vt:lpstr>
      <vt:lpstr>관련사이트, 앱</vt:lpstr>
      <vt:lpstr>개발환경 구축</vt:lpstr>
      <vt:lpstr>Android Studio : 폴더구조</vt:lpstr>
      <vt:lpstr>Android Studio : 중요메뉴</vt:lpstr>
      <vt:lpstr>Android Studio : Short-key</vt:lpstr>
      <vt:lpstr>Flutter basic : Layouts 1/3</vt:lpstr>
      <vt:lpstr>Flutter basic : Layouts 2/3</vt:lpstr>
      <vt:lpstr>Flutter basic : Layouts 3/3</vt:lpstr>
      <vt:lpstr>Flutter basic : Column, Row</vt:lpstr>
      <vt:lpstr>Flutter basic : Packing widgets</vt:lpstr>
      <vt:lpstr>Flutter basic : Sizing widgets</vt:lpstr>
      <vt:lpstr>Flutter basic : Common layout widgets</vt:lpstr>
      <vt:lpstr>Flutter basic :  Container</vt:lpstr>
      <vt:lpstr>Flutter basic : GridView</vt:lpstr>
      <vt:lpstr>Flutter basic : Card, ListTile</vt:lpstr>
      <vt:lpstr>Flutter basic : ListView</vt:lpstr>
      <vt:lpstr>Flutter basic : Stack</vt:lpstr>
      <vt:lpstr>Flutter basic : SingleChildScrollView, AppBar, TabBar, TabBarView</vt:lpstr>
      <vt:lpstr>Flutter basic : BottomNavigationBar</vt:lpstr>
      <vt:lpstr>Flutter basic : 버튼 위젯</vt:lpstr>
      <vt:lpstr>Flutter basic : 화면표시 위젯</vt:lpstr>
      <vt:lpstr>Flutter basic : etc</vt:lpstr>
      <vt:lpstr>Flutter basic : Layouts : 복잡한 구성은 분리해서 코딩</vt:lpstr>
      <vt:lpstr>Flutter basic : stateless, statefull 위젯 개념</vt:lpstr>
      <vt:lpstr>PowerPoint Presentation</vt:lpstr>
      <vt:lpstr>Flutter basic : 비동기</vt:lpstr>
      <vt:lpstr>Flutter basic : 저장장치 : SharedPreference, SQLite, file</vt:lpstr>
      <vt:lpstr>Flutter basic : Networking &amp; http</vt:lpstr>
      <vt:lpstr>Flutter basic : JSON &amp; serialization</vt:lpstr>
      <vt:lpstr>실습</vt:lpstr>
      <vt:lpstr>레이아웃 실습</vt:lpstr>
      <vt:lpstr>구구단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Flutter</dc:title>
  <dc:creator>Microsoft account</dc:creator>
  <cp:lastModifiedBy>Microsoft account</cp:lastModifiedBy>
  <cp:revision>299</cp:revision>
  <dcterms:created xsi:type="dcterms:W3CDTF">2021-08-02T03:44:59Z</dcterms:created>
  <dcterms:modified xsi:type="dcterms:W3CDTF">2022-09-03T08:28:24Z</dcterms:modified>
</cp:coreProperties>
</file>