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62" r:id="rId3"/>
    <p:sldId id="286" r:id="rId4"/>
    <p:sldId id="261" r:id="rId5"/>
    <p:sldId id="287" r:id="rId6"/>
    <p:sldId id="305" r:id="rId7"/>
    <p:sldId id="303" r:id="rId8"/>
    <p:sldId id="296" r:id="rId9"/>
    <p:sldId id="306" r:id="rId10"/>
    <p:sldId id="307" r:id="rId11"/>
    <p:sldId id="308" r:id="rId12"/>
    <p:sldId id="309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95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301" r:id="rId29"/>
    <p:sldId id="282" r:id="rId30"/>
    <p:sldId id="297" r:id="rId31"/>
    <p:sldId id="298" r:id="rId32"/>
    <p:sldId id="293" r:id="rId33"/>
    <p:sldId id="310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68" autoAdjust="0"/>
    <p:restoredTop sz="95394" autoAdjust="0"/>
  </p:normalViewPr>
  <p:slideViewPr>
    <p:cSldViewPr snapToGrid="0">
      <p:cViewPr varScale="1">
        <p:scale>
          <a:sx n="87" d="100"/>
          <a:sy n="87" d="100"/>
        </p:scale>
        <p:origin x="274" y="58"/>
      </p:cViewPr>
      <p:guideLst/>
    </p:cSldViewPr>
  </p:slideViewPr>
  <p:outlineViewPr>
    <p:cViewPr>
      <p:scale>
        <a:sx n="33" d="100"/>
        <a:sy n="33" d="100"/>
      </p:scale>
      <p:origin x="0" y="-3242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A5DCC-4F8F-4BF8-9BA9-A2AFDDF10AFD}" type="datetimeFigureOut">
              <a:rPr lang="ko-KR" altLang="en-US" smtClean="0"/>
              <a:t>2022-08-27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AFECA-C888-4BF6-85F4-A8131217D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36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dan_kim/%EB%B2%88%EC%97%AD-flutter%EB%8A%94-%EC%99%9C-%ED%98%81%EB%AA%85%EC%A0%81%EC%9D%B8%EA%B0%80-967c1dfcc5a9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AFECA-C888-4BF6-85F4-A8131217D91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1996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AFECA-C888-4BF6-85F4-A8131217D91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879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AFECA-C888-4BF6-85F4-A8131217D91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1663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AFECA-C888-4BF6-85F4-A8131217D91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7472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AFECA-C888-4BF6-85F4-A8131217D91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2948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AFECA-C888-4BF6-85F4-A8131217D91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5222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AFECA-C888-4BF6-85F4-A8131217D91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098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AFECA-C888-4BF6-85F4-A8131217D91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6412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AFECA-C888-4BF6-85F4-A8131217D91A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768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AFECA-C888-4BF6-85F4-A8131217D91A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335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AFECA-C888-4BF6-85F4-A8131217D91A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587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AFECA-C888-4BF6-85F4-A8131217D91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2330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AFECA-C888-4BF6-85F4-A8131217D91A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254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AFECA-C888-4BF6-85F4-A8131217D91A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371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AFECA-C888-4BF6-85F4-A8131217D91A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62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자바스크립트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넷스케이프에서 최초 개발한 객체기반 스크립트 언어</a:t>
            </a:r>
            <a:r>
              <a:rPr lang="en-US" altLang="ko-KR" dirty="0" smtClean="0"/>
              <a:t>. </a:t>
            </a:r>
            <a:r>
              <a:rPr lang="ko-KR" altLang="en-US" dirty="0" smtClean="0"/>
              <a:t>주로 웹브라우저에서 사용</a:t>
            </a:r>
            <a:r>
              <a:rPr lang="en-US" altLang="ko-KR" dirty="0" smtClean="0"/>
              <a:t>. Node.js</a:t>
            </a:r>
            <a:r>
              <a:rPr lang="ko-KR" altLang="en-US" dirty="0" smtClean="0"/>
              <a:t>와 같이 서버프로그래밍</a:t>
            </a:r>
            <a:r>
              <a:rPr lang="en-US" altLang="ko-KR" dirty="0" smtClean="0"/>
              <a:t>(</a:t>
            </a:r>
            <a:r>
              <a:rPr lang="ko-KR" altLang="en-US" dirty="0" smtClean="0"/>
              <a:t>런타임환경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에서도 활용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자바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자바스크립트 모두 </a:t>
            </a:r>
            <a:r>
              <a:rPr lang="en-US" altLang="ko-KR" dirty="0" smtClean="0"/>
              <a:t>C</a:t>
            </a:r>
            <a:r>
              <a:rPr lang="ko-KR" altLang="en-US" dirty="0" smtClean="0"/>
              <a:t>언어 기본 구문을 바탕으로 개발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구글은 브라우저가 </a:t>
            </a:r>
            <a:r>
              <a:rPr lang="en-US" altLang="ko-KR" dirty="0" smtClean="0"/>
              <a:t>Dart</a:t>
            </a:r>
            <a:r>
              <a:rPr lang="ko-KR" altLang="en-US" dirty="0" smtClean="0"/>
              <a:t>엔진을 포함해서 직접 </a:t>
            </a:r>
            <a:r>
              <a:rPr lang="en-US" altLang="ko-KR" dirty="0" smtClean="0"/>
              <a:t>Dart</a:t>
            </a:r>
            <a:r>
              <a:rPr lang="ko-KR" altLang="en-US" dirty="0" smtClean="0"/>
              <a:t>실행시키는 목표였으나 실패</a:t>
            </a:r>
            <a:r>
              <a:rPr lang="en-US" altLang="ko-KR" dirty="0" smtClean="0"/>
              <a:t>. </a:t>
            </a:r>
            <a:r>
              <a:rPr lang="ko-KR" altLang="en-US" dirty="0" smtClean="0"/>
              <a:t>크롬브라우저만 </a:t>
            </a:r>
            <a:r>
              <a:rPr lang="en-US" altLang="ko-KR" dirty="0" smtClean="0"/>
              <a:t>Dart</a:t>
            </a:r>
            <a:r>
              <a:rPr lang="ko-KR" altLang="en-US" dirty="0" smtClean="0"/>
              <a:t>엔진포함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웹 프런트엔드에서는 여전히 천덕꾸러기신세지만 모바일개발쪽에서는 세를 확장중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Fuchsia</a:t>
            </a:r>
            <a:r>
              <a:rPr lang="en-US" altLang="ko-KR" baseline="0" dirty="0" smtClean="0"/>
              <a:t> : </a:t>
            </a:r>
            <a:r>
              <a:rPr lang="ko-KR" altLang="en-US" dirty="0" smtClean="0"/>
              <a:t>차세대 크로스플렛폼</a:t>
            </a:r>
            <a:r>
              <a:rPr lang="en-US" altLang="ko-KR" dirty="0" smtClean="0"/>
              <a:t>/ </a:t>
            </a:r>
            <a:r>
              <a:rPr lang="ko-KR" altLang="en-US" dirty="0" smtClean="0"/>
              <a:t>매우 넓은 범용성을 가진 플렛폼</a:t>
            </a:r>
            <a:r>
              <a:rPr lang="en-US" altLang="ko-KR" dirty="0" smtClean="0"/>
              <a:t>/</a:t>
            </a:r>
            <a:r>
              <a:rPr lang="en-US" altLang="ko-KR" baseline="0" dirty="0" smtClean="0"/>
              <a:t>  </a:t>
            </a:r>
            <a:r>
              <a:rPr lang="ko-KR" altLang="en-US" baseline="0" dirty="0" smtClean="0"/>
              <a:t>현재는 </a:t>
            </a:r>
            <a:r>
              <a:rPr lang="en-US" altLang="ko-KR" baseline="0" dirty="0" smtClean="0"/>
              <a:t>IOT</a:t>
            </a:r>
            <a:r>
              <a:rPr lang="ko-KR" altLang="en-US" baseline="0" dirty="0" smtClean="0"/>
              <a:t>중심으로 개발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장기프로젝트</a:t>
            </a:r>
            <a:endParaRPr lang="en-US" altLang="ko-KR" baseline="0" dirty="0" smtClean="0"/>
          </a:p>
          <a:p>
            <a:r>
              <a:rPr lang="en-US" altLang="ko-KR" baseline="0" dirty="0" smtClean="0"/>
              <a:t>UI</a:t>
            </a:r>
            <a:r>
              <a:rPr lang="ko-KR" altLang="en-US" baseline="0" dirty="0" smtClean="0"/>
              <a:t>단에서 </a:t>
            </a:r>
            <a:r>
              <a:rPr lang="en-US" altLang="ko-KR" baseline="0" dirty="0" smtClean="0"/>
              <a:t>Flutter</a:t>
            </a:r>
            <a:r>
              <a:rPr lang="ko-KR" altLang="en-US" baseline="0" dirty="0" smtClean="0"/>
              <a:t>기반</a:t>
            </a:r>
            <a:endParaRPr lang="en-US" altLang="ko-KR" baseline="0" dirty="0" smtClean="0"/>
          </a:p>
          <a:p>
            <a:r>
              <a:rPr lang="en-US" altLang="ko-KR" baseline="0" dirty="0" smtClean="0"/>
              <a:t>ARM(</a:t>
            </a:r>
            <a:r>
              <a:rPr lang="ko-KR" altLang="en-US" baseline="0" dirty="0" smtClean="0"/>
              <a:t>주로모바일장치</a:t>
            </a:r>
            <a:r>
              <a:rPr lang="en-US" altLang="ko-KR" baseline="0" dirty="0" smtClean="0"/>
              <a:t>CPU) vs AMD64(</a:t>
            </a:r>
            <a:r>
              <a:rPr lang="ko-KR" altLang="en-US" baseline="0" dirty="0" smtClean="0"/>
              <a:t>데스크탑</a:t>
            </a:r>
            <a:r>
              <a:rPr lang="en-US" altLang="ko-KR" baseline="0" dirty="0" smtClean="0"/>
              <a:t>) :  CPU </a:t>
            </a:r>
            <a:r>
              <a:rPr lang="ko-KR" altLang="en-US" baseline="0" dirty="0" smtClean="0"/>
              <a:t>아키텍처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AFECA-C888-4BF6-85F4-A8131217D91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344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dirty="0" smtClean="0">
                <a:hlinkClick r:id="rId3"/>
              </a:rPr>
              <a:t>https://medium.com/@dan_kim/%EB%B2%88%EC%97%AD-flutter%EB%8A%94-%EC%99%9C-%ED%98%81%EB%AA%85%EC%A0%81%EC%9D%B8%EA%B0%80-967c1dfcc5a9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애플은 </a:t>
            </a:r>
            <a:r>
              <a:rPr lang="en-US" altLang="ko-KR" dirty="0" smtClean="0"/>
              <a:t>2008</a:t>
            </a:r>
            <a:r>
              <a:rPr lang="ko-KR" altLang="en-US" dirty="0" smtClean="0"/>
              <a:t>년에 </a:t>
            </a:r>
            <a:r>
              <a:rPr lang="en-US" altLang="ko-KR" dirty="0" err="1" smtClean="0"/>
              <a:t>iOS</a:t>
            </a:r>
            <a:r>
              <a:rPr lang="en-US" altLang="ko-KR" baseline="0" dirty="0" smtClean="0"/>
              <a:t> SDK</a:t>
            </a:r>
            <a:r>
              <a:rPr lang="ko-KR" altLang="en-US" baseline="0" dirty="0" smtClean="0"/>
              <a:t>를 구글은 </a:t>
            </a:r>
            <a:r>
              <a:rPr lang="en-US" altLang="ko-KR" baseline="0" dirty="0" smtClean="0"/>
              <a:t>2009</a:t>
            </a:r>
            <a:r>
              <a:rPr lang="ko-KR" altLang="en-US" baseline="0" dirty="0" smtClean="0"/>
              <a:t>년에 </a:t>
            </a:r>
            <a:r>
              <a:rPr lang="en-US" altLang="ko-KR" baseline="0" dirty="0" smtClean="0"/>
              <a:t>android SDK </a:t>
            </a:r>
            <a:r>
              <a:rPr lang="ko-KR" altLang="en-US" baseline="0" dirty="0" smtClean="0"/>
              <a:t>릴리즈 </a:t>
            </a:r>
            <a:r>
              <a:rPr lang="en-US" altLang="ko-KR" baseline="0" dirty="0" smtClean="0"/>
              <a:t>: Object-C, JAVA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하나의 코드로 여러환경에 동작하는 크로스플랫폼 프레임워크시도는 </a:t>
            </a:r>
            <a:r>
              <a:rPr lang="en-US" altLang="ko-KR" baseline="0" dirty="0" err="1" smtClean="0"/>
              <a:t>javascript</a:t>
            </a:r>
            <a:r>
              <a:rPr lang="ko-KR" altLang="en-US" baseline="0" dirty="0" smtClean="0"/>
              <a:t>와 </a:t>
            </a:r>
            <a:r>
              <a:rPr lang="en-US" altLang="ko-KR" baseline="0" dirty="0" err="1" smtClean="0"/>
              <a:t>webView</a:t>
            </a:r>
            <a:r>
              <a:rPr lang="ko-KR" altLang="en-US" baseline="0" dirty="0" smtClean="0"/>
              <a:t>를 기반으로 시작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초기에는 플랫폼내부의 서비스가 자주 사용되지 않았기에 퍼포먼스가 문제안됨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AFECA-C888-4BF6-85F4-A8131217D91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576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AFECA-C888-4BF6-85F4-A8131217D91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26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altLang="ko-KR" dirty="0" smtClean="0"/>
              <a:t>Dart </a:t>
            </a:r>
            <a:r>
              <a:rPr lang="ko-KR" altLang="en-US" dirty="0" smtClean="0"/>
              <a:t>프레임워크와 </a:t>
            </a:r>
            <a:r>
              <a:rPr lang="en-US" altLang="ko-KR" dirty="0" smtClean="0"/>
              <a:t>C++</a:t>
            </a:r>
            <a:r>
              <a:rPr lang="ko-KR" altLang="en-US" dirty="0" smtClean="0"/>
              <a:t>엔진을 결합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Dart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영역은 모두 수정해서 사용할수 있음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https://developers-kr.googleblog.com/2022/03/announcing-flutter-for-windows.html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AFECA-C888-4BF6-85F4-A8131217D91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868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smtClean="0"/>
              <a:t>플러터는 오픈소스이므로 분기별로 사용자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개발자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 설문을 통해 기능개선 및 우선순위등을 지정 하는 전략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로드맵을 통해 가고자 하는 방향을 사용자들과 공유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모두 약속하는것은 아님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AFECA-C888-4BF6-85F4-A8131217D91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45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AFECA-C888-4BF6-85F4-A8131217D91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070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AFECA-C888-4BF6-85F4-A8131217D91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808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FB11-9119-4AEA-BD59-486AFC05B966}" type="datetimeFigureOut">
              <a:rPr lang="ko-KR" altLang="en-US" smtClean="0"/>
              <a:t>2022-08-27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CDA-07C0-4E9B-86D1-137EE1EE9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207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FB11-9119-4AEA-BD59-486AFC05B966}" type="datetimeFigureOut">
              <a:rPr lang="ko-KR" altLang="en-US" smtClean="0"/>
              <a:t>2022-08-27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CDA-07C0-4E9B-86D1-137EE1EE9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861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FB11-9119-4AEA-BD59-486AFC05B966}" type="datetimeFigureOut">
              <a:rPr lang="ko-KR" altLang="en-US" smtClean="0"/>
              <a:t>2022-08-27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CDA-07C0-4E9B-86D1-137EE1EE9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858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667039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2976"/>
            <a:ext cx="10515600" cy="5233988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FB11-9119-4AEA-BD59-486AFC05B966}" type="datetimeFigureOut">
              <a:rPr lang="ko-KR" altLang="en-US" smtClean="0"/>
              <a:t>2022-08-27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CDA-07C0-4E9B-86D1-137EE1EE9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877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FB11-9119-4AEA-BD59-486AFC05B966}" type="datetimeFigureOut">
              <a:rPr lang="ko-KR" altLang="en-US" smtClean="0"/>
              <a:t>2022-08-27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CDA-07C0-4E9B-86D1-137EE1EE9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23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FB11-9119-4AEA-BD59-486AFC05B966}" type="datetimeFigureOut">
              <a:rPr lang="ko-KR" altLang="en-US" smtClean="0"/>
              <a:t>2022-08-27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CDA-07C0-4E9B-86D1-137EE1EE9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714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FB11-9119-4AEA-BD59-486AFC05B966}" type="datetimeFigureOut">
              <a:rPr lang="ko-KR" altLang="en-US" smtClean="0"/>
              <a:t>2022-08-27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CDA-07C0-4E9B-86D1-137EE1EE9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664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FB11-9119-4AEA-BD59-486AFC05B966}" type="datetimeFigureOut">
              <a:rPr lang="ko-KR" altLang="en-US" smtClean="0"/>
              <a:t>2022-08-27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CDA-07C0-4E9B-86D1-137EE1EE9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487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FB11-9119-4AEA-BD59-486AFC05B966}" type="datetimeFigureOut">
              <a:rPr lang="ko-KR" altLang="en-US" smtClean="0"/>
              <a:t>2022-08-27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CDA-07C0-4E9B-86D1-137EE1EE9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899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FB11-9119-4AEA-BD59-486AFC05B966}" type="datetimeFigureOut">
              <a:rPr lang="ko-KR" altLang="en-US" smtClean="0"/>
              <a:t>2022-08-27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CDA-07C0-4E9B-86D1-137EE1EE9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51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FB11-9119-4AEA-BD59-486AFC05B966}" type="datetimeFigureOut">
              <a:rPr lang="ko-KR" altLang="en-US" smtClean="0"/>
              <a:t>2022-08-27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CDA-07C0-4E9B-86D1-137EE1EE9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77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0FB11-9119-4AEA-BD59-486AFC05B966}" type="datetimeFigureOut">
              <a:rPr lang="ko-KR" altLang="en-US" smtClean="0"/>
              <a:t>2022-08-27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53CDA-07C0-4E9B-86D1-137EE1EE9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609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flutter.dev/development/ui/layout/tutoria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flutter.dev/development/ui/layout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flutter.dev/cookbook/navigation/passing-data/" TargetMode="External"/><Relationship Id="rId3" Type="http://schemas.openxmlformats.org/officeDocument/2006/relationships/hyperlink" Target="https://docs.flutter.dev/cookbook/navigation/hero-animations/" TargetMode="External"/><Relationship Id="rId7" Type="http://schemas.openxmlformats.org/officeDocument/2006/relationships/hyperlink" Target="https://docs.flutter.dev/cookbook/navigation/returning-data/" TargetMode="External"/><Relationship Id="rId2" Type="http://schemas.openxmlformats.org/officeDocument/2006/relationships/hyperlink" Target="https://github.com/PoojaB26/NavigatorsDemo-Flutter/blob/master/lib/main.dar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flutter.dev/cookbook/navigation/navigate-with-arguments/" TargetMode="External"/><Relationship Id="rId5" Type="http://schemas.openxmlformats.org/officeDocument/2006/relationships/hyperlink" Target="https://docs.flutter.dev/cookbook/navigation/named-routes/" TargetMode="External"/><Relationship Id="rId10" Type="http://schemas.openxmlformats.org/officeDocument/2006/relationships/image" Target="../media/image36.png"/><Relationship Id="rId4" Type="http://schemas.openxmlformats.org/officeDocument/2006/relationships/hyperlink" Target="https://docs.flutter.dev/cookbook/navigation/navigation-basics/" TargetMode="External"/><Relationship Id="rId9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rt.dev/codelabs/async-await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flutter.dev/cookbook/persistence/key-value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flutter.dev/cookbook/persistence/reading-writing-files" TargetMode="External"/><Relationship Id="rId4" Type="http://schemas.openxmlformats.org/officeDocument/2006/relationships/hyperlink" Target="https://docs.flutter.dev/cookbook/persistence/sqlit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lutter.dev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www.raywenderlich.com/books/flutter-apprentice" TargetMode="Externa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flutter.dev/cookbook/networking/update-data" TargetMode="External"/><Relationship Id="rId3" Type="http://schemas.openxmlformats.org/officeDocument/2006/relationships/hyperlink" Target="https://docs.flutter.dev/cookbook/networking/delete-data" TargetMode="External"/><Relationship Id="rId7" Type="http://schemas.openxmlformats.org/officeDocument/2006/relationships/hyperlink" Target="https://docs.flutter.dev/cookbook/networking/send-data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flutter.dev/cookbook/networking/background-parsing" TargetMode="External"/><Relationship Id="rId5" Type="http://schemas.openxmlformats.org/officeDocument/2006/relationships/hyperlink" Target="https://docs.flutter.dev/cookbook/networking/authenticated-requests" TargetMode="External"/><Relationship Id="rId4" Type="http://schemas.openxmlformats.org/officeDocument/2006/relationships/hyperlink" Target="https://docs.flutter.dev/cookbook/networking/fetch-data" TargetMode="External"/><Relationship Id="rId9" Type="http://schemas.openxmlformats.org/officeDocument/2006/relationships/hyperlink" Target="https://jsonplaceholder.typicode.com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flutter.dev/development/data-and-backend/json#code-generation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labs.developers.google.com/codelabs/mdc-102-flutter" TargetMode="External"/><Relationship Id="rId3" Type="http://schemas.openxmlformats.org/officeDocument/2006/relationships/hyperlink" Target="https://docs.flutter.dev/codelabs/layout-basics" TargetMode="External"/><Relationship Id="rId7" Type="http://schemas.openxmlformats.org/officeDocument/2006/relationships/hyperlink" Target="https://codelabs.developers.google.com/codelabs/mdc-101-flutter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labs.developers.google.com/codelabs/flutter" TargetMode="External"/><Relationship Id="rId5" Type="http://schemas.openxmlformats.org/officeDocument/2006/relationships/hyperlink" Target="https://codelabs.developers.google.com/codelabs/first-flutter-app-pt2" TargetMode="External"/><Relationship Id="rId10" Type="http://schemas.openxmlformats.org/officeDocument/2006/relationships/hyperlink" Target="https://codelabs.developers.google.com/codelabs/mdc-104-flutter" TargetMode="External"/><Relationship Id="rId4" Type="http://schemas.openxmlformats.org/officeDocument/2006/relationships/hyperlink" Target="https://codelabs.developers.google.com/codelabs/first-flutter-app-pt1" TargetMode="External"/><Relationship Id="rId9" Type="http://schemas.openxmlformats.org/officeDocument/2006/relationships/hyperlink" Target="https://codelabs.developers.google.com/codelabs/mdc-103-flutter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jpeg"/><Relationship Id="rId5" Type="http://schemas.openxmlformats.org/officeDocument/2006/relationships/image" Target="../media/image41.jpeg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.io/design/introductio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o.google/2022/products/flutter/intl/ko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acebook.com/groups/flutterkorea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Google’s Flutter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35570"/>
            <a:ext cx="9144000" cy="1012070"/>
          </a:xfrm>
        </p:spPr>
        <p:txBody>
          <a:bodyPr/>
          <a:lstStyle/>
          <a:p>
            <a:r>
              <a:rPr lang="en-US" altLang="ko-KR" dirty="0" smtClean="0"/>
              <a:t>Version 3.0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241" y="2216945"/>
            <a:ext cx="1620837" cy="162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65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ko-KR" baseline="0" dirty="0" smtClean="0"/>
              <a:t>Android</a:t>
            </a:r>
            <a:r>
              <a:rPr lang="en-US" altLang="ko-KR" dirty="0" smtClean="0"/>
              <a:t> Studio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폴더구조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667039"/>
            <a:ext cx="6080759" cy="6190961"/>
          </a:xfrm>
        </p:spPr>
        <p:txBody>
          <a:bodyPr anchor="ctr">
            <a:normAutofit/>
          </a:bodyPr>
          <a:lstStyle/>
          <a:p>
            <a:r>
              <a:rPr lang="en-US" altLang="ko-KR" sz="1200" dirty="0" smtClean="0"/>
              <a:t>android / </a:t>
            </a:r>
            <a:r>
              <a:rPr lang="en-US" altLang="ko-KR" sz="1200" dirty="0" err="1" smtClean="0"/>
              <a:t>ios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폴더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자동생성</a:t>
            </a:r>
            <a:r>
              <a:rPr lang="en-US" altLang="ko-KR" sz="1200" dirty="0" smtClean="0"/>
              <a:t>, native code </a:t>
            </a:r>
            <a:r>
              <a:rPr lang="ko-KR" altLang="en-US" sz="1200" dirty="0" smtClean="0"/>
              <a:t>적용</a:t>
            </a:r>
            <a:endParaRPr lang="en-US" altLang="ko-KR" sz="1200" dirty="0" smtClean="0"/>
          </a:p>
          <a:p>
            <a:r>
              <a:rPr lang="en-US" altLang="ko-KR" sz="1200" dirty="0" smtClean="0"/>
              <a:t>Lib : </a:t>
            </a:r>
            <a:r>
              <a:rPr lang="ko-KR" altLang="en-US" sz="1200" dirty="0" smtClean="0"/>
              <a:t>소스구성하는 폴더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파일</a:t>
            </a:r>
            <a:endParaRPr lang="en-US" altLang="ko-KR" sz="1200" dirty="0" smtClean="0"/>
          </a:p>
          <a:p>
            <a:r>
              <a:rPr lang="en-US" altLang="ko-KR" sz="1200" dirty="0" smtClean="0"/>
              <a:t>Assets </a:t>
            </a:r>
            <a:r>
              <a:rPr lang="ko-KR" altLang="en-US" sz="1200" dirty="0"/>
              <a:t>은 앱과 함께 배포되는 정적데이터 파일</a:t>
            </a:r>
            <a:endParaRPr lang="en-US" altLang="ko-KR" sz="1200" dirty="0"/>
          </a:p>
          <a:p>
            <a:pPr lvl="1"/>
            <a:r>
              <a:rPr lang="ko-KR" altLang="en-US" dirty="0"/>
              <a:t>이미지</a:t>
            </a:r>
            <a:r>
              <a:rPr lang="en-US" altLang="ko-KR" dirty="0"/>
              <a:t>, </a:t>
            </a:r>
            <a:r>
              <a:rPr lang="ko-KR" altLang="en-US" dirty="0"/>
              <a:t>아이콘</a:t>
            </a:r>
            <a:r>
              <a:rPr lang="en-US" altLang="ko-KR" dirty="0"/>
              <a:t>, </a:t>
            </a:r>
            <a:r>
              <a:rPr lang="en-US" altLang="ko-KR" dirty="0" err="1"/>
              <a:t>json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Pubspec.yaml</a:t>
            </a:r>
            <a:r>
              <a:rPr lang="en-US" altLang="ko-KR" dirty="0" smtClean="0"/>
              <a:t> </a:t>
            </a:r>
            <a:r>
              <a:rPr lang="ko-KR" altLang="en-US" dirty="0"/>
              <a:t>파일에서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포함예</a:t>
            </a:r>
            <a:endParaRPr lang="en-US" altLang="ko-KR" dirty="0" smtClean="0"/>
          </a:p>
          <a:p>
            <a:r>
              <a:rPr lang="en-US" altLang="ko-KR" sz="1200" dirty="0" err="1" smtClean="0"/>
              <a:t>pubspec.yaml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앱이름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버전정보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외부패키지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정의</a:t>
            </a:r>
            <a:endParaRPr lang="en-US" altLang="ko-KR" sz="1200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Rectangle 3"/>
          <p:cNvSpPr/>
          <p:nvPr/>
        </p:nvSpPr>
        <p:spPr>
          <a:xfrm>
            <a:off x="6080760" y="667039"/>
            <a:ext cx="6111240" cy="61909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tx1"/>
                </a:solidFill>
              </a:rPr>
              <a:t>flutter: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assets</a:t>
            </a:r>
            <a:r>
              <a:rPr lang="en-US" altLang="ko-KR" sz="1200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// </a:t>
            </a:r>
            <a:r>
              <a:rPr lang="ko-KR" altLang="en-US" sz="1200" dirty="0" smtClean="0">
                <a:solidFill>
                  <a:schemeClr val="tx1"/>
                </a:solidFill>
              </a:rPr>
              <a:t>특정파일 포함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- </a:t>
            </a:r>
            <a:r>
              <a:rPr lang="en-US" altLang="ko-KR" sz="1200" dirty="0" smtClean="0">
                <a:solidFill>
                  <a:schemeClr val="tx1"/>
                </a:solidFill>
              </a:rPr>
              <a:t>assets/my_icon.png 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- </a:t>
            </a:r>
            <a:r>
              <a:rPr lang="en-US" altLang="ko-KR" sz="1200" dirty="0" smtClean="0">
                <a:solidFill>
                  <a:schemeClr val="tx1"/>
                </a:solidFill>
              </a:rPr>
              <a:t>assets/background.png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// </a:t>
            </a:r>
            <a:r>
              <a:rPr lang="ko-KR" altLang="en-US" sz="1200" dirty="0" smtClean="0">
                <a:solidFill>
                  <a:schemeClr val="tx1"/>
                </a:solidFill>
              </a:rPr>
              <a:t>특정폴더 포함 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</a:rPr>
              <a:t>폴더안의 모든 파일 자동으로 포함</a:t>
            </a:r>
            <a:r>
              <a:rPr lang="en-US" altLang="ko-KR" sz="1200" dirty="0" smtClean="0">
                <a:solidFill>
                  <a:schemeClr val="tx1"/>
                </a:solidFill>
              </a:rPr>
              <a:t>. </a:t>
            </a:r>
            <a:r>
              <a:rPr lang="ko-KR" altLang="en-US" sz="1200" dirty="0" smtClean="0">
                <a:solidFill>
                  <a:schemeClr val="tx1"/>
                </a:solidFill>
              </a:rPr>
              <a:t>폴더의 하위 폴더는 각각 명시해줘야 포함됨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- </a:t>
            </a:r>
            <a:r>
              <a:rPr lang="en-US" altLang="ko-KR" sz="1200" dirty="0">
                <a:solidFill>
                  <a:schemeClr val="tx1"/>
                </a:solidFill>
              </a:rPr>
              <a:t>directory/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- directory/subdirectory/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613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ko-KR" dirty="0"/>
              <a:t>Android Studio </a:t>
            </a:r>
            <a:r>
              <a:rPr lang="en-US" altLang="ko-KR" baseline="0" dirty="0" smtClean="0"/>
              <a:t>: </a:t>
            </a:r>
            <a:r>
              <a:rPr lang="ko-KR" altLang="en-US" dirty="0" smtClean="0"/>
              <a:t>중요</a:t>
            </a:r>
            <a:r>
              <a:rPr lang="ko-KR" altLang="en-US" baseline="0" dirty="0" smtClean="0"/>
              <a:t>메뉴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687820"/>
            <a:ext cx="6080759" cy="6190961"/>
          </a:xfrm>
        </p:spPr>
        <p:txBody>
          <a:bodyPr anchor="ctr">
            <a:normAutofit/>
          </a:bodyPr>
          <a:lstStyle/>
          <a:p>
            <a:r>
              <a:rPr lang="en-US" altLang="ko-KR" sz="1200" dirty="0" smtClean="0"/>
              <a:t>Flutter SDK </a:t>
            </a:r>
            <a:r>
              <a:rPr lang="ko-KR" altLang="en-US" sz="1200" dirty="0" smtClean="0"/>
              <a:t>위치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버전 </a:t>
            </a:r>
            <a:r>
              <a:rPr lang="en-US" altLang="ko-KR" sz="1200" dirty="0" smtClean="0"/>
              <a:t>: File &gt; setting &gt; Languages &amp; Frameworks &gt; Flutter</a:t>
            </a:r>
          </a:p>
          <a:p>
            <a:r>
              <a:rPr lang="en-US" altLang="ko-KR" sz="1200" dirty="0" smtClean="0"/>
              <a:t>Dart </a:t>
            </a:r>
            <a:r>
              <a:rPr lang="en-US" altLang="ko-KR" sz="1200" dirty="0"/>
              <a:t>SDK </a:t>
            </a:r>
            <a:r>
              <a:rPr lang="ko-KR" altLang="en-US" sz="1200" dirty="0"/>
              <a:t>위치</a:t>
            </a:r>
            <a:r>
              <a:rPr lang="en-US" altLang="ko-KR" sz="1200" dirty="0"/>
              <a:t>,</a:t>
            </a:r>
            <a:r>
              <a:rPr lang="ko-KR" altLang="en-US" sz="1200" dirty="0"/>
              <a:t>버전 </a:t>
            </a:r>
            <a:r>
              <a:rPr lang="en-US" altLang="ko-KR" sz="1200" dirty="0"/>
              <a:t>: File &gt; setting &gt; Languages &amp; Frameworks &gt; </a:t>
            </a:r>
            <a:r>
              <a:rPr lang="en-US" altLang="ko-KR" sz="1200" dirty="0" smtClean="0"/>
              <a:t>Dart</a:t>
            </a:r>
          </a:p>
          <a:p>
            <a:r>
              <a:rPr lang="en-US" altLang="ko-KR" sz="1200" dirty="0" smtClean="0"/>
              <a:t>Android </a:t>
            </a:r>
            <a:r>
              <a:rPr lang="en-US" altLang="ko-KR" sz="1200" dirty="0"/>
              <a:t>SDK </a:t>
            </a:r>
            <a:r>
              <a:rPr lang="ko-KR" altLang="en-US" sz="1200" dirty="0"/>
              <a:t>위치</a:t>
            </a:r>
            <a:r>
              <a:rPr lang="en-US" altLang="ko-KR" sz="1200" dirty="0"/>
              <a:t>,</a:t>
            </a:r>
            <a:r>
              <a:rPr lang="ko-KR" altLang="en-US" sz="1200" dirty="0"/>
              <a:t>버전 </a:t>
            </a:r>
            <a:r>
              <a:rPr lang="en-US" altLang="ko-KR" sz="1200" dirty="0"/>
              <a:t>: File &gt; setting &gt; Appearance &amp; Behavior </a:t>
            </a:r>
            <a:r>
              <a:rPr lang="en-US" altLang="ko-KR" sz="1200" dirty="0" smtClean="0"/>
              <a:t>&gt; System settings &gt; android SDK</a:t>
            </a:r>
            <a:endParaRPr lang="en-US" altLang="ko-KR" sz="1200" dirty="0"/>
          </a:p>
          <a:p>
            <a:r>
              <a:rPr lang="ko-KR" altLang="en-US" sz="1200" dirty="0" smtClean="0"/>
              <a:t>화면 폰트 설정 </a:t>
            </a:r>
            <a:r>
              <a:rPr lang="en-US" altLang="ko-KR" sz="1200" dirty="0" smtClean="0"/>
              <a:t>: </a:t>
            </a:r>
            <a:r>
              <a:rPr lang="en-US" altLang="ko-KR" sz="1200" dirty="0"/>
              <a:t>File &gt; setting &gt; </a:t>
            </a:r>
            <a:r>
              <a:rPr lang="en-US" altLang="ko-KR" sz="1200" dirty="0" smtClean="0"/>
              <a:t>Appearance &amp; Behavior &gt; Appearance</a:t>
            </a:r>
            <a:endParaRPr lang="en-US" altLang="ko-KR" sz="1200" dirty="0"/>
          </a:p>
          <a:p>
            <a:r>
              <a:rPr lang="ko-KR" altLang="en-US" sz="1200" dirty="0" smtClean="0"/>
              <a:t>화면폰트 사이즈 변경 </a:t>
            </a:r>
            <a:r>
              <a:rPr lang="en-US" altLang="ko-KR" sz="1200" dirty="0"/>
              <a:t>: File &gt; setting &gt; Editor </a:t>
            </a:r>
            <a:r>
              <a:rPr lang="en-US" altLang="ko-KR" sz="1200" dirty="0" smtClean="0"/>
              <a:t>&gt; General &gt; change font size with </a:t>
            </a:r>
            <a:r>
              <a:rPr lang="en-US" altLang="ko-KR" sz="1200" dirty="0" err="1" smtClean="0"/>
              <a:t>Ctrl+mouse</a:t>
            </a:r>
            <a:r>
              <a:rPr lang="en-US" altLang="ko-KR" sz="1200" dirty="0" smtClean="0"/>
              <a:t> wheel</a:t>
            </a:r>
          </a:p>
          <a:p>
            <a:r>
              <a:rPr lang="en-US" altLang="ko-KR" sz="1200" dirty="0" smtClean="0"/>
              <a:t>Plugins : Dart, Flutter </a:t>
            </a:r>
            <a:r>
              <a:rPr lang="ko-KR" altLang="en-US" sz="1200" dirty="0" smtClean="0"/>
              <a:t>모두 플러그인 형태로 제공</a:t>
            </a:r>
            <a:endParaRPr lang="en-US" altLang="ko-KR" sz="1200" dirty="0" smtClean="0"/>
          </a:p>
          <a:p>
            <a:r>
              <a:rPr lang="en-US" altLang="ko-KR" sz="1200" dirty="0" smtClean="0"/>
              <a:t>Emulator  </a:t>
            </a:r>
            <a:r>
              <a:rPr lang="ko-KR" altLang="en-US" sz="1200" dirty="0" smtClean="0"/>
              <a:t>구동 </a:t>
            </a:r>
            <a:r>
              <a:rPr lang="en-US" altLang="ko-KR" sz="1200" dirty="0" smtClean="0"/>
              <a:t>: Tools &gt; AVD manager</a:t>
            </a:r>
          </a:p>
          <a:p>
            <a:r>
              <a:rPr lang="en-US" altLang="ko-KR" sz="1200" dirty="0" smtClean="0"/>
              <a:t>Terminal, run… </a:t>
            </a:r>
            <a:r>
              <a:rPr lang="ko-KR" altLang="en-US" sz="1200" dirty="0" smtClean="0"/>
              <a:t>창 </a:t>
            </a:r>
            <a:r>
              <a:rPr lang="en-US" altLang="ko-KR" sz="1200" dirty="0" smtClean="0"/>
              <a:t>: dock, float</a:t>
            </a:r>
          </a:p>
          <a:p>
            <a:r>
              <a:rPr lang="en-US" altLang="ko-KR" sz="1200" dirty="0" smtClean="0"/>
              <a:t>Terminal </a:t>
            </a:r>
            <a:r>
              <a:rPr lang="ko-KR" altLang="en-US" sz="1200" dirty="0" smtClean="0"/>
              <a:t>창 </a:t>
            </a:r>
            <a:r>
              <a:rPr lang="en-US" altLang="ko-KR" sz="1200" dirty="0" smtClean="0"/>
              <a:t>: windows</a:t>
            </a:r>
            <a:r>
              <a:rPr lang="ko-KR" altLang="en-US" sz="1200" dirty="0" smtClean="0"/>
              <a:t>의 명령프롬프트</a:t>
            </a:r>
            <a:endParaRPr lang="en-US" altLang="ko-KR" sz="1200" dirty="0" smtClean="0"/>
          </a:p>
          <a:p>
            <a:r>
              <a:rPr lang="en-US" altLang="ko-KR" sz="1200" dirty="0" smtClean="0"/>
              <a:t>Play, stop, hot reload, debug…</a:t>
            </a:r>
          </a:p>
          <a:p>
            <a:pPr lvl="1"/>
            <a:endParaRPr lang="en-US" altLang="ko-KR" dirty="0" smtClean="0"/>
          </a:p>
        </p:txBody>
      </p:sp>
      <p:sp>
        <p:nvSpPr>
          <p:cNvPr id="4" name="Rectangle 3"/>
          <p:cNvSpPr/>
          <p:nvPr/>
        </p:nvSpPr>
        <p:spPr>
          <a:xfrm>
            <a:off x="6080760" y="667039"/>
            <a:ext cx="6111240" cy="61909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495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ko-KR" dirty="0"/>
              <a:t>Android Studio </a:t>
            </a:r>
            <a:r>
              <a:rPr lang="en-US" altLang="ko-KR" baseline="0" dirty="0" smtClean="0"/>
              <a:t>: </a:t>
            </a:r>
            <a:r>
              <a:rPr lang="en-US" altLang="ko-KR" dirty="0" smtClean="0"/>
              <a:t>Short-key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687820"/>
            <a:ext cx="6080759" cy="6190961"/>
          </a:xfrm>
        </p:spPr>
        <p:txBody>
          <a:bodyPr anchor="ctr">
            <a:normAutofit/>
          </a:bodyPr>
          <a:lstStyle/>
          <a:p>
            <a:r>
              <a:rPr lang="en-US" altLang="ko-KR" sz="1200" dirty="0" err="1"/>
              <a:t>Ctrl+Shift+I</a:t>
            </a:r>
            <a:r>
              <a:rPr lang="en-US" altLang="ko-KR" sz="1200" dirty="0"/>
              <a:t> : </a:t>
            </a:r>
            <a:r>
              <a:rPr lang="ko-KR" altLang="en-US" sz="1200" dirty="0"/>
              <a:t>위젯기본정보</a:t>
            </a:r>
            <a:r>
              <a:rPr lang="en-US" altLang="ko-KR" sz="1200" dirty="0"/>
              <a:t>-</a:t>
            </a:r>
            <a:r>
              <a:rPr lang="ko-KR" altLang="en-US" sz="1200" dirty="0"/>
              <a:t>파라메터</a:t>
            </a:r>
            <a:endParaRPr lang="en-US" altLang="ko-KR" sz="1200" dirty="0"/>
          </a:p>
          <a:p>
            <a:r>
              <a:rPr lang="en-US" altLang="ko-KR" sz="1200" dirty="0" err="1"/>
              <a:t>Alt+Enter</a:t>
            </a:r>
            <a:r>
              <a:rPr lang="en-US" altLang="ko-KR" sz="1200" dirty="0"/>
              <a:t> : </a:t>
            </a:r>
            <a:r>
              <a:rPr lang="ko-KR" altLang="en-US" sz="1200" dirty="0"/>
              <a:t>다른위젯 적용 </a:t>
            </a:r>
            <a:r>
              <a:rPr lang="en-US" altLang="ko-KR" sz="1200" dirty="0"/>
              <a:t>: </a:t>
            </a:r>
            <a:r>
              <a:rPr lang="ko-KR" altLang="en-US" sz="1200" dirty="0"/>
              <a:t>교체</a:t>
            </a:r>
            <a:r>
              <a:rPr lang="en-US" altLang="ko-KR" sz="1200" dirty="0"/>
              <a:t>, </a:t>
            </a:r>
            <a:r>
              <a:rPr lang="ko-KR" altLang="en-US" sz="1200" dirty="0"/>
              <a:t>감싸기</a:t>
            </a:r>
            <a:r>
              <a:rPr lang="en-US" altLang="ko-KR" sz="1200" dirty="0"/>
              <a:t>, </a:t>
            </a:r>
            <a:r>
              <a:rPr lang="ko-KR" altLang="en-US" sz="1200" dirty="0"/>
              <a:t>삭제</a:t>
            </a:r>
            <a:r>
              <a:rPr lang="en-US" altLang="ko-KR" sz="1200" dirty="0"/>
              <a:t>, </a:t>
            </a:r>
            <a:r>
              <a:rPr lang="ko-KR" altLang="en-US" sz="1200" dirty="0"/>
              <a:t>위치변경 등</a:t>
            </a:r>
            <a:endParaRPr lang="en-US" altLang="ko-KR" sz="1200" dirty="0"/>
          </a:p>
          <a:p>
            <a:r>
              <a:rPr lang="en-US" altLang="ko-KR" sz="1200" dirty="0" err="1"/>
              <a:t>Ctrl+Shift</a:t>
            </a:r>
            <a:r>
              <a:rPr lang="en-US" altLang="ko-KR" sz="1200" dirty="0"/>
              <a:t>+”+/-” : </a:t>
            </a:r>
            <a:r>
              <a:rPr lang="ko-KR" altLang="en-US" sz="1200" dirty="0"/>
              <a:t>위젯확장</a:t>
            </a:r>
            <a:r>
              <a:rPr lang="en-US" altLang="ko-KR" sz="1200" dirty="0"/>
              <a:t>/ </a:t>
            </a:r>
            <a:r>
              <a:rPr lang="ko-KR" altLang="en-US" sz="1200" dirty="0"/>
              <a:t>축소</a:t>
            </a:r>
            <a:endParaRPr lang="en-US" altLang="ko-KR" sz="1200" dirty="0"/>
          </a:p>
          <a:p>
            <a:r>
              <a:rPr lang="en-US" altLang="ko-KR" sz="1200" dirty="0" err="1"/>
              <a:t>Ctrl+F</a:t>
            </a:r>
            <a:r>
              <a:rPr lang="en-US" altLang="ko-KR" sz="1200" dirty="0"/>
              <a:t> : </a:t>
            </a:r>
            <a:r>
              <a:rPr lang="ko-KR" altLang="en-US" sz="1200" dirty="0"/>
              <a:t>찾기</a:t>
            </a:r>
            <a:r>
              <a:rPr lang="en-US" altLang="ko-KR" sz="1200" dirty="0"/>
              <a:t>(</a:t>
            </a:r>
            <a:r>
              <a:rPr lang="ko-KR" altLang="en-US" sz="1200" dirty="0"/>
              <a:t>현재파일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 err="1"/>
              <a:t>Ctrl+Shift+F</a:t>
            </a:r>
            <a:r>
              <a:rPr lang="en-US" altLang="ko-KR" sz="1200" dirty="0"/>
              <a:t> : </a:t>
            </a:r>
            <a:r>
              <a:rPr lang="ko-KR" altLang="en-US" sz="1200" dirty="0"/>
              <a:t>찾기</a:t>
            </a:r>
            <a:r>
              <a:rPr lang="en-US" altLang="ko-KR" sz="1200" dirty="0"/>
              <a:t>(</a:t>
            </a:r>
            <a:r>
              <a:rPr lang="ko-KR" altLang="en-US" sz="1200" dirty="0"/>
              <a:t>전체파일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 err="1"/>
              <a:t>Ctrl+R</a:t>
            </a:r>
            <a:r>
              <a:rPr lang="en-US" altLang="ko-KR" sz="1200" dirty="0"/>
              <a:t> : </a:t>
            </a:r>
            <a:r>
              <a:rPr lang="ko-KR" altLang="en-US" sz="1200" dirty="0"/>
              <a:t>바꾸기</a:t>
            </a:r>
            <a:r>
              <a:rPr lang="en-US" altLang="ko-KR" sz="1200" dirty="0"/>
              <a:t>(</a:t>
            </a:r>
            <a:r>
              <a:rPr lang="ko-KR" altLang="en-US" sz="1200" dirty="0"/>
              <a:t>현재파일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 err="1"/>
              <a:t>Ctrl+Shift+R</a:t>
            </a:r>
            <a:r>
              <a:rPr lang="en-US" altLang="ko-KR" sz="1200" dirty="0"/>
              <a:t> : </a:t>
            </a:r>
            <a:r>
              <a:rPr lang="ko-KR" altLang="en-US" sz="1200" dirty="0"/>
              <a:t>바꾸기</a:t>
            </a:r>
            <a:r>
              <a:rPr lang="en-US" altLang="ko-KR" sz="1200" dirty="0"/>
              <a:t>(</a:t>
            </a:r>
            <a:r>
              <a:rPr lang="ko-KR" altLang="en-US" sz="1200" dirty="0"/>
              <a:t>전체파일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 err="1"/>
              <a:t>Ctrl+Alt+L</a:t>
            </a:r>
            <a:r>
              <a:rPr lang="en-US" altLang="ko-KR" sz="1200" dirty="0"/>
              <a:t> : </a:t>
            </a:r>
            <a:r>
              <a:rPr lang="ko-KR" altLang="en-US" sz="1200" dirty="0"/>
              <a:t>화면 정렬 </a:t>
            </a:r>
            <a:r>
              <a:rPr lang="en-US" altLang="ko-KR" sz="1200" dirty="0"/>
              <a:t>: </a:t>
            </a:r>
            <a:r>
              <a:rPr lang="ko-KR" altLang="en-US" sz="1200" dirty="0"/>
              <a:t>콤마</a:t>
            </a:r>
            <a:r>
              <a:rPr lang="en-US" altLang="ko-KR" sz="1200" dirty="0"/>
              <a:t>(,) </a:t>
            </a:r>
            <a:r>
              <a:rPr lang="ko-KR" altLang="en-US" sz="1200" dirty="0"/>
              <a:t>기준</a:t>
            </a:r>
            <a:endParaRPr lang="en-US" altLang="ko-KR" sz="1200" dirty="0"/>
          </a:p>
          <a:p>
            <a:r>
              <a:rPr lang="en-US" altLang="ko-KR" sz="1200" dirty="0"/>
              <a:t>“</a:t>
            </a:r>
            <a:r>
              <a:rPr lang="en-US" altLang="ko-KR" sz="1200" dirty="0" err="1"/>
              <a:t>st</a:t>
            </a:r>
            <a:r>
              <a:rPr lang="en-US" altLang="ko-KR" sz="1200" dirty="0"/>
              <a:t>” </a:t>
            </a:r>
            <a:r>
              <a:rPr lang="ko-KR" altLang="en-US" sz="1200" dirty="0"/>
              <a:t>입력 </a:t>
            </a:r>
            <a:r>
              <a:rPr lang="en-US" altLang="ko-KR" sz="1200" dirty="0"/>
              <a:t>: stateless/ </a:t>
            </a:r>
            <a:r>
              <a:rPr lang="en-US" altLang="ko-KR" sz="1200" dirty="0" err="1"/>
              <a:t>statefullness</a:t>
            </a:r>
            <a:r>
              <a:rPr lang="en-US" altLang="ko-KR" sz="1200" dirty="0"/>
              <a:t> </a:t>
            </a:r>
            <a:r>
              <a:rPr lang="ko-KR" altLang="en-US" sz="1200" dirty="0"/>
              <a:t>자동완성</a:t>
            </a:r>
            <a:endParaRPr lang="en-US" altLang="ko-KR" sz="1200" dirty="0"/>
          </a:p>
          <a:p>
            <a:r>
              <a:rPr lang="en-US" altLang="ko-KR" sz="1200" dirty="0" err="1"/>
              <a:t>Ctrl+B</a:t>
            </a:r>
            <a:r>
              <a:rPr lang="en-US" altLang="ko-KR" sz="1200" dirty="0"/>
              <a:t> : </a:t>
            </a:r>
            <a:r>
              <a:rPr lang="ko-KR" altLang="en-US" sz="1200" dirty="0"/>
              <a:t>위젯의 소스코드보기</a:t>
            </a:r>
            <a:endParaRPr lang="en-US" altLang="ko-KR" sz="1200" dirty="0"/>
          </a:p>
          <a:p>
            <a:r>
              <a:rPr lang="en-US" altLang="ko-KR" sz="1200" dirty="0" err="1"/>
              <a:t>Ctrl+W</a:t>
            </a:r>
            <a:r>
              <a:rPr lang="en-US" altLang="ko-KR" sz="1200" dirty="0"/>
              <a:t> : </a:t>
            </a:r>
            <a:r>
              <a:rPr lang="ko-KR" altLang="en-US" sz="1200" dirty="0"/>
              <a:t>위젯선택</a:t>
            </a:r>
            <a:r>
              <a:rPr lang="en-US" altLang="ko-KR" sz="1200" dirty="0"/>
              <a:t>, </a:t>
            </a:r>
            <a:r>
              <a:rPr lang="ko-KR" altLang="en-US" sz="1200" dirty="0"/>
              <a:t>상위 </a:t>
            </a:r>
            <a:r>
              <a:rPr lang="ko-KR" altLang="en-US" sz="1200" dirty="0" smtClean="0"/>
              <a:t>위젯선택</a:t>
            </a:r>
            <a:endParaRPr lang="en-US" altLang="ko-KR" sz="1200" dirty="0" smtClean="0"/>
          </a:p>
          <a:p>
            <a:r>
              <a:rPr lang="en-US" altLang="ko-KR" sz="1200" b="1" dirty="0" err="1" smtClean="0"/>
              <a:t>Ctrl+Alt+O</a:t>
            </a:r>
            <a:r>
              <a:rPr lang="en-US" altLang="ko-KR" sz="1200" b="1" dirty="0" smtClean="0"/>
              <a:t> : </a:t>
            </a:r>
            <a:r>
              <a:rPr lang="ko-KR" altLang="en-US" sz="1200" b="1" dirty="0" smtClean="0"/>
              <a:t>안쓰는 </a:t>
            </a:r>
            <a:r>
              <a:rPr lang="en-US" altLang="ko-KR" sz="1200" b="1" smtClean="0"/>
              <a:t>import </a:t>
            </a:r>
            <a:r>
              <a:rPr lang="ko-KR" altLang="en-US" sz="1200" b="1" smtClean="0"/>
              <a:t>삭제</a:t>
            </a:r>
            <a:endParaRPr lang="en-US" altLang="ko-KR" sz="1200" dirty="0"/>
          </a:p>
          <a:p>
            <a:r>
              <a:rPr lang="en-US" altLang="ko-KR" sz="1200" dirty="0"/>
              <a:t>Flutter outline : </a:t>
            </a:r>
            <a:r>
              <a:rPr lang="ko-KR" altLang="en-US" sz="1200" dirty="0"/>
              <a:t>계층구조 시각화</a:t>
            </a:r>
            <a:r>
              <a:rPr lang="en-US" altLang="ko-KR" sz="1200" dirty="0"/>
              <a:t>(</a:t>
            </a:r>
            <a:r>
              <a:rPr lang="ko-KR" altLang="en-US" sz="1200" dirty="0"/>
              <a:t>우측면탭</a:t>
            </a:r>
            <a:r>
              <a:rPr lang="en-US" altLang="ko-KR" sz="1200" dirty="0"/>
              <a:t>). </a:t>
            </a:r>
            <a:r>
              <a:rPr lang="ko-KR" altLang="en-US" sz="1200" dirty="0"/>
              <a:t>마우스우측클릭</a:t>
            </a:r>
            <a:r>
              <a:rPr lang="en-US" altLang="ko-KR" sz="1200" dirty="0"/>
              <a:t>-&gt;</a:t>
            </a:r>
            <a:r>
              <a:rPr lang="ko-KR" altLang="en-US" sz="1200" dirty="0"/>
              <a:t>위젯분리</a:t>
            </a:r>
            <a:r>
              <a:rPr lang="en-US" altLang="ko-KR" sz="1200" dirty="0"/>
              <a:t> </a:t>
            </a:r>
            <a:endParaRPr lang="ko-KR" altLang="en-US" sz="1200" dirty="0"/>
          </a:p>
          <a:p>
            <a:pPr lvl="1"/>
            <a:endParaRPr lang="en-US" altLang="ko-KR" dirty="0" smtClean="0"/>
          </a:p>
        </p:txBody>
      </p:sp>
      <p:sp>
        <p:nvSpPr>
          <p:cNvPr id="4" name="Rectangle 3"/>
          <p:cNvSpPr/>
          <p:nvPr/>
        </p:nvSpPr>
        <p:spPr>
          <a:xfrm>
            <a:off x="6080760" y="667039"/>
            <a:ext cx="6111240" cy="61909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30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ko-KR" baseline="0" dirty="0" smtClean="0"/>
              <a:t>Flutter basic : Layouts 1/3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67039"/>
            <a:ext cx="5768339" cy="6190961"/>
          </a:xfrm>
        </p:spPr>
        <p:txBody>
          <a:bodyPr anchor="ctr">
            <a:normAutofit/>
          </a:bodyPr>
          <a:lstStyle/>
          <a:p>
            <a:r>
              <a:rPr lang="en-US" altLang="ko-KR" sz="1200" dirty="0" smtClean="0"/>
              <a:t>Flutter layout</a:t>
            </a:r>
            <a:r>
              <a:rPr lang="ko-KR" altLang="en-US" sz="1200" dirty="0" smtClean="0"/>
              <a:t>의 핵심 메커니즘 </a:t>
            </a:r>
            <a:r>
              <a:rPr lang="en-US" altLang="ko-KR" sz="1200" b="1" dirty="0" smtClean="0"/>
              <a:t>Widget</a:t>
            </a:r>
          </a:p>
          <a:p>
            <a:endParaRPr lang="en-US" altLang="ko-KR" sz="1200" b="1" dirty="0" smtClean="0"/>
          </a:p>
          <a:p>
            <a:pPr lvl="1"/>
            <a:r>
              <a:rPr lang="ko-KR" altLang="en-US" dirty="0" smtClean="0"/>
              <a:t>거의 모든것이 위젯</a:t>
            </a:r>
            <a:r>
              <a:rPr lang="en-US" altLang="ko-KR" dirty="0" smtClean="0"/>
              <a:t> :</a:t>
            </a:r>
            <a:r>
              <a:rPr lang="ko-KR" altLang="en-US" dirty="0" smtClean="0"/>
              <a:t>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아이콘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텍스트 등 보여지는 모든 것이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위젯</a:t>
            </a:r>
            <a:r>
              <a:rPr lang="en-US" altLang="ko-KR" dirty="0" smtClean="0"/>
              <a:t>.  </a:t>
            </a:r>
            <a:r>
              <a:rPr lang="ko-KR" altLang="en-US" dirty="0" smtClean="0"/>
              <a:t>심지어 레이아웃도 위젯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보여지지 않는 것들도 위젯 </a:t>
            </a:r>
            <a:r>
              <a:rPr lang="en-US" altLang="ko-KR" dirty="0" smtClean="0"/>
              <a:t>: rows, columns, grids …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5768340" y="667039"/>
            <a:ext cx="6423660" cy="61909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0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091" y="1115265"/>
            <a:ext cx="3820575" cy="4393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091" y="1940915"/>
            <a:ext cx="3820575" cy="4298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904" y="2757012"/>
            <a:ext cx="4108240" cy="360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76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ko-KR" baseline="0" dirty="0" smtClean="0"/>
              <a:t>Flutter basic : Layouts 2/3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67039"/>
            <a:ext cx="8138159" cy="6190961"/>
          </a:xfrm>
        </p:spPr>
        <p:txBody>
          <a:bodyPr anchor="ctr">
            <a:normAutofit/>
          </a:bodyPr>
          <a:lstStyle/>
          <a:p>
            <a:r>
              <a:rPr lang="ko-KR" altLang="en-US" sz="1200" dirty="0"/>
              <a:t>위젯은 </a:t>
            </a:r>
            <a:r>
              <a:rPr lang="en-US" altLang="ko-KR" sz="1200" dirty="0"/>
              <a:t>UI</a:t>
            </a:r>
            <a:r>
              <a:rPr lang="ko-KR" altLang="en-US" sz="1200" dirty="0"/>
              <a:t>를 빌드하는 데 사용되는 </a:t>
            </a:r>
            <a:r>
              <a:rPr lang="ko-KR" altLang="en-US" sz="1200" dirty="0" smtClean="0"/>
              <a:t>클래스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r>
              <a:rPr lang="ko-KR" altLang="en-US" sz="1200" dirty="0"/>
              <a:t>위젯은 </a:t>
            </a:r>
            <a:r>
              <a:rPr lang="ko-KR" altLang="en-US" sz="1200" u="sng" dirty="0"/>
              <a:t>레이아웃</a:t>
            </a:r>
            <a:r>
              <a:rPr lang="ko-KR" altLang="en-US" sz="1200" dirty="0"/>
              <a:t>과 </a:t>
            </a:r>
            <a:r>
              <a:rPr lang="en-US" altLang="ko-KR" sz="1200" u="sng" dirty="0"/>
              <a:t>UI </a:t>
            </a:r>
            <a:r>
              <a:rPr lang="ko-KR" altLang="en-US" sz="1200" u="sng" dirty="0"/>
              <a:t>요소 </a:t>
            </a:r>
            <a:r>
              <a:rPr lang="ko-KR" altLang="en-US" sz="1200" dirty="0"/>
              <a:t>모두에 </a:t>
            </a:r>
            <a:r>
              <a:rPr lang="ko-KR" altLang="en-US" sz="1200" dirty="0" smtClean="0"/>
              <a:t>사용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r>
              <a:rPr lang="ko-KR" altLang="en-US" sz="1200" dirty="0"/>
              <a:t>간단한 위젯을 </a:t>
            </a:r>
            <a:r>
              <a:rPr lang="ko-KR" altLang="en-US" sz="1200" dirty="0" smtClean="0"/>
              <a:t>구성하고 </a:t>
            </a:r>
            <a:r>
              <a:rPr lang="ko-KR" altLang="en-US" sz="1200" dirty="0"/>
              <a:t>복잡한 </a:t>
            </a:r>
            <a:r>
              <a:rPr lang="ko-KR" altLang="en-US" sz="1200" dirty="0" smtClean="0"/>
              <a:t>위젯으로 확대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보이는 위젯 몇가지 </a:t>
            </a:r>
            <a:r>
              <a:rPr lang="en-US" altLang="ko-KR" sz="1200" dirty="0" smtClean="0"/>
              <a:t>-&gt; 1</a:t>
            </a:r>
          </a:p>
          <a:p>
            <a:pPr lvl="1"/>
            <a:r>
              <a:rPr lang="en-US" altLang="ko-KR" dirty="0" smtClean="0"/>
              <a:t>Text</a:t>
            </a:r>
          </a:p>
          <a:p>
            <a:pPr lvl="1"/>
            <a:r>
              <a:rPr lang="en-US" altLang="ko-KR" dirty="0" smtClean="0"/>
              <a:t>Image</a:t>
            </a:r>
          </a:p>
          <a:p>
            <a:pPr lvl="1"/>
            <a:r>
              <a:rPr lang="en-US" altLang="ko-KR" dirty="0" smtClean="0"/>
              <a:t>Icon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레이아웃 위젯에 보이는 위젯추가 </a:t>
            </a:r>
            <a:r>
              <a:rPr lang="en-US" altLang="ko-KR" sz="1200" dirty="0" smtClean="0"/>
              <a:t>-&gt; 2</a:t>
            </a:r>
          </a:p>
          <a:p>
            <a:pPr lvl="1"/>
            <a:r>
              <a:rPr lang="en-US" altLang="ko-KR" dirty="0" smtClean="0"/>
              <a:t>Center</a:t>
            </a:r>
          </a:p>
          <a:p>
            <a:pPr lvl="1"/>
            <a:r>
              <a:rPr lang="en-US" altLang="ko-KR" dirty="0" smtClean="0"/>
              <a:t>Container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페이지에 레이아웃 위젯추가 </a:t>
            </a:r>
            <a:r>
              <a:rPr lang="en-US" altLang="ko-KR" sz="1200" dirty="0" smtClean="0"/>
              <a:t>-&gt; 3</a:t>
            </a:r>
          </a:p>
          <a:p>
            <a:pPr lvl="1"/>
            <a:r>
              <a:rPr lang="en-US" altLang="ko-KR" dirty="0" smtClean="0"/>
              <a:t>Material widget</a:t>
            </a:r>
          </a:p>
          <a:p>
            <a:pPr lvl="2"/>
            <a:r>
              <a:rPr lang="en-US" altLang="ko-KR" sz="1200" dirty="0" smtClean="0"/>
              <a:t>Material Design </a:t>
            </a:r>
            <a:r>
              <a:rPr lang="ko-KR" altLang="en-US" sz="1200" dirty="0" smtClean="0"/>
              <a:t>을 기반을 하는 다양한 기능이 라이브러리화 되어있다</a:t>
            </a:r>
            <a:endParaRPr lang="en-US" altLang="ko-KR" sz="1200" dirty="0" smtClean="0"/>
          </a:p>
          <a:p>
            <a:pPr lvl="1"/>
            <a:r>
              <a:rPr lang="en-US" altLang="ko-KR" dirty="0"/>
              <a:t>Material Design :  </a:t>
            </a:r>
          </a:p>
          <a:p>
            <a:pPr lvl="2"/>
            <a:r>
              <a:rPr lang="ko-KR" altLang="en-US" sz="1200" dirty="0" smtClean="0"/>
              <a:t>위키백과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플랫 </a:t>
            </a:r>
            <a:r>
              <a:rPr lang="ko-KR" altLang="en-US" sz="1200" dirty="0"/>
              <a:t>디자인의 장점을 살리면서도 빛에 따른 종이의 그림자 효과를 이용하여 입체감을 살리는 디자인 방식을 말한다</a:t>
            </a:r>
            <a:r>
              <a:rPr lang="en-US" altLang="ko-KR" sz="1200" dirty="0"/>
              <a:t>. 2014</a:t>
            </a:r>
            <a:r>
              <a:rPr lang="ko-KR" altLang="en-US" sz="1200" dirty="0"/>
              <a:t>년 구글이 안드로이드 스마트폰에 적용하면서 널리 퍼지기 시작했다</a:t>
            </a:r>
            <a:r>
              <a:rPr lang="en-US" altLang="ko-KR" sz="1200" dirty="0"/>
              <a:t>. </a:t>
            </a:r>
            <a:r>
              <a:rPr lang="ko-KR" altLang="en-US" sz="1200" dirty="0"/>
              <a:t>플랫 디자인과 마찬가지로 최소한의 요소만을 사용하여 대상의 본질을 표현하는 디자인 기법인 미니멀리즘</a:t>
            </a:r>
            <a:r>
              <a:rPr lang="en-US" altLang="ko-KR" sz="1200" dirty="0"/>
              <a:t>(minimalism)</a:t>
            </a:r>
            <a:r>
              <a:rPr lang="ko-KR" altLang="en-US" sz="1200" dirty="0"/>
              <a:t>을 추구한다</a:t>
            </a:r>
            <a:r>
              <a:rPr lang="en-US" altLang="ko-KR" sz="1200" dirty="0"/>
              <a:t>.</a:t>
            </a:r>
            <a:endParaRPr lang="en-US" altLang="ko-KR" sz="1200" dirty="0" smtClean="0"/>
          </a:p>
          <a:p>
            <a:pPr lvl="2"/>
            <a:r>
              <a:rPr lang="en-US" altLang="ko-KR" sz="1200" dirty="0" smtClean="0"/>
              <a:t>https</a:t>
            </a:r>
            <a:r>
              <a:rPr lang="en-US" altLang="ko-KR" sz="1200" dirty="0"/>
              <a:t>://material.io</a:t>
            </a:r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8138160" y="667039"/>
            <a:ext cx="4053840" cy="61909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// 1</a:t>
            </a:r>
          </a:p>
          <a:p>
            <a:r>
              <a:rPr lang="en-US" altLang="ko-KR" sz="1050" b="1" dirty="0" smtClean="0">
                <a:solidFill>
                  <a:srgbClr val="00B0F0"/>
                </a:solidFill>
              </a:rPr>
              <a:t>Text</a:t>
            </a:r>
            <a:r>
              <a:rPr lang="en-US" altLang="ko-KR" sz="1050" dirty="0">
                <a:solidFill>
                  <a:schemeClr val="tx1"/>
                </a:solidFill>
              </a:rPr>
              <a:t>('Hello World</a:t>
            </a:r>
            <a:r>
              <a:rPr lang="en-US" altLang="ko-KR" sz="1050" dirty="0" smtClean="0">
                <a:solidFill>
                  <a:schemeClr val="tx1"/>
                </a:solidFill>
              </a:rPr>
              <a:t>'),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b="1" dirty="0" err="1">
                <a:solidFill>
                  <a:srgbClr val="00B0F0"/>
                </a:solidFill>
              </a:rPr>
              <a:t>Image.asset</a:t>
            </a:r>
            <a:r>
              <a:rPr lang="en-US" altLang="ko-KR" sz="105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'images/lake.jpg',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fit: </a:t>
            </a:r>
            <a:r>
              <a:rPr lang="en-US" altLang="ko-KR" sz="1050" dirty="0" err="1">
                <a:solidFill>
                  <a:schemeClr val="tx1"/>
                </a:solidFill>
              </a:rPr>
              <a:t>BoxFit.cover</a:t>
            </a:r>
            <a:r>
              <a:rPr lang="en-US" altLang="ko-KR" sz="1050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),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b="1" dirty="0">
                <a:solidFill>
                  <a:srgbClr val="00B0F0"/>
                </a:solidFill>
              </a:rPr>
              <a:t>Icon</a:t>
            </a:r>
            <a:r>
              <a:rPr lang="en-US" altLang="ko-KR" sz="105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</a:t>
            </a:r>
            <a:r>
              <a:rPr lang="en-US" altLang="ko-KR" sz="1050" dirty="0" err="1">
                <a:solidFill>
                  <a:schemeClr val="tx1"/>
                </a:solidFill>
              </a:rPr>
              <a:t>Icons.star</a:t>
            </a:r>
            <a:r>
              <a:rPr lang="en-US" altLang="ko-KR" sz="1050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color: </a:t>
            </a:r>
            <a:r>
              <a:rPr lang="en-US" altLang="ko-KR" sz="1050" dirty="0" err="1">
                <a:solidFill>
                  <a:schemeClr val="tx1"/>
                </a:solidFill>
              </a:rPr>
              <a:t>Colors.red</a:t>
            </a:r>
            <a:r>
              <a:rPr lang="en-US" altLang="ko-KR" sz="1050" dirty="0">
                <a:solidFill>
                  <a:schemeClr val="tx1"/>
                </a:solidFill>
              </a:rPr>
              <a:t>[500],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),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// 2</a:t>
            </a:r>
          </a:p>
          <a:p>
            <a:r>
              <a:rPr lang="en-US" altLang="ko-KR" sz="1050" b="1" dirty="0" smtClean="0">
                <a:solidFill>
                  <a:srgbClr val="00B0F0"/>
                </a:solidFill>
              </a:rPr>
              <a:t>Center</a:t>
            </a:r>
            <a:r>
              <a:rPr lang="en-US" altLang="ko-KR" sz="105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child: </a:t>
            </a:r>
            <a:r>
              <a:rPr lang="en-US" altLang="ko-KR" sz="1050" b="1" dirty="0">
                <a:solidFill>
                  <a:srgbClr val="00B0F0"/>
                </a:solidFill>
              </a:rPr>
              <a:t>Text</a:t>
            </a:r>
            <a:r>
              <a:rPr lang="en-US" altLang="ko-KR" sz="1050" dirty="0">
                <a:solidFill>
                  <a:schemeClr val="tx1"/>
                </a:solidFill>
              </a:rPr>
              <a:t>('Hello World'),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),</a:t>
            </a:r>
          </a:p>
          <a:p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// 3</a:t>
            </a:r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class </a:t>
            </a:r>
            <a:r>
              <a:rPr lang="en-US" altLang="ko-KR" sz="1050" dirty="0" err="1">
                <a:solidFill>
                  <a:schemeClr val="tx1"/>
                </a:solidFill>
              </a:rPr>
              <a:t>MyApp</a:t>
            </a:r>
            <a:r>
              <a:rPr lang="en-US" altLang="ko-KR" sz="1050" dirty="0">
                <a:solidFill>
                  <a:schemeClr val="tx1"/>
                </a:solidFill>
              </a:rPr>
              <a:t> extends </a:t>
            </a:r>
            <a:r>
              <a:rPr lang="en-US" altLang="ko-KR" sz="1050" dirty="0" err="1">
                <a:solidFill>
                  <a:schemeClr val="tx1"/>
                </a:solidFill>
              </a:rPr>
              <a:t>StatelessWidget</a:t>
            </a:r>
            <a:r>
              <a:rPr lang="en-US" altLang="ko-KR" sz="1050" dirty="0">
                <a:solidFill>
                  <a:schemeClr val="tx1"/>
                </a:solidFill>
              </a:rPr>
              <a:t> {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MyApp</a:t>
            </a:r>
            <a:r>
              <a:rPr lang="en-US" altLang="ko-KR" sz="1050" dirty="0">
                <a:solidFill>
                  <a:schemeClr val="tx1"/>
                </a:solidFill>
              </a:rPr>
              <a:t>({Key? key}) : super(key: key);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  @override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Widget build(</a:t>
            </a:r>
            <a:r>
              <a:rPr lang="en-US" altLang="ko-KR" sz="1050" dirty="0" err="1">
                <a:solidFill>
                  <a:schemeClr val="tx1"/>
                </a:solidFill>
              </a:rPr>
              <a:t>BuildContext</a:t>
            </a:r>
            <a:r>
              <a:rPr lang="en-US" altLang="ko-KR" sz="1050" dirty="0">
                <a:solidFill>
                  <a:schemeClr val="tx1"/>
                </a:solidFill>
              </a:rPr>
              <a:t> context) {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return </a:t>
            </a:r>
            <a:r>
              <a:rPr lang="en-US" altLang="ko-KR" sz="1050" b="1" dirty="0" err="1">
                <a:solidFill>
                  <a:srgbClr val="00B0F0"/>
                </a:solidFill>
              </a:rPr>
              <a:t>MaterialApp</a:t>
            </a:r>
            <a:r>
              <a:rPr lang="en-US" altLang="ko-KR" sz="105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title: 'Flutter layout demo',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home: Scaffold(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  </a:t>
            </a:r>
            <a:r>
              <a:rPr lang="en-US" altLang="ko-KR" sz="1050" dirty="0" err="1">
                <a:solidFill>
                  <a:schemeClr val="tx1"/>
                </a:solidFill>
              </a:rPr>
              <a:t>appBar</a:t>
            </a:r>
            <a:r>
              <a:rPr lang="en-US" altLang="ko-KR" sz="1050" dirty="0">
                <a:solidFill>
                  <a:schemeClr val="tx1"/>
                </a:solidFill>
              </a:rPr>
              <a:t>: </a:t>
            </a:r>
            <a:r>
              <a:rPr lang="en-US" altLang="ko-KR" sz="1050" dirty="0" err="1">
                <a:solidFill>
                  <a:schemeClr val="tx1"/>
                </a:solidFill>
              </a:rPr>
              <a:t>AppBar</a:t>
            </a:r>
            <a:r>
              <a:rPr lang="en-US" altLang="ko-KR" sz="105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    title: </a:t>
            </a:r>
            <a:r>
              <a:rPr lang="en-US" altLang="ko-KR" sz="1050" dirty="0" smtClean="0">
                <a:solidFill>
                  <a:schemeClr val="tx1"/>
                </a:solidFill>
              </a:rPr>
              <a:t>Text</a:t>
            </a:r>
            <a:r>
              <a:rPr lang="en-US" altLang="ko-KR" sz="1050" dirty="0">
                <a:solidFill>
                  <a:schemeClr val="tx1"/>
                </a:solidFill>
              </a:rPr>
              <a:t>('Flutter layout demo'),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  ),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  body: </a:t>
            </a:r>
            <a:r>
              <a:rPr lang="en-US" altLang="ko-KR" sz="1050" dirty="0" smtClean="0">
                <a:solidFill>
                  <a:schemeClr val="tx1"/>
                </a:solidFill>
              </a:rPr>
              <a:t>Center</a:t>
            </a:r>
            <a:r>
              <a:rPr lang="en-US" altLang="ko-KR" sz="105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    child: Text('Hello World'),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  ),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),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);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}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789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80760" y="667039"/>
            <a:ext cx="6111240" cy="61909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ko-KR" baseline="0" dirty="0" smtClean="0"/>
              <a:t>Flutter basic : Layouts 3/3</a:t>
            </a:r>
            <a:endParaRPr lang="ko-KR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325" y="907591"/>
            <a:ext cx="5475802" cy="2777201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494" y="3971054"/>
            <a:ext cx="5717771" cy="2600684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" y="1974574"/>
            <a:ext cx="6074590" cy="4883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 smtClean="0"/>
              <a:t>수직과 수평 레이아웃을 구성하는 위젯들</a:t>
            </a:r>
            <a:endParaRPr lang="en-US" altLang="ko-KR" sz="1200" dirty="0" smtClean="0"/>
          </a:p>
          <a:p>
            <a:pPr lvl="1"/>
            <a:r>
              <a:rPr lang="en-US" altLang="ko-KR" dirty="0" smtClean="0"/>
              <a:t>Row</a:t>
            </a:r>
          </a:p>
          <a:p>
            <a:pPr lvl="1"/>
            <a:r>
              <a:rPr lang="en-US" altLang="ko-KR" dirty="0" smtClean="0"/>
              <a:t>Column</a:t>
            </a:r>
          </a:p>
          <a:p>
            <a:endParaRPr lang="en-US" altLang="ko-KR" sz="11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sz="11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43" y="3853322"/>
            <a:ext cx="4811075" cy="214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83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ko-KR" baseline="0" dirty="0" smtClean="0"/>
              <a:t>Flutter basic : Layouts : Aligning</a:t>
            </a:r>
            <a:r>
              <a:rPr lang="en-US" altLang="ko-KR" dirty="0" smtClean="0"/>
              <a:t> widget</a:t>
            </a:r>
            <a:r>
              <a:rPr lang="en-US" altLang="ko-KR" baseline="0" dirty="0" smtClean="0"/>
              <a:t> 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6080760" y="667039"/>
            <a:ext cx="6111240" cy="61909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tx1"/>
                </a:solidFill>
              </a:rPr>
              <a:t>Row(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</a:t>
            </a:r>
            <a:r>
              <a:rPr lang="en-US" altLang="ko-KR" sz="1200" dirty="0" err="1">
                <a:solidFill>
                  <a:schemeClr val="tx1"/>
                </a:solidFill>
              </a:rPr>
              <a:t>mainAxisAlignment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en-US" altLang="ko-KR" sz="1200" dirty="0" err="1">
                <a:solidFill>
                  <a:schemeClr val="tx1"/>
                </a:solidFill>
              </a:rPr>
              <a:t>MainAxisAlignment.spaceEvenly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children: [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</a:rPr>
              <a:t>Image.asset</a:t>
            </a:r>
            <a:r>
              <a:rPr lang="en-US" altLang="ko-KR" sz="1200" dirty="0">
                <a:solidFill>
                  <a:schemeClr val="tx1"/>
                </a:solidFill>
              </a:rPr>
              <a:t>('images/pic1.jpg'),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</a:rPr>
              <a:t>Image.asset</a:t>
            </a:r>
            <a:r>
              <a:rPr lang="en-US" altLang="ko-KR" sz="1200" dirty="0">
                <a:solidFill>
                  <a:schemeClr val="tx1"/>
                </a:solidFill>
              </a:rPr>
              <a:t>('images/pic2.jpg'),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</a:rPr>
              <a:t>Image.asset</a:t>
            </a:r>
            <a:r>
              <a:rPr lang="en-US" altLang="ko-KR" sz="1200" dirty="0">
                <a:solidFill>
                  <a:schemeClr val="tx1"/>
                </a:solidFill>
              </a:rPr>
              <a:t>('images/pic3.jpg'),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],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);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Column(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</a:t>
            </a:r>
            <a:r>
              <a:rPr lang="en-US" altLang="ko-KR" sz="1200" dirty="0" err="1">
                <a:solidFill>
                  <a:schemeClr val="tx1"/>
                </a:solidFill>
              </a:rPr>
              <a:t>mainAxisAlignment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en-US" altLang="ko-KR" sz="1200" dirty="0" err="1">
                <a:solidFill>
                  <a:schemeClr val="tx1"/>
                </a:solidFill>
              </a:rPr>
              <a:t>MainAxisAlignment.spaceEvenly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children: [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</a:rPr>
              <a:t>Image.asset</a:t>
            </a:r>
            <a:r>
              <a:rPr lang="en-US" altLang="ko-KR" sz="1200" dirty="0">
                <a:solidFill>
                  <a:schemeClr val="tx1"/>
                </a:solidFill>
              </a:rPr>
              <a:t>('images/pic1.jpg'),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</a:rPr>
              <a:t>Image.asset</a:t>
            </a:r>
            <a:r>
              <a:rPr lang="en-US" altLang="ko-KR" sz="1200" dirty="0">
                <a:solidFill>
                  <a:schemeClr val="tx1"/>
                </a:solidFill>
              </a:rPr>
              <a:t>('images/pic2.jpg'),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</a:rPr>
              <a:t>Image.asset</a:t>
            </a:r>
            <a:r>
              <a:rPr lang="en-US" altLang="ko-KR" sz="1200" dirty="0">
                <a:solidFill>
                  <a:schemeClr val="tx1"/>
                </a:solidFill>
              </a:rPr>
              <a:t>('images/pic3.jpg'),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],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);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428" y="1226641"/>
            <a:ext cx="2004219" cy="534458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95" y="3765831"/>
            <a:ext cx="2238337" cy="12746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654" y="3528776"/>
            <a:ext cx="1117819" cy="24181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2094618"/>
            <a:ext cx="526676" cy="179070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" y="2193235"/>
            <a:ext cx="6074590" cy="4664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Row </a:t>
            </a:r>
            <a:r>
              <a:rPr lang="ko-KR" altLang="en-US" sz="1200" dirty="0" smtClean="0"/>
              <a:t>또는 </a:t>
            </a:r>
            <a:r>
              <a:rPr lang="en-US" altLang="ko-KR" sz="1200" dirty="0" smtClean="0"/>
              <a:t>column</a:t>
            </a:r>
            <a:r>
              <a:rPr lang="ko-KR" altLang="en-US" sz="1200" dirty="0" smtClean="0"/>
              <a:t>의 정렬을 돕는 속성 두가지</a:t>
            </a:r>
            <a:endParaRPr lang="en-US" altLang="ko-KR" sz="1200" dirty="0" smtClean="0"/>
          </a:p>
          <a:p>
            <a:pPr lvl="1"/>
            <a:r>
              <a:rPr lang="en-US" altLang="ko-KR" dirty="0" err="1" smtClean="0"/>
              <a:t>mainAxisAlignment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crossAxisAlignment</a:t>
            </a:r>
            <a:endParaRPr lang="en-US" altLang="ko-KR" dirty="0" smtClean="0"/>
          </a:p>
          <a:p>
            <a:endParaRPr lang="en-US" altLang="ko-KR" sz="11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60535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ko-KR" baseline="0" dirty="0" smtClean="0"/>
              <a:t>Flutter basic : Layouts : Sizing widgets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6080760" y="667039"/>
            <a:ext cx="6111240" cy="61909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tx1"/>
                </a:solidFill>
              </a:rPr>
              <a:t>Row(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</a:t>
            </a:r>
            <a:r>
              <a:rPr lang="en-US" altLang="ko-KR" sz="1200" dirty="0" err="1">
                <a:solidFill>
                  <a:schemeClr val="tx1"/>
                </a:solidFill>
              </a:rPr>
              <a:t>crossAxisAlignment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en-US" altLang="ko-KR" sz="1200" dirty="0" err="1">
                <a:solidFill>
                  <a:schemeClr val="tx1"/>
                </a:solidFill>
              </a:rPr>
              <a:t>CrossAxisAlignment.center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children: [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</a:t>
            </a:r>
            <a:r>
              <a:rPr lang="en-US" altLang="ko-KR" sz="1200" b="1" dirty="0">
                <a:solidFill>
                  <a:srgbClr val="00B0F0"/>
                </a:solidFill>
              </a:rPr>
              <a:t>Expanded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child: </a:t>
            </a:r>
            <a:r>
              <a:rPr lang="en-US" altLang="ko-KR" sz="1200" dirty="0" err="1">
                <a:solidFill>
                  <a:schemeClr val="tx1"/>
                </a:solidFill>
              </a:rPr>
              <a:t>Image.asset</a:t>
            </a:r>
            <a:r>
              <a:rPr lang="en-US" altLang="ko-KR" sz="1200" dirty="0">
                <a:solidFill>
                  <a:schemeClr val="tx1"/>
                </a:solidFill>
              </a:rPr>
              <a:t>('images/pic1.jpg'),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),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</a:t>
            </a:r>
            <a:r>
              <a:rPr lang="en-US" altLang="ko-KR" sz="1200" b="1" dirty="0">
                <a:solidFill>
                  <a:srgbClr val="00B0F0"/>
                </a:solidFill>
              </a:rPr>
              <a:t>Expanded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child: </a:t>
            </a:r>
            <a:r>
              <a:rPr lang="en-US" altLang="ko-KR" sz="1200" dirty="0" err="1">
                <a:solidFill>
                  <a:schemeClr val="tx1"/>
                </a:solidFill>
              </a:rPr>
              <a:t>Image.asset</a:t>
            </a:r>
            <a:r>
              <a:rPr lang="en-US" altLang="ko-KR" sz="1200" dirty="0">
                <a:solidFill>
                  <a:schemeClr val="tx1"/>
                </a:solidFill>
              </a:rPr>
              <a:t>('images/pic2.jpg'),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),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</a:t>
            </a:r>
            <a:r>
              <a:rPr lang="en-US" altLang="ko-KR" sz="1200" b="1" dirty="0">
                <a:solidFill>
                  <a:srgbClr val="00B0F0"/>
                </a:solidFill>
              </a:rPr>
              <a:t>Expanded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child: </a:t>
            </a:r>
            <a:r>
              <a:rPr lang="en-US" altLang="ko-KR" sz="1200" dirty="0" err="1">
                <a:solidFill>
                  <a:schemeClr val="tx1"/>
                </a:solidFill>
              </a:rPr>
              <a:t>Image.asset</a:t>
            </a:r>
            <a:r>
              <a:rPr lang="en-US" altLang="ko-KR" sz="1200" dirty="0">
                <a:solidFill>
                  <a:schemeClr val="tx1"/>
                </a:solidFill>
              </a:rPr>
              <a:t>('images/pic3.jpg'),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),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],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);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Row(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</a:t>
            </a:r>
            <a:r>
              <a:rPr lang="en-US" altLang="ko-KR" sz="1200" dirty="0" err="1">
                <a:solidFill>
                  <a:schemeClr val="tx1"/>
                </a:solidFill>
              </a:rPr>
              <a:t>crossAxisAlignment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en-US" altLang="ko-KR" sz="1200" dirty="0" err="1">
                <a:solidFill>
                  <a:schemeClr val="tx1"/>
                </a:solidFill>
              </a:rPr>
              <a:t>CrossAxisAlignment.center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children: [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</a:t>
            </a:r>
            <a:r>
              <a:rPr lang="en-US" altLang="ko-KR" sz="1200" b="1" dirty="0">
                <a:solidFill>
                  <a:srgbClr val="00B0F0"/>
                </a:solidFill>
              </a:rPr>
              <a:t>Expanded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flex: 1, // default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 child: </a:t>
            </a:r>
            <a:r>
              <a:rPr lang="en-US" altLang="ko-KR" sz="1200" dirty="0" err="1">
                <a:solidFill>
                  <a:schemeClr val="tx1"/>
                </a:solidFill>
              </a:rPr>
              <a:t>Image.asset</a:t>
            </a:r>
            <a:r>
              <a:rPr lang="en-US" altLang="ko-KR" sz="1200" dirty="0">
                <a:solidFill>
                  <a:schemeClr val="tx1"/>
                </a:solidFill>
              </a:rPr>
              <a:t>('images/pic1.jpg'),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),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</a:t>
            </a:r>
            <a:r>
              <a:rPr lang="en-US" altLang="ko-KR" sz="1200" b="1" dirty="0">
                <a:solidFill>
                  <a:srgbClr val="00B0F0"/>
                </a:solidFill>
              </a:rPr>
              <a:t>Expanded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</a:t>
            </a:r>
            <a:r>
              <a:rPr lang="en-US" altLang="ko-KR" sz="1200" b="1" dirty="0">
                <a:solidFill>
                  <a:srgbClr val="002060"/>
                </a:solidFill>
              </a:rPr>
              <a:t>flex</a:t>
            </a:r>
            <a:r>
              <a:rPr lang="en-US" altLang="ko-KR" sz="1200" dirty="0">
                <a:solidFill>
                  <a:schemeClr val="tx1"/>
                </a:solidFill>
              </a:rPr>
              <a:t>: 2,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child: </a:t>
            </a:r>
            <a:r>
              <a:rPr lang="en-US" altLang="ko-KR" sz="1200" dirty="0" err="1">
                <a:solidFill>
                  <a:schemeClr val="tx1"/>
                </a:solidFill>
              </a:rPr>
              <a:t>Image.asset</a:t>
            </a:r>
            <a:r>
              <a:rPr lang="en-US" altLang="ko-KR" sz="1200" dirty="0">
                <a:solidFill>
                  <a:schemeClr val="tx1"/>
                </a:solidFill>
              </a:rPr>
              <a:t>('images/pic2.jpg'),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),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</a:t>
            </a:r>
            <a:r>
              <a:rPr lang="en-US" altLang="ko-KR" sz="1200" b="1" dirty="0">
                <a:solidFill>
                  <a:srgbClr val="00B0F0"/>
                </a:solidFill>
              </a:rPr>
              <a:t>Expanded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child: </a:t>
            </a:r>
            <a:r>
              <a:rPr lang="en-US" altLang="ko-KR" sz="1200" dirty="0" err="1">
                <a:solidFill>
                  <a:schemeClr val="tx1"/>
                </a:solidFill>
              </a:rPr>
              <a:t>Image.asset</a:t>
            </a:r>
            <a:r>
              <a:rPr lang="en-US" altLang="ko-KR" sz="1200" dirty="0">
                <a:solidFill>
                  <a:schemeClr val="tx1"/>
                </a:solidFill>
              </a:rPr>
              <a:t>('images/pic3.jpg'),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),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],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);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385" y="3494282"/>
            <a:ext cx="2934781" cy="275135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948" y="1099170"/>
            <a:ext cx="2454312" cy="8181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948" y="4369102"/>
            <a:ext cx="2454312" cy="1235337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" y="1917274"/>
            <a:ext cx="6074590" cy="4940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 smtClean="0"/>
              <a:t>레이아웃이 장치에 비해 클경우 </a:t>
            </a:r>
            <a:r>
              <a:rPr lang="en-US" altLang="ko-KR" sz="1200" dirty="0" smtClean="0"/>
              <a:t>overflow </a:t>
            </a:r>
            <a:r>
              <a:rPr lang="ko-KR" altLang="en-US" sz="1200" dirty="0" smtClean="0"/>
              <a:t>발생</a:t>
            </a:r>
            <a:endParaRPr lang="en-US" altLang="ko-KR" sz="1200" dirty="0" smtClean="0"/>
          </a:p>
          <a:p>
            <a:r>
              <a:rPr lang="en-US" altLang="ko-KR" sz="1200" dirty="0" smtClean="0"/>
              <a:t>Expanded</a:t>
            </a:r>
            <a:r>
              <a:rPr lang="ko-KR" altLang="en-US" sz="1200" dirty="0" smtClean="0"/>
              <a:t>위젯으로 해결</a:t>
            </a:r>
            <a:endParaRPr lang="en-US" altLang="ko-KR" sz="12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61032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ko-KR" baseline="0" dirty="0" smtClean="0"/>
              <a:t>Flutter basic : Layouts : Packing widgets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6080760" y="667039"/>
            <a:ext cx="6111240" cy="61909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tx1"/>
                </a:solidFill>
              </a:rPr>
              <a:t>Row(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</a:t>
            </a:r>
            <a:r>
              <a:rPr lang="en-US" altLang="ko-KR" sz="1200" dirty="0" err="1">
                <a:solidFill>
                  <a:schemeClr val="tx1"/>
                </a:solidFill>
              </a:rPr>
              <a:t>mainAxisSize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en-US" altLang="ko-KR" sz="1200" b="1" dirty="0" err="1">
                <a:solidFill>
                  <a:schemeClr val="tx1"/>
                </a:solidFill>
              </a:rPr>
              <a:t>MainAxisSize.min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children: [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Icon(</a:t>
            </a:r>
            <a:r>
              <a:rPr lang="en-US" altLang="ko-KR" sz="1200" dirty="0" err="1">
                <a:solidFill>
                  <a:schemeClr val="tx1"/>
                </a:solidFill>
              </a:rPr>
              <a:t>Icons.star</a:t>
            </a:r>
            <a:r>
              <a:rPr lang="en-US" altLang="ko-KR" sz="1200" dirty="0">
                <a:solidFill>
                  <a:schemeClr val="tx1"/>
                </a:solidFill>
              </a:rPr>
              <a:t>, color: </a:t>
            </a:r>
            <a:r>
              <a:rPr lang="en-US" altLang="ko-KR" sz="1200" dirty="0" err="1">
                <a:solidFill>
                  <a:schemeClr val="tx1"/>
                </a:solidFill>
              </a:rPr>
              <a:t>Colors.green</a:t>
            </a:r>
            <a:r>
              <a:rPr lang="en-US" altLang="ko-KR" sz="1200" dirty="0">
                <a:solidFill>
                  <a:schemeClr val="tx1"/>
                </a:solidFill>
              </a:rPr>
              <a:t>[500]),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Icon(</a:t>
            </a:r>
            <a:r>
              <a:rPr lang="en-US" altLang="ko-KR" sz="1200" dirty="0" err="1">
                <a:solidFill>
                  <a:schemeClr val="tx1"/>
                </a:solidFill>
              </a:rPr>
              <a:t>Icons.star</a:t>
            </a:r>
            <a:r>
              <a:rPr lang="en-US" altLang="ko-KR" sz="1200" dirty="0">
                <a:solidFill>
                  <a:schemeClr val="tx1"/>
                </a:solidFill>
              </a:rPr>
              <a:t>, color: </a:t>
            </a:r>
            <a:r>
              <a:rPr lang="en-US" altLang="ko-KR" sz="1200" dirty="0" err="1">
                <a:solidFill>
                  <a:schemeClr val="tx1"/>
                </a:solidFill>
              </a:rPr>
              <a:t>Colors.green</a:t>
            </a:r>
            <a:r>
              <a:rPr lang="en-US" altLang="ko-KR" sz="1200" dirty="0">
                <a:solidFill>
                  <a:schemeClr val="tx1"/>
                </a:solidFill>
              </a:rPr>
              <a:t>[500]),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Icon(</a:t>
            </a:r>
            <a:r>
              <a:rPr lang="en-US" altLang="ko-KR" sz="1200" dirty="0" err="1">
                <a:solidFill>
                  <a:schemeClr val="tx1"/>
                </a:solidFill>
              </a:rPr>
              <a:t>Icons.star</a:t>
            </a:r>
            <a:r>
              <a:rPr lang="en-US" altLang="ko-KR" sz="1200" dirty="0">
                <a:solidFill>
                  <a:schemeClr val="tx1"/>
                </a:solidFill>
              </a:rPr>
              <a:t>, color: </a:t>
            </a:r>
            <a:r>
              <a:rPr lang="en-US" altLang="ko-KR" sz="1200" dirty="0" err="1">
                <a:solidFill>
                  <a:schemeClr val="tx1"/>
                </a:solidFill>
              </a:rPr>
              <a:t>Colors.green</a:t>
            </a:r>
            <a:r>
              <a:rPr lang="en-US" altLang="ko-KR" sz="1200" dirty="0">
                <a:solidFill>
                  <a:schemeClr val="tx1"/>
                </a:solidFill>
              </a:rPr>
              <a:t>[500]),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</a:rPr>
              <a:t>const</a:t>
            </a:r>
            <a:r>
              <a:rPr lang="en-US" altLang="ko-KR" sz="1200" dirty="0">
                <a:solidFill>
                  <a:schemeClr val="tx1"/>
                </a:solidFill>
              </a:rPr>
              <a:t> Icon(</a:t>
            </a:r>
            <a:r>
              <a:rPr lang="en-US" altLang="ko-KR" sz="1200" dirty="0" err="1">
                <a:solidFill>
                  <a:schemeClr val="tx1"/>
                </a:solidFill>
              </a:rPr>
              <a:t>Icons.star</a:t>
            </a:r>
            <a:r>
              <a:rPr lang="en-US" altLang="ko-KR" sz="1200" dirty="0">
                <a:solidFill>
                  <a:schemeClr val="tx1"/>
                </a:solidFill>
              </a:rPr>
              <a:t>, color: </a:t>
            </a:r>
            <a:r>
              <a:rPr lang="en-US" altLang="ko-KR" sz="1200" dirty="0" err="1">
                <a:solidFill>
                  <a:schemeClr val="tx1"/>
                </a:solidFill>
              </a:rPr>
              <a:t>Colors.black</a:t>
            </a:r>
            <a:r>
              <a:rPr lang="en-US" altLang="ko-KR" sz="1200" dirty="0">
                <a:solidFill>
                  <a:schemeClr val="tx1"/>
                </a:solidFill>
              </a:rPr>
              <a:t>),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</a:rPr>
              <a:t>const</a:t>
            </a:r>
            <a:r>
              <a:rPr lang="en-US" altLang="ko-KR" sz="1200" dirty="0">
                <a:solidFill>
                  <a:schemeClr val="tx1"/>
                </a:solidFill>
              </a:rPr>
              <a:t> Icon(</a:t>
            </a:r>
            <a:r>
              <a:rPr lang="en-US" altLang="ko-KR" sz="1200" dirty="0" err="1">
                <a:solidFill>
                  <a:schemeClr val="tx1"/>
                </a:solidFill>
              </a:rPr>
              <a:t>Icons.star</a:t>
            </a:r>
            <a:r>
              <a:rPr lang="en-US" altLang="ko-KR" sz="1200" dirty="0">
                <a:solidFill>
                  <a:schemeClr val="tx1"/>
                </a:solidFill>
              </a:rPr>
              <a:t>, color: </a:t>
            </a:r>
            <a:r>
              <a:rPr lang="en-US" altLang="ko-KR" sz="1200" dirty="0" err="1">
                <a:solidFill>
                  <a:schemeClr val="tx1"/>
                </a:solidFill>
              </a:rPr>
              <a:t>Colors.black</a:t>
            </a:r>
            <a:r>
              <a:rPr lang="en-US" altLang="ko-KR" sz="1200" dirty="0">
                <a:solidFill>
                  <a:schemeClr val="tx1"/>
                </a:solidFill>
              </a:rPr>
              <a:t>),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],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" y="2690191"/>
            <a:ext cx="6080758" cy="3486773"/>
          </a:xfrm>
        </p:spPr>
        <p:txBody>
          <a:bodyPr>
            <a:normAutofit/>
          </a:bodyPr>
          <a:lstStyle/>
          <a:p>
            <a:r>
              <a:rPr lang="ko-KR" altLang="en-US" sz="1200" dirty="0" smtClean="0"/>
              <a:t>기본적으로 </a:t>
            </a:r>
            <a:r>
              <a:rPr lang="en-US" altLang="ko-KR" sz="1200" dirty="0" smtClean="0"/>
              <a:t>Row, Column </a:t>
            </a:r>
            <a:r>
              <a:rPr lang="ko-KR" altLang="en-US" sz="1200" dirty="0" smtClean="0"/>
              <a:t>위젯은 주방향으로 최대의 공간을 차지</a:t>
            </a:r>
            <a:endParaRPr lang="en-US" altLang="ko-KR" sz="1200" dirty="0" smtClean="0"/>
          </a:p>
          <a:p>
            <a:r>
              <a:rPr lang="en-US" altLang="ko-KR" sz="1200" dirty="0" smtClean="0"/>
              <a:t>Children </a:t>
            </a:r>
            <a:r>
              <a:rPr lang="ko-KR" altLang="en-US" sz="1200" dirty="0" smtClean="0"/>
              <a:t>항목에 위젯들을 연이어 배치하고 주방향의 사이즈를 최소화해주면 적당한 크기로 보여준다</a:t>
            </a:r>
            <a:endParaRPr lang="ko-KR" alt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41" y="4877381"/>
            <a:ext cx="4267125" cy="65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62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ko-KR" baseline="0" dirty="0" smtClean="0"/>
              <a:t>Flutter basic : Layouts : </a:t>
            </a:r>
            <a:r>
              <a:rPr lang="ko-KR" altLang="en-US" baseline="0" dirty="0" smtClean="0"/>
              <a:t>복잡한 구성</a:t>
            </a:r>
            <a:r>
              <a:rPr lang="ko-KR" altLang="en-US" dirty="0" smtClean="0"/>
              <a:t>은 분리해서 코딩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6080760" y="667039"/>
            <a:ext cx="6111240" cy="61909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 err="1">
                <a:solidFill>
                  <a:schemeClr val="tx1"/>
                </a:solidFill>
              </a:rPr>
              <a:t>var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b="1" dirty="0">
                <a:solidFill>
                  <a:schemeClr val="accent5"/>
                </a:solidFill>
              </a:rPr>
              <a:t>stars</a:t>
            </a:r>
            <a:r>
              <a:rPr lang="en-US" altLang="ko-KR" sz="800" dirty="0">
                <a:solidFill>
                  <a:schemeClr val="tx1"/>
                </a:solidFill>
              </a:rPr>
              <a:t> = Row(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</a:t>
            </a:r>
            <a:r>
              <a:rPr lang="en-US" altLang="ko-KR" sz="800" dirty="0" err="1">
                <a:solidFill>
                  <a:schemeClr val="tx1"/>
                </a:solidFill>
              </a:rPr>
              <a:t>mainAxisSize</a:t>
            </a:r>
            <a:r>
              <a:rPr lang="en-US" altLang="ko-KR" sz="800" dirty="0">
                <a:solidFill>
                  <a:schemeClr val="tx1"/>
                </a:solidFill>
              </a:rPr>
              <a:t>: </a:t>
            </a:r>
            <a:r>
              <a:rPr lang="en-US" altLang="ko-KR" sz="800" dirty="0" err="1">
                <a:solidFill>
                  <a:schemeClr val="tx1"/>
                </a:solidFill>
              </a:rPr>
              <a:t>MainAxisSize.min</a:t>
            </a:r>
            <a:r>
              <a:rPr lang="en-US" altLang="ko-KR" sz="800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children: [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Icon(</a:t>
            </a:r>
            <a:r>
              <a:rPr lang="en-US" altLang="ko-KR" sz="800" dirty="0" err="1">
                <a:solidFill>
                  <a:schemeClr val="tx1"/>
                </a:solidFill>
              </a:rPr>
              <a:t>Icons.star</a:t>
            </a:r>
            <a:r>
              <a:rPr lang="en-US" altLang="ko-KR" sz="800" dirty="0">
                <a:solidFill>
                  <a:schemeClr val="tx1"/>
                </a:solidFill>
              </a:rPr>
              <a:t>, color: </a:t>
            </a:r>
            <a:r>
              <a:rPr lang="en-US" altLang="ko-KR" sz="800" dirty="0" err="1">
                <a:solidFill>
                  <a:schemeClr val="tx1"/>
                </a:solidFill>
              </a:rPr>
              <a:t>Colors.green</a:t>
            </a:r>
            <a:r>
              <a:rPr lang="en-US" altLang="ko-KR" sz="800" dirty="0">
                <a:solidFill>
                  <a:schemeClr val="tx1"/>
                </a:solidFill>
              </a:rPr>
              <a:t>[500]),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Icon(</a:t>
            </a:r>
            <a:r>
              <a:rPr lang="en-US" altLang="ko-KR" sz="800" dirty="0" err="1">
                <a:solidFill>
                  <a:schemeClr val="tx1"/>
                </a:solidFill>
              </a:rPr>
              <a:t>Icons.star</a:t>
            </a:r>
            <a:r>
              <a:rPr lang="en-US" altLang="ko-KR" sz="800" dirty="0">
                <a:solidFill>
                  <a:schemeClr val="tx1"/>
                </a:solidFill>
              </a:rPr>
              <a:t>, color: </a:t>
            </a:r>
            <a:r>
              <a:rPr lang="en-US" altLang="ko-KR" sz="800" dirty="0" err="1">
                <a:solidFill>
                  <a:schemeClr val="tx1"/>
                </a:solidFill>
              </a:rPr>
              <a:t>Colors.green</a:t>
            </a:r>
            <a:r>
              <a:rPr lang="en-US" altLang="ko-KR" sz="800" dirty="0">
                <a:solidFill>
                  <a:schemeClr val="tx1"/>
                </a:solidFill>
              </a:rPr>
              <a:t>[500]),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Icon(</a:t>
            </a:r>
            <a:r>
              <a:rPr lang="en-US" altLang="ko-KR" sz="800" dirty="0" err="1">
                <a:solidFill>
                  <a:schemeClr val="tx1"/>
                </a:solidFill>
              </a:rPr>
              <a:t>Icons.star</a:t>
            </a:r>
            <a:r>
              <a:rPr lang="en-US" altLang="ko-KR" sz="800" dirty="0">
                <a:solidFill>
                  <a:schemeClr val="tx1"/>
                </a:solidFill>
              </a:rPr>
              <a:t>, color: </a:t>
            </a:r>
            <a:r>
              <a:rPr lang="en-US" altLang="ko-KR" sz="800" dirty="0" err="1">
                <a:solidFill>
                  <a:schemeClr val="tx1"/>
                </a:solidFill>
              </a:rPr>
              <a:t>Colors.green</a:t>
            </a:r>
            <a:r>
              <a:rPr lang="en-US" altLang="ko-KR" sz="800" dirty="0">
                <a:solidFill>
                  <a:schemeClr val="tx1"/>
                </a:solidFill>
              </a:rPr>
              <a:t>[500]),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</a:t>
            </a:r>
            <a:r>
              <a:rPr lang="en-US" altLang="ko-KR" sz="800" dirty="0" err="1">
                <a:solidFill>
                  <a:schemeClr val="tx1"/>
                </a:solidFill>
              </a:rPr>
              <a:t>const</a:t>
            </a:r>
            <a:r>
              <a:rPr lang="en-US" altLang="ko-KR" sz="800" dirty="0">
                <a:solidFill>
                  <a:schemeClr val="tx1"/>
                </a:solidFill>
              </a:rPr>
              <a:t> Icon(</a:t>
            </a:r>
            <a:r>
              <a:rPr lang="en-US" altLang="ko-KR" sz="800" dirty="0" err="1">
                <a:solidFill>
                  <a:schemeClr val="tx1"/>
                </a:solidFill>
              </a:rPr>
              <a:t>Icons.star</a:t>
            </a:r>
            <a:r>
              <a:rPr lang="en-US" altLang="ko-KR" sz="800" dirty="0">
                <a:solidFill>
                  <a:schemeClr val="tx1"/>
                </a:solidFill>
              </a:rPr>
              <a:t>, color: </a:t>
            </a:r>
            <a:r>
              <a:rPr lang="en-US" altLang="ko-KR" sz="800" dirty="0" err="1">
                <a:solidFill>
                  <a:schemeClr val="tx1"/>
                </a:solidFill>
              </a:rPr>
              <a:t>Colors.black</a:t>
            </a:r>
            <a:r>
              <a:rPr lang="en-US" altLang="ko-KR" sz="800" dirty="0">
                <a:solidFill>
                  <a:schemeClr val="tx1"/>
                </a:solidFill>
              </a:rPr>
              <a:t>),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</a:t>
            </a:r>
            <a:r>
              <a:rPr lang="en-US" altLang="ko-KR" sz="800" dirty="0" err="1">
                <a:solidFill>
                  <a:schemeClr val="tx1"/>
                </a:solidFill>
              </a:rPr>
              <a:t>const</a:t>
            </a:r>
            <a:r>
              <a:rPr lang="en-US" altLang="ko-KR" sz="800" dirty="0">
                <a:solidFill>
                  <a:schemeClr val="tx1"/>
                </a:solidFill>
              </a:rPr>
              <a:t> Icon(</a:t>
            </a:r>
            <a:r>
              <a:rPr lang="en-US" altLang="ko-KR" sz="800" dirty="0" err="1">
                <a:solidFill>
                  <a:schemeClr val="tx1"/>
                </a:solidFill>
              </a:rPr>
              <a:t>Icons.star</a:t>
            </a:r>
            <a:r>
              <a:rPr lang="en-US" altLang="ko-KR" sz="800" dirty="0">
                <a:solidFill>
                  <a:schemeClr val="tx1"/>
                </a:solidFill>
              </a:rPr>
              <a:t>, color: </a:t>
            </a:r>
            <a:r>
              <a:rPr lang="en-US" altLang="ko-KR" sz="800" dirty="0" err="1">
                <a:solidFill>
                  <a:schemeClr val="tx1"/>
                </a:solidFill>
              </a:rPr>
              <a:t>Colors.black</a:t>
            </a:r>
            <a:r>
              <a:rPr lang="en-US" altLang="ko-KR" sz="800" dirty="0">
                <a:solidFill>
                  <a:schemeClr val="tx1"/>
                </a:solidFill>
              </a:rPr>
              <a:t>),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],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);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final </a:t>
            </a:r>
            <a:r>
              <a:rPr lang="en-US" altLang="ko-KR" sz="800" b="1" dirty="0">
                <a:solidFill>
                  <a:schemeClr val="accent5"/>
                </a:solidFill>
              </a:rPr>
              <a:t>ratings</a:t>
            </a:r>
            <a:r>
              <a:rPr lang="en-US" altLang="ko-KR" sz="800" dirty="0">
                <a:solidFill>
                  <a:schemeClr val="tx1"/>
                </a:solidFill>
              </a:rPr>
              <a:t> = Container(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padding: </a:t>
            </a:r>
            <a:r>
              <a:rPr lang="en-US" altLang="ko-KR" sz="800" dirty="0" err="1">
                <a:solidFill>
                  <a:schemeClr val="tx1"/>
                </a:solidFill>
              </a:rPr>
              <a:t>const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 err="1">
                <a:solidFill>
                  <a:schemeClr val="tx1"/>
                </a:solidFill>
              </a:rPr>
              <a:t>EdgeInsets.all</a:t>
            </a:r>
            <a:r>
              <a:rPr lang="en-US" altLang="ko-KR" sz="800" dirty="0">
                <a:solidFill>
                  <a:schemeClr val="tx1"/>
                </a:solidFill>
              </a:rPr>
              <a:t>(20),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child: Row(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</a:t>
            </a:r>
            <a:r>
              <a:rPr lang="en-US" altLang="ko-KR" sz="800" dirty="0" err="1">
                <a:solidFill>
                  <a:schemeClr val="tx1"/>
                </a:solidFill>
              </a:rPr>
              <a:t>mainAxisAlignment</a:t>
            </a:r>
            <a:r>
              <a:rPr lang="en-US" altLang="ko-KR" sz="800" dirty="0">
                <a:solidFill>
                  <a:schemeClr val="tx1"/>
                </a:solidFill>
              </a:rPr>
              <a:t>: </a:t>
            </a:r>
            <a:r>
              <a:rPr lang="en-US" altLang="ko-KR" sz="800" dirty="0" err="1">
                <a:solidFill>
                  <a:schemeClr val="tx1"/>
                </a:solidFill>
              </a:rPr>
              <a:t>MainAxisAlignment.spaceEvenly</a:t>
            </a:r>
            <a:r>
              <a:rPr lang="en-US" altLang="ko-KR" sz="800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children: [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</a:t>
            </a:r>
            <a:r>
              <a:rPr lang="en-US" altLang="ko-KR" sz="800" b="1" dirty="0">
                <a:solidFill>
                  <a:schemeClr val="accent5"/>
                </a:solidFill>
              </a:rPr>
              <a:t>stars</a:t>
            </a:r>
            <a:r>
              <a:rPr lang="en-US" altLang="ko-KR" sz="800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</a:t>
            </a:r>
            <a:r>
              <a:rPr lang="en-US" altLang="ko-KR" sz="800" dirty="0" err="1">
                <a:solidFill>
                  <a:schemeClr val="tx1"/>
                </a:solidFill>
              </a:rPr>
              <a:t>const</a:t>
            </a:r>
            <a:r>
              <a:rPr lang="en-US" altLang="ko-KR" sz="800" dirty="0">
                <a:solidFill>
                  <a:schemeClr val="tx1"/>
                </a:solidFill>
              </a:rPr>
              <a:t> Text(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'170 Reviews',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style: </a:t>
            </a:r>
            <a:r>
              <a:rPr lang="en-US" altLang="ko-KR" sz="800" dirty="0" err="1">
                <a:solidFill>
                  <a:schemeClr val="tx1"/>
                </a:solidFill>
              </a:rPr>
              <a:t>TextStyle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color: </a:t>
            </a:r>
            <a:r>
              <a:rPr lang="en-US" altLang="ko-KR" sz="800" dirty="0" err="1">
                <a:solidFill>
                  <a:schemeClr val="tx1"/>
                </a:solidFill>
              </a:rPr>
              <a:t>Colors.black</a:t>
            </a:r>
            <a:r>
              <a:rPr lang="en-US" altLang="ko-KR" sz="800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</a:t>
            </a:r>
            <a:r>
              <a:rPr lang="en-US" altLang="ko-KR" sz="800" dirty="0" err="1">
                <a:solidFill>
                  <a:schemeClr val="tx1"/>
                </a:solidFill>
              </a:rPr>
              <a:t>fontWeight</a:t>
            </a:r>
            <a:r>
              <a:rPr lang="en-US" altLang="ko-KR" sz="800" dirty="0">
                <a:solidFill>
                  <a:schemeClr val="tx1"/>
                </a:solidFill>
              </a:rPr>
              <a:t>: FontWeight.w800,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</a:t>
            </a:r>
            <a:r>
              <a:rPr lang="en-US" altLang="ko-KR" sz="800" dirty="0" err="1">
                <a:solidFill>
                  <a:schemeClr val="tx1"/>
                </a:solidFill>
              </a:rPr>
              <a:t>fontFamily</a:t>
            </a:r>
            <a:r>
              <a:rPr lang="en-US" altLang="ko-KR" sz="800" dirty="0">
                <a:solidFill>
                  <a:schemeClr val="tx1"/>
                </a:solidFill>
              </a:rPr>
              <a:t>: '</a:t>
            </a:r>
            <a:r>
              <a:rPr lang="en-US" altLang="ko-KR" sz="800" dirty="0" err="1">
                <a:solidFill>
                  <a:schemeClr val="tx1"/>
                </a:solidFill>
              </a:rPr>
              <a:t>Roboto</a:t>
            </a:r>
            <a:r>
              <a:rPr lang="en-US" altLang="ko-KR" sz="800" dirty="0">
                <a:solidFill>
                  <a:schemeClr val="tx1"/>
                </a:solidFill>
              </a:rPr>
              <a:t>',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</a:t>
            </a:r>
            <a:r>
              <a:rPr lang="en-US" altLang="ko-KR" sz="800" dirty="0" err="1">
                <a:solidFill>
                  <a:schemeClr val="tx1"/>
                </a:solidFill>
              </a:rPr>
              <a:t>letterSpacing</a:t>
            </a:r>
            <a:r>
              <a:rPr lang="en-US" altLang="ko-KR" sz="800" dirty="0">
                <a:solidFill>
                  <a:schemeClr val="tx1"/>
                </a:solidFill>
              </a:rPr>
              <a:t>: 0.5,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</a:t>
            </a:r>
            <a:r>
              <a:rPr lang="en-US" altLang="ko-KR" sz="800" dirty="0" err="1">
                <a:solidFill>
                  <a:schemeClr val="tx1"/>
                </a:solidFill>
              </a:rPr>
              <a:t>fontSize</a:t>
            </a:r>
            <a:r>
              <a:rPr lang="en-US" altLang="ko-KR" sz="800" dirty="0">
                <a:solidFill>
                  <a:schemeClr val="tx1"/>
                </a:solidFill>
              </a:rPr>
              <a:t>: 20,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),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),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],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),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" y="667039"/>
            <a:ext cx="6080758" cy="5509925"/>
          </a:xfrm>
        </p:spPr>
        <p:txBody>
          <a:bodyPr>
            <a:normAutofit/>
          </a:bodyPr>
          <a:lstStyle/>
          <a:p>
            <a:r>
              <a:rPr lang="ko-KR" altLang="en-US" sz="1200" dirty="0" smtClean="0"/>
              <a:t>화면이 여러 위젯의 복잡한 구조로 구성되어 있다면 적당한 부분을 구분 하여 별도의 코드로 구성</a:t>
            </a:r>
            <a:endParaRPr lang="ko-KR" alt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0" y="1226820"/>
            <a:ext cx="6019800" cy="56311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 err="1">
                <a:solidFill>
                  <a:schemeClr val="tx1"/>
                </a:solidFill>
              </a:rPr>
              <a:t>const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b="1" dirty="0" err="1">
                <a:solidFill>
                  <a:schemeClr val="accent5"/>
                </a:solidFill>
              </a:rPr>
              <a:t>descTextStyle</a:t>
            </a:r>
            <a:r>
              <a:rPr lang="en-US" altLang="ko-KR" sz="800" dirty="0">
                <a:solidFill>
                  <a:schemeClr val="tx1"/>
                </a:solidFill>
              </a:rPr>
              <a:t> = </a:t>
            </a:r>
            <a:r>
              <a:rPr lang="en-US" altLang="ko-KR" sz="800" dirty="0" err="1">
                <a:solidFill>
                  <a:schemeClr val="tx1"/>
                </a:solidFill>
              </a:rPr>
              <a:t>TextStyle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color: </a:t>
            </a:r>
            <a:r>
              <a:rPr lang="en-US" altLang="ko-KR" sz="800" dirty="0" err="1">
                <a:solidFill>
                  <a:schemeClr val="tx1"/>
                </a:solidFill>
              </a:rPr>
              <a:t>Colors.black</a:t>
            </a:r>
            <a:r>
              <a:rPr lang="en-US" altLang="ko-KR" sz="800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</a:t>
            </a:r>
            <a:r>
              <a:rPr lang="en-US" altLang="ko-KR" sz="800" dirty="0" err="1">
                <a:solidFill>
                  <a:schemeClr val="tx1"/>
                </a:solidFill>
              </a:rPr>
              <a:t>fontWeight</a:t>
            </a:r>
            <a:r>
              <a:rPr lang="en-US" altLang="ko-KR" sz="800" dirty="0">
                <a:solidFill>
                  <a:schemeClr val="tx1"/>
                </a:solidFill>
              </a:rPr>
              <a:t>: FontWeight.w800,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</a:t>
            </a:r>
            <a:r>
              <a:rPr lang="en-US" altLang="ko-KR" sz="800" dirty="0" err="1">
                <a:solidFill>
                  <a:schemeClr val="tx1"/>
                </a:solidFill>
              </a:rPr>
              <a:t>fontFamily</a:t>
            </a:r>
            <a:r>
              <a:rPr lang="en-US" altLang="ko-KR" sz="800" dirty="0">
                <a:solidFill>
                  <a:schemeClr val="tx1"/>
                </a:solidFill>
              </a:rPr>
              <a:t>: '</a:t>
            </a:r>
            <a:r>
              <a:rPr lang="en-US" altLang="ko-KR" sz="800" dirty="0" err="1">
                <a:solidFill>
                  <a:schemeClr val="tx1"/>
                </a:solidFill>
              </a:rPr>
              <a:t>Roboto</a:t>
            </a:r>
            <a:r>
              <a:rPr lang="en-US" altLang="ko-KR" sz="800" dirty="0">
                <a:solidFill>
                  <a:schemeClr val="tx1"/>
                </a:solidFill>
              </a:rPr>
              <a:t>',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</a:t>
            </a:r>
            <a:r>
              <a:rPr lang="en-US" altLang="ko-KR" sz="800" dirty="0" err="1">
                <a:solidFill>
                  <a:schemeClr val="tx1"/>
                </a:solidFill>
              </a:rPr>
              <a:t>letterSpacing</a:t>
            </a:r>
            <a:r>
              <a:rPr lang="en-US" altLang="ko-KR" sz="800" dirty="0">
                <a:solidFill>
                  <a:schemeClr val="tx1"/>
                </a:solidFill>
              </a:rPr>
              <a:t>: 0.5,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</a:t>
            </a:r>
            <a:r>
              <a:rPr lang="en-US" altLang="ko-KR" sz="800" dirty="0" err="1">
                <a:solidFill>
                  <a:schemeClr val="tx1"/>
                </a:solidFill>
              </a:rPr>
              <a:t>fontSize</a:t>
            </a:r>
            <a:r>
              <a:rPr lang="en-US" altLang="ko-KR" sz="800" dirty="0">
                <a:solidFill>
                  <a:schemeClr val="tx1"/>
                </a:solidFill>
              </a:rPr>
              <a:t>: 18,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height: 2,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);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final </a:t>
            </a:r>
            <a:r>
              <a:rPr lang="en-US" altLang="ko-KR" sz="800" b="1" dirty="0" err="1">
                <a:solidFill>
                  <a:schemeClr val="accent5"/>
                </a:solidFill>
              </a:rPr>
              <a:t>iconList</a:t>
            </a:r>
            <a:r>
              <a:rPr lang="en-US" altLang="ko-KR" sz="800" dirty="0">
                <a:solidFill>
                  <a:schemeClr val="accent5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= </a:t>
            </a:r>
            <a:r>
              <a:rPr lang="en-US" altLang="ko-KR" sz="800" dirty="0" err="1">
                <a:solidFill>
                  <a:schemeClr val="tx1"/>
                </a:solidFill>
              </a:rPr>
              <a:t>DefaultTextStyle.merge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style: </a:t>
            </a:r>
            <a:r>
              <a:rPr lang="en-US" altLang="ko-KR" sz="800" b="1" dirty="0" err="1">
                <a:solidFill>
                  <a:schemeClr val="accent5"/>
                </a:solidFill>
              </a:rPr>
              <a:t>descTextStyle</a:t>
            </a:r>
            <a:r>
              <a:rPr lang="en-US" altLang="ko-KR" sz="800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child: Container(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padding: </a:t>
            </a:r>
            <a:r>
              <a:rPr lang="en-US" altLang="ko-KR" sz="800" dirty="0" err="1">
                <a:solidFill>
                  <a:schemeClr val="tx1"/>
                </a:solidFill>
              </a:rPr>
              <a:t>const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 err="1">
                <a:solidFill>
                  <a:schemeClr val="tx1"/>
                </a:solidFill>
              </a:rPr>
              <a:t>EdgeInsets.all</a:t>
            </a:r>
            <a:r>
              <a:rPr lang="en-US" altLang="ko-KR" sz="800" dirty="0">
                <a:solidFill>
                  <a:schemeClr val="tx1"/>
                </a:solidFill>
              </a:rPr>
              <a:t>(20),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child: Row(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</a:t>
            </a:r>
            <a:r>
              <a:rPr lang="en-US" altLang="ko-KR" sz="800" dirty="0" err="1">
                <a:solidFill>
                  <a:schemeClr val="tx1"/>
                </a:solidFill>
              </a:rPr>
              <a:t>mainAxisAlignment</a:t>
            </a:r>
            <a:r>
              <a:rPr lang="en-US" altLang="ko-KR" sz="800" dirty="0">
                <a:solidFill>
                  <a:schemeClr val="tx1"/>
                </a:solidFill>
              </a:rPr>
              <a:t>: </a:t>
            </a:r>
            <a:r>
              <a:rPr lang="en-US" altLang="ko-KR" sz="800" dirty="0" err="1">
                <a:solidFill>
                  <a:schemeClr val="tx1"/>
                </a:solidFill>
              </a:rPr>
              <a:t>MainAxisAlignment.spaceEvenly</a:t>
            </a:r>
            <a:r>
              <a:rPr lang="en-US" altLang="ko-KR" sz="800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children: [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Column(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children: [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Icon(</a:t>
            </a:r>
            <a:r>
              <a:rPr lang="en-US" altLang="ko-KR" sz="800" dirty="0" err="1">
                <a:solidFill>
                  <a:schemeClr val="tx1"/>
                </a:solidFill>
              </a:rPr>
              <a:t>Icons.kitchen</a:t>
            </a:r>
            <a:r>
              <a:rPr lang="en-US" altLang="ko-KR" sz="800" dirty="0">
                <a:solidFill>
                  <a:schemeClr val="tx1"/>
                </a:solidFill>
              </a:rPr>
              <a:t>, color: </a:t>
            </a:r>
            <a:r>
              <a:rPr lang="en-US" altLang="ko-KR" sz="800" dirty="0" err="1">
                <a:solidFill>
                  <a:schemeClr val="tx1"/>
                </a:solidFill>
              </a:rPr>
              <a:t>Colors.green</a:t>
            </a:r>
            <a:r>
              <a:rPr lang="en-US" altLang="ko-KR" sz="800" dirty="0">
                <a:solidFill>
                  <a:schemeClr val="tx1"/>
                </a:solidFill>
              </a:rPr>
              <a:t>[500]),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</a:t>
            </a:r>
            <a:r>
              <a:rPr lang="en-US" altLang="ko-KR" sz="800" dirty="0" err="1">
                <a:solidFill>
                  <a:schemeClr val="tx1"/>
                </a:solidFill>
              </a:rPr>
              <a:t>const</a:t>
            </a:r>
            <a:r>
              <a:rPr lang="en-US" altLang="ko-KR" sz="800" dirty="0">
                <a:solidFill>
                  <a:schemeClr val="tx1"/>
                </a:solidFill>
              </a:rPr>
              <a:t> Text('PREP:'),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</a:t>
            </a:r>
            <a:r>
              <a:rPr lang="en-US" altLang="ko-KR" sz="800" dirty="0" err="1">
                <a:solidFill>
                  <a:schemeClr val="tx1"/>
                </a:solidFill>
              </a:rPr>
              <a:t>const</a:t>
            </a:r>
            <a:r>
              <a:rPr lang="en-US" altLang="ko-KR" sz="800" dirty="0">
                <a:solidFill>
                  <a:schemeClr val="tx1"/>
                </a:solidFill>
              </a:rPr>
              <a:t> Text('25 min'),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],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),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Column(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children: [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Icon(</a:t>
            </a:r>
            <a:r>
              <a:rPr lang="en-US" altLang="ko-KR" sz="800" dirty="0" err="1">
                <a:solidFill>
                  <a:schemeClr val="tx1"/>
                </a:solidFill>
              </a:rPr>
              <a:t>Icons.timer</a:t>
            </a:r>
            <a:r>
              <a:rPr lang="en-US" altLang="ko-KR" sz="800" dirty="0">
                <a:solidFill>
                  <a:schemeClr val="tx1"/>
                </a:solidFill>
              </a:rPr>
              <a:t>, color: </a:t>
            </a:r>
            <a:r>
              <a:rPr lang="en-US" altLang="ko-KR" sz="800" dirty="0" err="1">
                <a:solidFill>
                  <a:schemeClr val="tx1"/>
                </a:solidFill>
              </a:rPr>
              <a:t>Colors.green</a:t>
            </a:r>
            <a:r>
              <a:rPr lang="en-US" altLang="ko-KR" sz="800" dirty="0">
                <a:solidFill>
                  <a:schemeClr val="tx1"/>
                </a:solidFill>
              </a:rPr>
              <a:t>[500]),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</a:t>
            </a:r>
            <a:r>
              <a:rPr lang="en-US" altLang="ko-KR" sz="800" dirty="0" err="1">
                <a:solidFill>
                  <a:schemeClr val="tx1"/>
                </a:solidFill>
              </a:rPr>
              <a:t>const</a:t>
            </a:r>
            <a:r>
              <a:rPr lang="en-US" altLang="ko-KR" sz="800" dirty="0">
                <a:solidFill>
                  <a:schemeClr val="tx1"/>
                </a:solidFill>
              </a:rPr>
              <a:t> Text('COOK:'),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</a:t>
            </a:r>
            <a:r>
              <a:rPr lang="en-US" altLang="ko-KR" sz="800" dirty="0" err="1">
                <a:solidFill>
                  <a:schemeClr val="tx1"/>
                </a:solidFill>
              </a:rPr>
              <a:t>const</a:t>
            </a:r>
            <a:r>
              <a:rPr lang="en-US" altLang="ko-KR" sz="800" dirty="0">
                <a:solidFill>
                  <a:schemeClr val="tx1"/>
                </a:solidFill>
              </a:rPr>
              <a:t> Text('1 </a:t>
            </a:r>
            <a:r>
              <a:rPr lang="en-US" altLang="ko-KR" sz="800" dirty="0" err="1">
                <a:solidFill>
                  <a:schemeClr val="tx1"/>
                </a:solidFill>
              </a:rPr>
              <a:t>hr</a:t>
            </a:r>
            <a:r>
              <a:rPr lang="en-US" altLang="ko-KR" sz="800" dirty="0">
                <a:solidFill>
                  <a:schemeClr val="tx1"/>
                </a:solidFill>
              </a:rPr>
              <a:t>'),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],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),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Column(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children: [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Icon(</a:t>
            </a:r>
            <a:r>
              <a:rPr lang="en-US" altLang="ko-KR" sz="800" dirty="0" err="1">
                <a:solidFill>
                  <a:schemeClr val="tx1"/>
                </a:solidFill>
              </a:rPr>
              <a:t>Icons.restaurant</a:t>
            </a:r>
            <a:r>
              <a:rPr lang="en-US" altLang="ko-KR" sz="800" dirty="0">
                <a:solidFill>
                  <a:schemeClr val="tx1"/>
                </a:solidFill>
              </a:rPr>
              <a:t>, color: </a:t>
            </a:r>
            <a:r>
              <a:rPr lang="en-US" altLang="ko-KR" sz="800" dirty="0" err="1">
                <a:solidFill>
                  <a:schemeClr val="tx1"/>
                </a:solidFill>
              </a:rPr>
              <a:t>Colors.green</a:t>
            </a:r>
            <a:r>
              <a:rPr lang="en-US" altLang="ko-KR" sz="800" dirty="0">
                <a:solidFill>
                  <a:schemeClr val="tx1"/>
                </a:solidFill>
              </a:rPr>
              <a:t>[500]),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</a:t>
            </a:r>
            <a:r>
              <a:rPr lang="en-US" altLang="ko-KR" sz="800" dirty="0" err="1">
                <a:solidFill>
                  <a:schemeClr val="tx1"/>
                </a:solidFill>
              </a:rPr>
              <a:t>const</a:t>
            </a:r>
            <a:r>
              <a:rPr lang="en-US" altLang="ko-KR" sz="800" dirty="0">
                <a:solidFill>
                  <a:schemeClr val="tx1"/>
                </a:solidFill>
              </a:rPr>
              <a:t> Text('FEEDS:'),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</a:t>
            </a:r>
            <a:r>
              <a:rPr lang="en-US" altLang="ko-KR" sz="800" dirty="0" err="1">
                <a:solidFill>
                  <a:schemeClr val="tx1"/>
                </a:solidFill>
              </a:rPr>
              <a:t>const</a:t>
            </a:r>
            <a:r>
              <a:rPr lang="en-US" altLang="ko-KR" sz="800" dirty="0">
                <a:solidFill>
                  <a:schemeClr val="tx1"/>
                </a:solidFill>
              </a:rPr>
              <a:t> Text('4-6'),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],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),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],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),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),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);</a:t>
            </a:r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754" y="2422753"/>
            <a:ext cx="4019130" cy="20384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72012" y="5697448"/>
            <a:ext cx="4897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hlinkClick r:id="rId4"/>
              </a:rPr>
              <a:t>&gt;&gt; https</a:t>
            </a:r>
            <a:r>
              <a:rPr lang="en-US" altLang="ko-KR" sz="1400" dirty="0">
                <a:hlinkClick r:id="rId4"/>
              </a:rPr>
              <a:t>://docs.flutter.dev/development/ui/layout/tutorial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8764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9883" y="994991"/>
            <a:ext cx="9432235" cy="5233988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ko-KR" altLang="en-US" sz="1200" dirty="0" smtClean="0"/>
              <a:t>탄생배경</a:t>
            </a:r>
            <a:endParaRPr lang="en-US" altLang="ko-KR" sz="1200" dirty="0" smtClean="0"/>
          </a:p>
          <a:p>
            <a:pPr>
              <a:buFont typeface="+mj-lt"/>
              <a:buAutoNum type="arabicPeriod"/>
            </a:pPr>
            <a:r>
              <a:rPr lang="ko-KR" altLang="en-US" sz="1200" dirty="0" smtClean="0"/>
              <a:t>특징</a:t>
            </a:r>
            <a:endParaRPr lang="en-US" altLang="ko-KR" sz="1200" dirty="0" smtClean="0"/>
          </a:p>
          <a:p>
            <a:pPr>
              <a:buFont typeface="+mj-lt"/>
              <a:buAutoNum type="arabicPeriod"/>
            </a:pPr>
            <a:r>
              <a:rPr lang="ko-KR" altLang="en-US" sz="1200" dirty="0" smtClean="0"/>
              <a:t>관련사이트</a:t>
            </a:r>
            <a:endParaRPr lang="en-US" altLang="ko-KR" sz="1200" dirty="0" smtClean="0"/>
          </a:p>
          <a:p>
            <a:pPr lvl="1"/>
            <a:r>
              <a:rPr lang="en-US" altLang="ko-KR" sz="1000" dirty="0" err="1" smtClean="0"/>
              <a:t>Flutter.dev</a:t>
            </a:r>
            <a:endParaRPr lang="en-US" altLang="ko-KR" sz="1000" dirty="0" smtClean="0"/>
          </a:p>
          <a:p>
            <a:pPr lvl="1"/>
            <a:r>
              <a:rPr lang="en-US" altLang="ko-KR" sz="1000" dirty="0" err="1" smtClean="0"/>
              <a:t>Dart.dev</a:t>
            </a:r>
            <a:r>
              <a:rPr lang="en-US" altLang="ko-KR" sz="1000" dirty="0" smtClean="0"/>
              <a:t> - packages</a:t>
            </a:r>
          </a:p>
          <a:p>
            <a:pPr lvl="1"/>
            <a:r>
              <a:rPr lang="en-US" altLang="ko-KR" sz="1000" dirty="0" smtClean="0"/>
              <a:t>Material.io</a:t>
            </a:r>
          </a:p>
          <a:p>
            <a:pPr>
              <a:buFont typeface="+mj-lt"/>
              <a:buAutoNum type="arabicPeriod"/>
            </a:pPr>
            <a:r>
              <a:rPr lang="en-US" altLang="ko-KR" sz="1200" dirty="0" smtClean="0"/>
              <a:t>Flutter basic</a:t>
            </a:r>
          </a:p>
          <a:p>
            <a:pPr>
              <a:buFont typeface="+mj-lt"/>
              <a:buAutoNum type="arabicPeriod"/>
            </a:pPr>
            <a:r>
              <a:rPr lang="ko-KR" altLang="en-US" sz="1200" dirty="0" smtClean="0"/>
              <a:t>개발환경 구축</a:t>
            </a:r>
            <a:endParaRPr lang="en-US" altLang="ko-KR" sz="1200" dirty="0" smtClean="0"/>
          </a:p>
          <a:p>
            <a:pPr>
              <a:buFont typeface="+mj-lt"/>
              <a:buAutoNum type="arabicPeriod"/>
            </a:pPr>
            <a:r>
              <a:rPr lang="en-US" altLang="ko-KR" sz="1200" dirty="0" smtClean="0"/>
              <a:t>Android Studio </a:t>
            </a:r>
            <a:r>
              <a:rPr lang="ko-KR" altLang="en-US" sz="1200" dirty="0" smtClean="0"/>
              <a:t>둘러보기</a:t>
            </a:r>
            <a:endParaRPr lang="en-US" altLang="ko-KR" sz="1200" dirty="0" smtClean="0"/>
          </a:p>
          <a:p>
            <a:pPr>
              <a:buFont typeface="+mj-lt"/>
              <a:buAutoNum type="arabicPeriod"/>
            </a:pPr>
            <a:r>
              <a:rPr lang="ko-KR" altLang="en-US" sz="1200" dirty="0" smtClean="0"/>
              <a:t>실습 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Codelabs</a:t>
            </a:r>
            <a:endParaRPr lang="en-US" altLang="ko-KR" sz="1200" dirty="0" smtClean="0"/>
          </a:p>
          <a:p>
            <a:pPr lvl="1"/>
            <a:r>
              <a:rPr lang="en-US" altLang="ko-KR" dirty="0" smtClean="0"/>
              <a:t>Good for beginners</a:t>
            </a:r>
          </a:p>
          <a:p>
            <a:pPr lvl="2"/>
            <a:r>
              <a:rPr lang="en-US" altLang="ko-KR" sz="1200" dirty="0"/>
              <a:t>Write your first Flutter app, part </a:t>
            </a:r>
            <a:r>
              <a:rPr lang="en-US" altLang="ko-KR" sz="1200" dirty="0" smtClean="0"/>
              <a:t>1</a:t>
            </a:r>
          </a:p>
          <a:p>
            <a:pPr lvl="2"/>
            <a:r>
              <a:rPr lang="en-US" altLang="ko-KR" sz="1200" dirty="0"/>
              <a:t>Write your first Flutter app, part </a:t>
            </a:r>
            <a:r>
              <a:rPr lang="en-US" altLang="ko-KR" sz="1200" dirty="0" smtClean="0"/>
              <a:t>2</a:t>
            </a:r>
          </a:p>
          <a:p>
            <a:pPr lvl="2"/>
            <a:r>
              <a:rPr lang="en-US" altLang="ko-KR" sz="1200" dirty="0"/>
              <a:t>Building beautiful UIs with Flutter</a:t>
            </a:r>
            <a:endParaRPr lang="en-US" altLang="ko-KR" sz="1200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Designing a Flutter UI</a:t>
            </a:r>
          </a:p>
          <a:p>
            <a:pPr lvl="2"/>
            <a:r>
              <a:rPr lang="en-US" altLang="ko-KR" sz="1200" dirty="0"/>
              <a:t>Basic Flutter layout </a:t>
            </a:r>
            <a:r>
              <a:rPr lang="en-US" altLang="ko-KR" sz="1200" dirty="0" smtClean="0"/>
              <a:t>concepts</a:t>
            </a:r>
          </a:p>
          <a:p>
            <a:pPr lvl="2"/>
            <a:r>
              <a:rPr lang="en-US" altLang="ko-KR" sz="1200" dirty="0"/>
              <a:t>MDC-101 Flutter: Material Components (MDC) </a:t>
            </a:r>
            <a:r>
              <a:rPr lang="en-US" altLang="ko-KR" sz="1200" dirty="0" smtClean="0"/>
              <a:t>Basics</a:t>
            </a:r>
          </a:p>
          <a:p>
            <a:pPr lvl="2"/>
            <a:r>
              <a:rPr lang="en-US" altLang="ko-KR" sz="1200" dirty="0"/>
              <a:t>MDC-102 Flutter: Material Structure and </a:t>
            </a:r>
            <a:r>
              <a:rPr lang="en-US" altLang="ko-KR" sz="1200" dirty="0" smtClean="0"/>
              <a:t>Layout</a:t>
            </a:r>
          </a:p>
          <a:p>
            <a:pPr lvl="2"/>
            <a:r>
              <a:rPr lang="en-US" altLang="ko-KR" sz="1200" dirty="0"/>
              <a:t>MDC-103 Flutter: Material Theming with Color, Shape, Elevation, and </a:t>
            </a:r>
            <a:r>
              <a:rPr lang="en-US" altLang="ko-KR" sz="1200" dirty="0" smtClean="0"/>
              <a:t>Type</a:t>
            </a:r>
          </a:p>
          <a:p>
            <a:pPr lvl="2"/>
            <a:r>
              <a:rPr lang="en-US" altLang="ko-KR" sz="1200" dirty="0"/>
              <a:t>MDC-104 Flutter: Material Advanced Components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2676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ko-KR" baseline="0" dirty="0" smtClean="0"/>
              <a:t>Flutter basic : Common </a:t>
            </a:r>
            <a:r>
              <a:rPr lang="en-US" altLang="ko-KR" dirty="0" smtClean="0"/>
              <a:t>layout widgets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667039"/>
            <a:ext cx="6080759" cy="6190961"/>
          </a:xfrm>
        </p:spPr>
        <p:txBody>
          <a:bodyPr anchor="ctr"/>
          <a:lstStyle/>
          <a:p>
            <a:r>
              <a:rPr lang="ko-KR" altLang="en-US" dirty="0" smtClean="0"/>
              <a:t>자주 사용되는 대표적인 레이아웃 위젯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r>
              <a:rPr lang="en-US" altLang="ko-KR" dirty="0" smtClean="0"/>
              <a:t>Standard widgets</a:t>
            </a:r>
            <a:endParaRPr lang="en-US" altLang="ko-KR" dirty="0"/>
          </a:p>
          <a:p>
            <a:pPr lvl="2"/>
            <a:r>
              <a:rPr lang="en-US" altLang="ko-KR" dirty="0" smtClean="0"/>
              <a:t>Container</a:t>
            </a:r>
          </a:p>
          <a:p>
            <a:pPr lvl="2"/>
            <a:r>
              <a:rPr lang="en-US" altLang="ko-KR" dirty="0" err="1" smtClean="0"/>
              <a:t>GridView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ListView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Stack</a:t>
            </a:r>
          </a:p>
          <a:p>
            <a:pPr lvl="1"/>
            <a:r>
              <a:rPr lang="en-US" altLang="ko-KR" dirty="0" smtClean="0"/>
              <a:t>Material widgets</a:t>
            </a:r>
          </a:p>
          <a:p>
            <a:pPr lvl="2"/>
            <a:r>
              <a:rPr lang="en-US" altLang="ko-KR" dirty="0" smtClean="0"/>
              <a:t>Card</a:t>
            </a:r>
          </a:p>
          <a:p>
            <a:pPr lvl="2"/>
            <a:r>
              <a:rPr lang="en-US" altLang="ko-KR" dirty="0" err="1" smtClean="0"/>
              <a:t>ListTile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6080760" y="667039"/>
            <a:ext cx="6111240" cy="61909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22161" y="3342197"/>
            <a:ext cx="4828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&gt;&gt; </a:t>
            </a:r>
            <a:r>
              <a:rPr lang="en-US" altLang="ko-KR" sz="1600" dirty="0" smtClean="0">
                <a:hlinkClick r:id="rId2"/>
              </a:rPr>
              <a:t>https</a:t>
            </a:r>
            <a:r>
              <a:rPr lang="en-US" altLang="ko-KR" sz="1600" dirty="0">
                <a:hlinkClick r:id="rId2"/>
              </a:rPr>
              <a:t>://docs.flutter.dev/development/ui/layout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1540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ko-KR" baseline="0" dirty="0" smtClean="0"/>
              <a:t>Flutter basic : Common </a:t>
            </a:r>
            <a:r>
              <a:rPr lang="en-US" altLang="ko-KR" dirty="0" smtClean="0"/>
              <a:t>layout widgets : Container()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894522"/>
            <a:ext cx="6080759" cy="5282442"/>
          </a:xfrm>
        </p:spPr>
        <p:txBody>
          <a:bodyPr>
            <a:normAutofit/>
          </a:bodyPr>
          <a:lstStyle/>
          <a:p>
            <a:r>
              <a:rPr lang="ko-KR" altLang="en-US" sz="1200" dirty="0" smtClean="0"/>
              <a:t>패딩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마진</a:t>
            </a:r>
            <a:r>
              <a:rPr lang="en-US" altLang="ko-KR" sz="1200" dirty="0" smtClean="0"/>
              <a:t>,  </a:t>
            </a:r>
            <a:r>
              <a:rPr lang="ko-KR" altLang="en-US" sz="1200" dirty="0" smtClean="0"/>
              <a:t>경계선</a:t>
            </a:r>
            <a:endParaRPr lang="en-US" altLang="ko-KR" sz="1200" dirty="0" smtClean="0"/>
          </a:p>
          <a:p>
            <a:r>
              <a:rPr lang="ko-KR" altLang="en-US" sz="1200" dirty="0" smtClean="0"/>
              <a:t>배경색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배경이미지</a:t>
            </a:r>
            <a:endParaRPr lang="en-US" altLang="ko-KR" sz="1200" dirty="0" smtClean="0"/>
          </a:p>
          <a:p>
            <a:r>
              <a:rPr lang="ko-KR" altLang="en-US" sz="1200" dirty="0" smtClean="0"/>
              <a:t>한개의 자식위젯이 가능 </a:t>
            </a:r>
            <a:r>
              <a:rPr lang="en-US" altLang="ko-KR" sz="1200" dirty="0" smtClean="0"/>
              <a:t>: Row, Column </a:t>
            </a:r>
            <a:r>
              <a:rPr lang="ko-KR" altLang="en-US" sz="1200" dirty="0" smtClean="0"/>
              <a:t>위젯을 사용하면 복수의 자식위젯 사용가능</a:t>
            </a:r>
            <a:endParaRPr lang="en-US" altLang="ko-KR" sz="1200" dirty="0" smtClean="0"/>
          </a:p>
          <a:p>
            <a:pPr marL="0" indent="0">
              <a:buNone/>
            </a:pPr>
            <a:endParaRPr lang="ko-KR" alt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6080760" y="655464"/>
            <a:ext cx="6111240" cy="61909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tx1"/>
                </a:solidFill>
              </a:rPr>
              <a:t>Widget _</a:t>
            </a:r>
            <a:r>
              <a:rPr lang="en-US" altLang="ko-KR" sz="1200" b="1" dirty="0" err="1">
                <a:solidFill>
                  <a:schemeClr val="tx1"/>
                </a:solidFill>
              </a:rPr>
              <a:t>buildImageColumn</a:t>
            </a:r>
            <a:r>
              <a:rPr lang="en-US" altLang="ko-KR" sz="1200" dirty="0">
                <a:solidFill>
                  <a:schemeClr val="tx1"/>
                </a:solidFill>
              </a:rPr>
              <a:t>() {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return </a:t>
            </a:r>
            <a:r>
              <a:rPr lang="en-US" altLang="ko-KR" sz="1200" b="1" dirty="0">
                <a:solidFill>
                  <a:srgbClr val="FF0000"/>
                </a:solidFill>
              </a:rPr>
              <a:t>Container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decoration: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BoxDecoration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color: Colors.black26,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),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child: Column(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children: [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</a:t>
            </a:r>
            <a:r>
              <a:rPr lang="en-US" altLang="ko-KR" sz="1200" b="1" dirty="0">
                <a:solidFill>
                  <a:srgbClr val="00B050"/>
                </a:solidFill>
              </a:rPr>
              <a:t>_</a:t>
            </a:r>
            <a:r>
              <a:rPr lang="en-US" altLang="ko-KR" sz="1200" b="1" dirty="0" err="1">
                <a:solidFill>
                  <a:srgbClr val="00B050"/>
                </a:solidFill>
              </a:rPr>
              <a:t>buildImageRow</a:t>
            </a:r>
            <a:r>
              <a:rPr lang="en-US" altLang="ko-KR" sz="1200" dirty="0">
                <a:solidFill>
                  <a:schemeClr val="tx1"/>
                </a:solidFill>
              </a:rPr>
              <a:t>(1),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</a:t>
            </a:r>
            <a:r>
              <a:rPr lang="en-US" altLang="ko-KR" sz="1200" b="1" dirty="0">
                <a:solidFill>
                  <a:srgbClr val="00B050"/>
                </a:solidFill>
              </a:rPr>
              <a:t>_</a:t>
            </a:r>
            <a:r>
              <a:rPr lang="en-US" altLang="ko-KR" sz="1200" b="1" dirty="0" err="1">
                <a:solidFill>
                  <a:srgbClr val="00B050"/>
                </a:solidFill>
              </a:rPr>
              <a:t>buildImageRow</a:t>
            </a:r>
            <a:r>
              <a:rPr lang="en-US" altLang="ko-KR" sz="1200" dirty="0">
                <a:solidFill>
                  <a:schemeClr val="tx1"/>
                </a:solidFill>
              </a:rPr>
              <a:t>(3),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],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),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}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Widget </a:t>
            </a:r>
            <a:r>
              <a:rPr lang="en-US" altLang="ko-KR" sz="1200" b="1" dirty="0">
                <a:solidFill>
                  <a:srgbClr val="0070C0"/>
                </a:solidFill>
              </a:rPr>
              <a:t>_</a:t>
            </a:r>
            <a:r>
              <a:rPr lang="en-US" altLang="ko-KR" sz="1200" b="1" dirty="0" err="1">
                <a:solidFill>
                  <a:srgbClr val="0070C0"/>
                </a:solidFill>
              </a:rPr>
              <a:t>buildDecoratedImage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int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imageIndex</a:t>
            </a:r>
            <a:r>
              <a:rPr lang="en-US" altLang="ko-KR" sz="1200" dirty="0">
                <a:solidFill>
                  <a:schemeClr val="tx1"/>
                </a:solidFill>
              </a:rPr>
              <a:t>) =&gt; Expanded(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child: </a:t>
            </a:r>
            <a:r>
              <a:rPr lang="en-US" altLang="ko-KR" sz="1200" b="1" dirty="0">
                <a:solidFill>
                  <a:srgbClr val="FF0000"/>
                </a:solidFill>
              </a:rPr>
              <a:t>Container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decoration: </a:t>
            </a:r>
            <a:r>
              <a:rPr lang="en-US" altLang="ko-KR" sz="1200" dirty="0" err="1">
                <a:solidFill>
                  <a:schemeClr val="tx1"/>
                </a:solidFill>
              </a:rPr>
              <a:t>BoxDecoration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border: </a:t>
            </a:r>
            <a:r>
              <a:rPr lang="en-US" altLang="ko-KR" sz="1200" dirty="0" err="1">
                <a:solidFill>
                  <a:schemeClr val="tx1"/>
                </a:solidFill>
              </a:rPr>
              <a:t>Border.all</a:t>
            </a:r>
            <a:r>
              <a:rPr lang="en-US" altLang="ko-KR" sz="1200" dirty="0">
                <a:solidFill>
                  <a:schemeClr val="tx1"/>
                </a:solidFill>
              </a:rPr>
              <a:t>(width: 10, color: Colors.black38),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</a:t>
            </a:r>
            <a:r>
              <a:rPr lang="en-US" altLang="ko-KR" sz="1200" dirty="0" err="1">
                <a:solidFill>
                  <a:schemeClr val="tx1"/>
                </a:solidFill>
              </a:rPr>
              <a:t>borderRadius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BorderRadius.all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Radius.circular</a:t>
            </a:r>
            <a:r>
              <a:rPr lang="en-US" altLang="ko-KR" sz="1200" dirty="0" smtClean="0">
                <a:solidFill>
                  <a:schemeClr val="tx1"/>
                </a:solidFill>
              </a:rPr>
              <a:t>(8</a:t>
            </a:r>
            <a:r>
              <a:rPr lang="en-US" altLang="ko-KR" sz="1200" dirty="0">
                <a:solidFill>
                  <a:schemeClr val="tx1"/>
                </a:solidFill>
              </a:rPr>
              <a:t>)),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),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margin: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EdgeInsets.all</a:t>
            </a:r>
            <a:r>
              <a:rPr lang="en-US" altLang="ko-KR" sz="1200" dirty="0" smtClean="0">
                <a:solidFill>
                  <a:schemeClr val="tx1"/>
                </a:solidFill>
              </a:rPr>
              <a:t>(4</a:t>
            </a:r>
            <a:r>
              <a:rPr lang="en-US" altLang="ko-KR" sz="1200" dirty="0">
                <a:solidFill>
                  <a:schemeClr val="tx1"/>
                </a:solidFill>
              </a:rPr>
              <a:t>),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child: </a:t>
            </a:r>
            <a:r>
              <a:rPr lang="en-US" altLang="ko-KR" sz="1200" dirty="0" err="1">
                <a:solidFill>
                  <a:schemeClr val="tx1"/>
                </a:solidFill>
              </a:rPr>
              <a:t>Image.asset</a:t>
            </a:r>
            <a:r>
              <a:rPr lang="en-US" altLang="ko-KR" sz="1200" dirty="0">
                <a:solidFill>
                  <a:schemeClr val="tx1"/>
                </a:solidFill>
              </a:rPr>
              <a:t>('images/pic$imageIndex.jpg'),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),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);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Widget </a:t>
            </a:r>
            <a:r>
              <a:rPr lang="en-US" altLang="ko-KR" sz="1200" b="1" dirty="0">
                <a:solidFill>
                  <a:srgbClr val="00B050"/>
                </a:solidFill>
              </a:rPr>
              <a:t>_</a:t>
            </a:r>
            <a:r>
              <a:rPr lang="en-US" altLang="ko-KR" sz="1200" b="1" dirty="0" err="1">
                <a:solidFill>
                  <a:srgbClr val="00B050"/>
                </a:solidFill>
              </a:rPr>
              <a:t>buildImageRow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int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imageIndex</a:t>
            </a:r>
            <a:r>
              <a:rPr lang="en-US" altLang="ko-KR" sz="1200" dirty="0">
                <a:solidFill>
                  <a:schemeClr val="tx1"/>
                </a:solidFill>
              </a:rPr>
              <a:t>) =&gt; Row(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children: [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</a:t>
            </a:r>
            <a:r>
              <a:rPr lang="en-US" altLang="ko-KR" sz="1200" b="1" dirty="0">
                <a:solidFill>
                  <a:srgbClr val="0070C0"/>
                </a:solidFill>
              </a:rPr>
              <a:t>_</a:t>
            </a:r>
            <a:r>
              <a:rPr lang="en-US" altLang="ko-KR" sz="1200" b="1" dirty="0" err="1">
                <a:solidFill>
                  <a:srgbClr val="0070C0"/>
                </a:solidFill>
              </a:rPr>
              <a:t>buildDecoratedImage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imageIndex</a:t>
            </a:r>
            <a:r>
              <a:rPr lang="en-US" altLang="ko-KR" sz="1200" dirty="0">
                <a:solidFill>
                  <a:schemeClr val="tx1"/>
                </a:solidFill>
              </a:rPr>
              <a:t>),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</a:t>
            </a:r>
            <a:r>
              <a:rPr lang="en-US" altLang="ko-KR" sz="1200" b="1" dirty="0">
                <a:solidFill>
                  <a:srgbClr val="0070C0"/>
                </a:solidFill>
              </a:rPr>
              <a:t>_</a:t>
            </a:r>
            <a:r>
              <a:rPr lang="en-US" altLang="ko-KR" sz="1200" b="1" dirty="0" err="1">
                <a:solidFill>
                  <a:srgbClr val="0070C0"/>
                </a:solidFill>
              </a:rPr>
              <a:t>buildDecoratedImage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imageIndex</a:t>
            </a:r>
            <a:r>
              <a:rPr lang="en-US" altLang="ko-KR" sz="1200" dirty="0">
                <a:solidFill>
                  <a:schemeClr val="tx1"/>
                </a:solidFill>
              </a:rPr>
              <a:t> + 1),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],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845" y="2197458"/>
            <a:ext cx="2221230" cy="15592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845" y="4069851"/>
            <a:ext cx="2221230" cy="222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5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ko-KR" baseline="0" dirty="0" smtClean="0"/>
              <a:t>Flutter basic : Common </a:t>
            </a:r>
            <a:r>
              <a:rPr lang="en-US" altLang="ko-KR" dirty="0" smtClean="0"/>
              <a:t>layout widgets </a:t>
            </a:r>
            <a:r>
              <a:rPr lang="en-US" altLang="ko-KR" smtClean="0"/>
              <a:t>: GridView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172817"/>
            <a:ext cx="6080759" cy="5004147"/>
          </a:xfrm>
        </p:spPr>
        <p:txBody>
          <a:bodyPr>
            <a:normAutofit/>
          </a:bodyPr>
          <a:lstStyle/>
          <a:p>
            <a:r>
              <a:rPr lang="en-US" altLang="ko-KR" sz="1200" dirty="0" smtClean="0"/>
              <a:t>2</a:t>
            </a:r>
            <a:r>
              <a:rPr lang="ko-KR" altLang="en-US" sz="1200" dirty="0" smtClean="0"/>
              <a:t>차원 리스트와 같은 레이아웃이 필요할때 사용</a:t>
            </a:r>
            <a:endParaRPr lang="en-US" altLang="ko-KR" sz="1200" dirty="0" smtClean="0"/>
          </a:p>
          <a:p>
            <a:r>
              <a:rPr lang="ko-KR" altLang="en-US" sz="1200" dirty="0" smtClean="0"/>
              <a:t>컨텐츠가 장치의 화면을 넘어설만큼 길다면 자동으로 스코롤 기능 작동</a:t>
            </a:r>
            <a:endParaRPr lang="en-US" altLang="ko-KR" sz="1200" dirty="0" smtClean="0"/>
          </a:p>
          <a:p>
            <a:r>
              <a:rPr lang="en-US" altLang="ko-KR" sz="1200" dirty="0" err="1" smtClean="0"/>
              <a:t>GridView.count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컬럼의 수를 지정</a:t>
            </a:r>
            <a:endParaRPr lang="en-US" altLang="ko-KR" sz="1200" dirty="0" smtClean="0"/>
          </a:p>
          <a:p>
            <a:r>
              <a:rPr lang="en-US" altLang="ko-KR" sz="1200" dirty="0" err="1" smtClean="0"/>
              <a:t>GridView.extent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타일의 최대 </a:t>
            </a:r>
            <a:r>
              <a:rPr lang="en-US" altLang="ko-KR" sz="1200" dirty="0" smtClean="0"/>
              <a:t>width(pixel)</a:t>
            </a:r>
            <a:r>
              <a:rPr lang="ko-KR" altLang="en-US" sz="1200" dirty="0" smtClean="0"/>
              <a:t> 지정</a:t>
            </a:r>
            <a:endParaRPr lang="en-US" altLang="ko-KR" sz="1200" dirty="0" smtClean="0"/>
          </a:p>
          <a:p>
            <a:pPr marL="0" indent="0">
              <a:buNone/>
            </a:pPr>
            <a:endParaRPr lang="ko-KR" alt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6080760" y="667039"/>
            <a:ext cx="6111240" cy="61909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tx1"/>
                </a:solidFill>
              </a:rPr>
              <a:t>Widget _</a:t>
            </a:r>
            <a:r>
              <a:rPr lang="en-US" altLang="ko-KR" sz="1200" dirty="0" err="1">
                <a:solidFill>
                  <a:schemeClr val="tx1"/>
                </a:solidFill>
              </a:rPr>
              <a:t>buildGrid</a:t>
            </a:r>
            <a:r>
              <a:rPr lang="en-US" altLang="ko-KR" sz="1200" dirty="0">
                <a:solidFill>
                  <a:schemeClr val="tx1"/>
                </a:solidFill>
              </a:rPr>
              <a:t>() =&gt; </a:t>
            </a:r>
            <a:r>
              <a:rPr lang="en-US" altLang="ko-KR" sz="1200" b="1" dirty="0" err="1">
                <a:solidFill>
                  <a:srgbClr val="FF0000"/>
                </a:solidFill>
              </a:rPr>
              <a:t>GridView.extent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</a:rPr>
              <a:t>maxCrossAxisExtent</a:t>
            </a:r>
            <a:r>
              <a:rPr lang="en-US" altLang="ko-KR" sz="1200" dirty="0">
                <a:solidFill>
                  <a:schemeClr val="tx1"/>
                </a:solidFill>
              </a:rPr>
              <a:t>: 150,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padding: </a:t>
            </a:r>
            <a:r>
              <a:rPr lang="en-US" altLang="ko-KR" sz="1200" dirty="0" err="1">
                <a:solidFill>
                  <a:schemeClr val="tx1"/>
                </a:solidFill>
              </a:rPr>
              <a:t>const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EdgeInsets.all</a:t>
            </a:r>
            <a:r>
              <a:rPr lang="en-US" altLang="ko-KR" sz="1200" dirty="0">
                <a:solidFill>
                  <a:schemeClr val="tx1"/>
                </a:solidFill>
              </a:rPr>
              <a:t>(4),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</a:rPr>
              <a:t>mainAxisSpacing</a:t>
            </a:r>
            <a:r>
              <a:rPr lang="en-US" altLang="ko-KR" sz="1200" dirty="0">
                <a:solidFill>
                  <a:schemeClr val="tx1"/>
                </a:solidFill>
              </a:rPr>
              <a:t>: 4,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</a:rPr>
              <a:t>crossAxisSpacing</a:t>
            </a:r>
            <a:r>
              <a:rPr lang="en-US" altLang="ko-KR" sz="1200" dirty="0">
                <a:solidFill>
                  <a:schemeClr val="tx1"/>
                </a:solidFill>
              </a:rPr>
              <a:t>: 4,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children: _</a:t>
            </a:r>
            <a:r>
              <a:rPr lang="en-US" altLang="ko-KR" sz="1200" dirty="0" err="1">
                <a:solidFill>
                  <a:schemeClr val="tx1"/>
                </a:solidFill>
              </a:rPr>
              <a:t>buildGridTileList</a:t>
            </a:r>
            <a:r>
              <a:rPr lang="en-US" altLang="ko-KR" sz="1200" dirty="0">
                <a:solidFill>
                  <a:schemeClr val="tx1"/>
                </a:solidFill>
              </a:rPr>
              <a:t>(30));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// The images are saved with names pic0.jpg, pic1.jpg...pic29.jpg.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// The </a:t>
            </a:r>
            <a:r>
              <a:rPr lang="en-US" altLang="ko-KR" sz="1200" dirty="0" err="1">
                <a:solidFill>
                  <a:schemeClr val="tx1"/>
                </a:solidFill>
              </a:rPr>
              <a:t>List.generate</a:t>
            </a:r>
            <a:r>
              <a:rPr lang="en-US" altLang="ko-KR" sz="1200" dirty="0">
                <a:solidFill>
                  <a:schemeClr val="tx1"/>
                </a:solidFill>
              </a:rPr>
              <a:t>() constructor allows an easy way to create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// a list when objects have a predictable naming pattern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List&lt;Container&gt; _</a:t>
            </a:r>
            <a:r>
              <a:rPr lang="en-US" altLang="ko-KR" sz="1200" dirty="0" err="1">
                <a:solidFill>
                  <a:schemeClr val="tx1"/>
                </a:solidFill>
              </a:rPr>
              <a:t>buildGridTileList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int</a:t>
            </a:r>
            <a:r>
              <a:rPr lang="en-US" altLang="ko-KR" sz="1200" dirty="0">
                <a:solidFill>
                  <a:schemeClr val="tx1"/>
                </a:solidFill>
              </a:rPr>
              <a:t> count) =&gt; </a:t>
            </a:r>
            <a:r>
              <a:rPr lang="en-US" altLang="ko-KR" sz="1200" dirty="0" err="1">
                <a:solidFill>
                  <a:schemeClr val="tx1"/>
                </a:solidFill>
              </a:rPr>
              <a:t>List.generate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count, (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) =&gt; Container(child: </a:t>
            </a:r>
            <a:r>
              <a:rPr lang="en-US" altLang="ko-KR" sz="1200" dirty="0" err="1">
                <a:solidFill>
                  <a:schemeClr val="tx1"/>
                </a:solidFill>
              </a:rPr>
              <a:t>Image.asset</a:t>
            </a:r>
            <a:r>
              <a:rPr lang="en-US" altLang="ko-KR" sz="1200" dirty="0">
                <a:solidFill>
                  <a:schemeClr val="tx1"/>
                </a:solidFill>
              </a:rPr>
              <a:t>('images/pic$i.jpg')));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51" y="2815591"/>
            <a:ext cx="2114071" cy="33613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317" y="2815590"/>
            <a:ext cx="2114071" cy="336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6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ko-KR" baseline="0" dirty="0" smtClean="0"/>
              <a:t>Flutter basic : Common </a:t>
            </a:r>
            <a:r>
              <a:rPr lang="en-US" altLang="ko-KR" dirty="0" smtClean="0"/>
              <a:t>layout widgets </a:t>
            </a:r>
            <a:r>
              <a:rPr lang="en-US" altLang="ko-KR" smtClean="0"/>
              <a:t>: ListView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166191"/>
            <a:ext cx="6080759" cy="5010773"/>
          </a:xfrm>
        </p:spPr>
        <p:txBody>
          <a:bodyPr>
            <a:normAutofit/>
          </a:bodyPr>
          <a:lstStyle/>
          <a:p>
            <a:r>
              <a:rPr lang="en-US" altLang="ko-KR" sz="1200" dirty="0" smtClean="0"/>
              <a:t>Column</a:t>
            </a:r>
            <a:r>
              <a:rPr lang="ko-KR" altLang="en-US" sz="1200" dirty="0" smtClean="0"/>
              <a:t>과 비슷한 위젯</a:t>
            </a:r>
            <a:endParaRPr lang="en-US" altLang="ko-KR" sz="1200" dirty="0" smtClean="0"/>
          </a:p>
          <a:p>
            <a:r>
              <a:rPr lang="ko-KR" altLang="en-US" sz="1200" dirty="0" smtClean="0"/>
              <a:t>수평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수직 리스트 모두 가능</a:t>
            </a:r>
            <a:endParaRPr lang="en-US" altLang="ko-KR" sz="1200" dirty="0" smtClean="0"/>
          </a:p>
          <a:p>
            <a:r>
              <a:rPr lang="ko-KR" altLang="en-US" sz="1200" dirty="0" smtClean="0"/>
              <a:t>리스트가 장치화면보다 커지면 자동으로 스코롤 기능 작동</a:t>
            </a:r>
            <a:endParaRPr lang="ko-KR" alt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6188374" y="667039"/>
            <a:ext cx="6003625" cy="61909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100" dirty="0">
                <a:solidFill>
                  <a:schemeClr val="tx1"/>
                </a:solidFill>
              </a:rPr>
              <a:t>Widget _</a:t>
            </a:r>
            <a:r>
              <a:rPr lang="en-US" altLang="ko-KR" sz="1100" dirty="0" err="1">
                <a:solidFill>
                  <a:schemeClr val="tx1"/>
                </a:solidFill>
              </a:rPr>
              <a:t>buildList</a:t>
            </a:r>
            <a:r>
              <a:rPr lang="en-US" altLang="ko-KR" sz="1100" dirty="0">
                <a:solidFill>
                  <a:schemeClr val="tx1"/>
                </a:solidFill>
              </a:rPr>
              <a:t>() {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return </a:t>
            </a:r>
            <a:r>
              <a:rPr lang="en-US" altLang="ko-KR" sz="1100" b="1" dirty="0" err="1">
                <a:solidFill>
                  <a:srgbClr val="FF0000"/>
                </a:solidFill>
              </a:rPr>
              <a:t>ListView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children: [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  </a:t>
            </a:r>
            <a:r>
              <a:rPr lang="en-US" altLang="ko-KR" sz="1100" b="1" dirty="0">
                <a:solidFill>
                  <a:schemeClr val="accent5"/>
                </a:solidFill>
              </a:rPr>
              <a:t>_tile</a:t>
            </a:r>
            <a:r>
              <a:rPr lang="en-US" altLang="ko-KR" sz="1100" dirty="0">
                <a:solidFill>
                  <a:schemeClr val="tx1"/>
                </a:solidFill>
              </a:rPr>
              <a:t>('</a:t>
            </a:r>
            <a:r>
              <a:rPr lang="en-US" altLang="ko-KR" sz="1100" dirty="0" err="1">
                <a:solidFill>
                  <a:schemeClr val="tx1"/>
                </a:solidFill>
              </a:rPr>
              <a:t>CineArts</a:t>
            </a:r>
            <a:r>
              <a:rPr lang="en-US" altLang="ko-KR" sz="1100" dirty="0">
                <a:solidFill>
                  <a:schemeClr val="tx1"/>
                </a:solidFill>
              </a:rPr>
              <a:t> at the Empire', '85 W Portal Ave', </a:t>
            </a:r>
            <a:r>
              <a:rPr lang="en-US" altLang="ko-KR" sz="1100" dirty="0" err="1">
                <a:solidFill>
                  <a:schemeClr val="tx1"/>
                </a:solidFill>
              </a:rPr>
              <a:t>Icons.theaters</a:t>
            </a:r>
            <a:r>
              <a:rPr lang="en-US" altLang="ko-KR" sz="1100" dirty="0">
                <a:solidFill>
                  <a:schemeClr val="tx1"/>
                </a:solidFill>
              </a:rPr>
              <a:t>),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  _tile('The Castro Theater', '429 Castro St', </a:t>
            </a:r>
            <a:r>
              <a:rPr lang="en-US" altLang="ko-KR" sz="1100" dirty="0" err="1">
                <a:solidFill>
                  <a:schemeClr val="tx1"/>
                </a:solidFill>
              </a:rPr>
              <a:t>Icons.theaters</a:t>
            </a:r>
            <a:r>
              <a:rPr lang="en-US" altLang="ko-KR" sz="1100" dirty="0">
                <a:solidFill>
                  <a:schemeClr val="tx1"/>
                </a:solidFill>
              </a:rPr>
              <a:t>),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  _tile('Alamo </a:t>
            </a:r>
            <a:r>
              <a:rPr lang="en-US" altLang="ko-KR" sz="1100" dirty="0" err="1">
                <a:solidFill>
                  <a:schemeClr val="tx1"/>
                </a:solidFill>
              </a:rPr>
              <a:t>Drafthouse</a:t>
            </a:r>
            <a:r>
              <a:rPr lang="en-US" altLang="ko-KR" sz="1100" dirty="0">
                <a:solidFill>
                  <a:schemeClr val="tx1"/>
                </a:solidFill>
              </a:rPr>
              <a:t> Cinema', '2550 Mission St', </a:t>
            </a:r>
            <a:r>
              <a:rPr lang="en-US" altLang="ko-KR" sz="1100" dirty="0" err="1">
                <a:solidFill>
                  <a:schemeClr val="tx1"/>
                </a:solidFill>
              </a:rPr>
              <a:t>Icons.theaters</a:t>
            </a:r>
            <a:r>
              <a:rPr lang="en-US" altLang="ko-KR" sz="1100" dirty="0">
                <a:solidFill>
                  <a:schemeClr val="tx1"/>
                </a:solidFill>
              </a:rPr>
              <a:t>),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  _tile('Roxie Theater', '3117 16th St', </a:t>
            </a:r>
            <a:r>
              <a:rPr lang="en-US" altLang="ko-KR" sz="1100" dirty="0" err="1">
                <a:solidFill>
                  <a:schemeClr val="tx1"/>
                </a:solidFill>
              </a:rPr>
              <a:t>Icons.theaters</a:t>
            </a:r>
            <a:r>
              <a:rPr lang="en-US" altLang="ko-KR" sz="1100" dirty="0">
                <a:solidFill>
                  <a:schemeClr val="tx1"/>
                </a:solidFill>
              </a:rPr>
              <a:t>),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  _tile('United Artists </a:t>
            </a:r>
            <a:r>
              <a:rPr lang="en-US" altLang="ko-KR" sz="1100" dirty="0" err="1">
                <a:solidFill>
                  <a:schemeClr val="tx1"/>
                </a:solidFill>
              </a:rPr>
              <a:t>Stonestown</a:t>
            </a:r>
            <a:r>
              <a:rPr lang="en-US" altLang="ko-KR" sz="1100" dirty="0">
                <a:solidFill>
                  <a:schemeClr val="tx1"/>
                </a:solidFill>
              </a:rPr>
              <a:t> Twin', '501 Buckingham Way',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      </a:t>
            </a:r>
            <a:r>
              <a:rPr lang="en-US" altLang="ko-KR" sz="1100" dirty="0" err="1">
                <a:solidFill>
                  <a:schemeClr val="tx1"/>
                </a:solidFill>
              </a:rPr>
              <a:t>Icons.theaters</a:t>
            </a:r>
            <a:r>
              <a:rPr lang="en-US" altLang="ko-KR" sz="1100" dirty="0">
                <a:solidFill>
                  <a:schemeClr val="tx1"/>
                </a:solidFill>
              </a:rPr>
              <a:t>),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  _tile('AMC </a:t>
            </a:r>
            <a:r>
              <a:rPr lang="en-US" altLang="ko-KR" sz="1100" dirty="0" err="1">
                <a:solidFill>
                  <a:schemeClr val="tx1"/>
                </a:solidFill>
              </a:rPr>
              <a:t>Metreon</a:t>
            </a:r>
            <a:r>
              <a:rPr lang="en-US" altLang="ko-KR" sz="1100" dirty="0">
                <a:solidFill>
                  <a:schemeClr val="tx1"/>
                </a:solidFill>
              </a:rPr>
              <a:t> 16', '135 4th St #3000', </a:t>
            </a:r>
            <a:r>
              <a:rPr lang="en-US" altLang="ko-KR" sz="1100" dirty="0" err="1">
                <a:solidFill>
                  <a:schemeClr val="tx1"/>
                </a:solidFill>
              </a:rPr>
              <a:t>Icons.theaters</a:t>
            </a:r>
            <a:r>
              <a:rPr lang="en-US" altLang="ko-KR" sz="1100" dirty="0">
                <a:solidFill>
                  <a:schemeClr val="tx1"/>
                </a:solidFill>
              </a:rPr>
              <a:t>),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  </a:t>
            </a:r>
            <a:r>
              <a:rPr lang="en-US" altLang="ko-KR" sz="1100" dirty="0" err="1">
                <a:solidFill>
                  <a:schemeClr val="tx1"/>
                </a:solidFill>
              </a:rPr>
              <a:t>const</a:t>
            </a:r>
            <a:r>
              <a:rPr lang="en-US" altLang="ko-KR" sz="1100" dirty="0">
                <a:solidFill>
                  <a:schemeClr val="tx1"/>
                </a:solidFill>
              </a:rPr>
              <a:t> Divider(),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  _tile('K\'s Kitchen', '757 Monterey Blvd', </a:t>
            </a:r>
            <a:r>
              <a:rPr lang="en-US" altLang="ko-KR" sz="1100" dirty="0" err="1">
                <a:solidFill>
                  <a:schemeClr val="tx1"/>
                </a:solidFill>
              </a:rPr>
              <a:t>Icons.restaurant</a:t>
            </a:r>
            <a:r>
              <a:rPr lang="en-US" altLang="ko-KR" sz="1100" dirty="0">
                <a:solidFill>
                  <a:schemeClr val="tx1"/>
                </a:solidFill>
              </a:rPr>
              <a:t>),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  _tile('Emmy\'s Restaurant', '1923 Ocean Ave', </a:t>
            </a:r>
            <a:r>
              <a:rPr lang="en-US" altLang="ko-KR" sz="1100" dirty="0" err="1">
                <a:solidFill>
                  <a:schemeClr val="tx1"/>
                </a:solidFill>
              </a:rPr>
              <a:t>Icons.restaurant</a:t>
            </a:r>
            <a:r>
              <a:rPr lang="en-US" altLang="ko-KR" sz="1100" dirty="0">
                <a:solidFill>
                  <a:schemeClr val="tx1"/>
                </a:solidFill>
              </a:rPr>
              <a:t>),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  _tile(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      '</a:t>
            </a:r>
            <a:r>
              <a:rPr lang="en-US" altLang="ko-KR" sz="1100" dirty="0" err="1">
                <a:solidFill>
                  <a:schemeClr val="tx1"/>
                </a:solidFill>
              </a:rPr>
              <a:t>Chaiya</a:t>
            </a:r>
            <a:r>
              <a:rPr lang="en-US" altLang="ko-KR" sz="1100" dirty="0">
                <a:solidFill>
                  <a:schemeClr val="tx1"/>
                </a:solidFill>
              </a:rPr>
              <a:t> Thai Restaurant', '272 Claremont Blvd', </a:t>
            </a:r>
            <a:r>
              <a:rPr lang="en-US" altLang="ko-KR" sz="1100" dirty="0" err="1">
                <a:solidFill>
                  <a:schemeClr val="tx1"/>
                </a:solidFill>
              </a:rPr>
              <a:t>Icons.restaurant</a:t>
            </a:r>
            <a:r>
              <a:rPr lang="en-US" altLang="ko-KR" sz="1100" dirty="0">
                <a:solidFill>
                  <a:schemeClr val="tx1"/>
                </a:solidFill>
              </a:rPr>
              <a:t>),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  _tile('La </a:t>
            </a:r>
            <a:r>
              <a:rPr lang="en-US" altLang="ko-KR" sz="1100" dirty="0" err="1">
                <a:solidFill>
                  <a:schemeClr val="tx1"/>
                </a:solidFill>
              </a:rPr>
              <a:t>Ciccia</a:t>
            </a:r>
            <a:r>
              <a:rPr lang="en-US" altLang="ko-KR" sz="1100" dirty="0">
                <a:solidFill>
                  <a:schemeClr val="tx1"/>
                </a:solidFill>
              </a:rPr>
              <a:t>', '291 30th St', </a:t>
            </a:r>
            <a:r>
              <a:rPr lang="en-US" altLang="ko-KR" sz="1100" dirty="0" err="1">
                <a:solidFill>
                  <a:schemeClr val="tx1"/>
                </a:solidFill>
              </a:rPr>
              <a:t>Icons.restaurant</a:t>
            </a:r>
            <a:r>
              <a:rPr lang="en-US" altLang="ko-KR" sz="1100" dirty="0">
                <a:solidFill>
                  <a:schemeClr val="tx1"/>
                </a:solidFill>
              </a:rPr>
              <a:t>),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],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);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}</a:t>
            </a: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 err="1">
                <a:solidFill>
                  <a:schemeClr val="tx1"/>
                </a:solidFill>
              </a:rPr>
              <a:t>ListTile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b="1" dirty="0">
                <a:solidFill>
                  <a:schemeClr val="accent5"/>
                </a:solidFill>
              </a:rPr>
              <a:t>_tile</a:t>
            </a:r>
            <a:r>
              <a:rPr lang="en-US" altLang="ko-KR" sz="1100" dirty="0">
                <a:solidFill>
                  <a:schemeClr val="tx1"/>
                </a:solidFill>
              </a:rPr>
              <a:t>(String title, String subtitle, </a:t>
            </a:r>
            <a:r>
              <a:rPr lang="en-US" altLang="ko-KR" sz="1100" dirty="0" err="1">
                <a:solidFill>
                  <a:schemeClr val="tx1"/>
                </a:solidFill>
              </a:rPr>
              <a:t>IconData</a:t>
            </a:r>
            <a:r>
              <a:rPr lang="en-US" altLang="ko-KR" sz="1100" dirty="0">
                <a:solidFill>
                  <a:schemeClr val="tx1"/>
                </a:solidFill>
              </a:rPr>
              <a:t> icon) {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return </a:t>
            </a:r>
            <a:r>
              <a:rPr lang="en-US" altLang="ko-KR" sz="1100" b="1" dirty="0" err="1">
                <a:solidFill>
                  <a:schemeClr val="tx1"/>
                </a:solidFill>
              </a:rPr>
              <a:t>ListTile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title: Text(title,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    style: </a:t>
            </a:r>
            <a:r>
              <a:rPr lang="en-US" altLang="ko-KR" sz="1100" dirty="0" err="1">
                <a:solidFill>
                  <a:schemeClr val="tx1"/>
                </a:solidFill>
              </a:rPr>
              <a:t>const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err="1">
                <a:solidFill>
                  <a:schemeClr val="tx1"/>
                </a:solidFill>
              </a:rPr>
              <a:t>TextStyle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      </a:t>
            </a:r>
            <a:r>
              <a:rPr lang="en-US" altLang="ko-KR" sz="1100" dirty="0" err="1">
                <a:solidFill>
                  <a:schemeClr val="tx1"/>
                </a:solidFill>
              </a:rPr>
              <a:t>fontWeight</a:t>
            </a:r>
            <a:r>
              <a:rPr lang="en-US" altLang="ko-KR" sz="1100" dirty="0">
                <a:solidFill>
                  <a:schemeClr val="tx1"/>
                </a:solidFill>
              </a:rPr>
              <a:t>: FontWeight.w500,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      </a:t>
            </a:r>
            <a:r>
              <a:rPr lang="en-US" altLang="ko-KR" sz="1100" dirty="0" err="1">
                <a:solidFill>
                  <a:schemeClr val="tx1"/>
                </a:solidFill>
              </a:rPr>
              <a:t>fontSize</a:t>
            </a:r>
            <a:r>
              <a:rPr lang="en-US" altLang="ko-KR" sz="1100" dirty="0">
                <a:solidFill>
                  <a:schemeClr val="tx1"/>
                </a:solidFill>
              </a:rPr>
              <a:t>: 20,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    )),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subtitle: Text(subtitle),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leading: Icon(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  icon,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  color: </a:t>
            </a:r>
            <a:r>
              <a:rPr lang="en-US" altLang="ko-KR" sz="1100" dirty="0" err="1">
                <a:solidFill>
                  <a:schemeClr val="tx1"/>
                </a:solidFill>
              </a:rPr>
              <a:t>Colors.blue</a:t>
            </a:r>
            <a:r>
              <a:rPr lang="en-US" altLang="ko-KR" sz="1100" dirty="0">
                <a:solidFill>
                  <a:schemeClr val="tx1"/>
                </a:solidFill>
              </a:rPr>
              <a:t>[500],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),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);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57" y="2542468"/>
            <a:ext cx="2392033" cy="38033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345" y="2542468"/>
            <a:ext cx="2377083" cy="380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5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ko-KR" baseline="0" dirty="0" smtClean="0"/>
              <a:t>Flutter basic : Common </a:t>
            </a:r>
            <a:r>
              <a:rPr lang="en-US" altLang="ko-KR" dirty="0" smtClean="0"/>
              <a:t>layout widgets </a:t>
            </a:r>
            <a:r>
              <a:rPr lang="en-US" altLang="ko-KR" smtClean="0"/>
              <a:t>: Stack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603513"/>
            <a:ext cx="6080759" cy="4573451"/>
          </a:xfrm>
        </p:spPr>
        <p:txBody>
          <a:bodyPr>
            <a:normAutofit/>
          </a:bodyPr>
          <a:lstStyle/>
          <a:p>
            <a:r>
              <a:rPr lang="ko-KR" altLang="en-US" sz="1200" dirty="0" smtClean="0"/>
              <a:t>위젯 위에 다른 위젯을 놓고 싶을때 사용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이미지 위젯에서 많이 사용됨</a:t>
            </a:r>
            <a:endParaRPr lang="en-US" altLang="ko-KR" sz="1200" dirty="0" smtClean="0"/>
          </a:p>
          <a:p>
            <a:r>
              <a:rPr lang="ko-KR" altLang="en-US" sz="1200" dirty="0" smtClean="0"/>
              <a:t>스택 리스트에서 최초로 놓여지는 위젯이 </a:t>
            </a:r>
            <a:r>
              <a:rPr lang="en-US" altLang="ko-KR" sz="1200" dirty="0" smtClean="0"/>
              <a:t>base </a:t>
            </a:r>
            <a:r>
              <a:rPr lang="ko-KR" altLang="en-US" sz="1200" dirty="0" smtClean="0"/>
              <a:t>위젯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나머지 위젯들은 </a:t>
            </a:r>
            <a:r>
              <a:rPr lang="en-US" altLang="ko-KR" sz="1200" dirty="0" smtClean="0"/>
              <a:t>base</a:t>
            </a:r>
            <a:r>
              <a:rPr lang="ko-KR" altLang="en-US" sz="1200" dirty="0" smtClean="0"/>
              <a:t>위젯 위에 놓여진다</a:t>
            </a:r>
            <a:endParaRPr lang="en-US" altLang="ko-KR" sz="1200" dirty="0" smtClean="0"/>
          </a:p>
          <a:p>
            <a:r>
              <a:rPr lang="ko-KR" altLang="en-US" sz="1200" dirty="0" smtClean="0"/>
              <a:t>스택에 놓여진 컨텐츠는 스코롤 할 수 없다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Render</a:t>
            </a:r>
            <a:r>
              <a:rPr lang="ko-KR" altLang="en-US" sz="1200" dirty="0" smtClean="0"/>
              <a:t>상자를 넘어서는 이미지는 잘라낼수 있다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선택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smtClean="0"/>
              <a:t>예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CircleAvatar</a:t>
            </a:r>
            <a:r>
              <a:rPr lang="ko-KR" altLang="en-US" sz="1200" dirty="0" smtClean="0"/>
              <a:t>위에 배경있는 </a:t>
            </a:r>
            <a:r>
              <a:rPr lang="en-US" altLang="ko-KR" sz="1200" dirty="0" smtClean="0"/>
              <a:t>Text</a:t>
            </a:r>
            <a:r>
              <a:rPr lang="ko-KR" altLang="en-US" sz="1200" dirty="0" smtClean="0"/>
              <a:t>위젯 사용</a:t>
            </a:r>
            <a:endParaRPr lang="en-US" altLang="ko-KR" sz="1200" dirty="0" smtClean="0"/>
          </a:p>
          <a:p>
            <a:r>
              <a:rPr lang="ko-KR" altLang="en-US" sz="1200" dirty="0" smtClean="0"/>
              <a:t>예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이미지위에 </a:t>
            </a:r>
            <a:r>
              <a:rPr lang="en-US" altLang="ko-KR" sz="1200" dirty="0" smtClean="0"/>
              <a:t>gradient</a:t>
            </a:r>
            <a:r>
              <a:rPr lang="ko-KR" altLang="en-US" sz="1200" dirty="0" smtClean="0"/>
              <a:t>를 놓아 메뉴가 차별화 되도록 처리</a:t>
            </a:r>
            <a:endParaRPr lang="ko-KR" alt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6188374" y="667039"/>
            <a:ext cx="6003625" cy="61909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tx1"/>
                </a:solidFill>
              </a:rPr>
              <a:t>Widget _</a:t>
            </a:r>
            <a:r>
              <a:rPr lang="en-US" altLang="ko-KR" sz="1200" dirty="0" err="1">
                <a:solidFill>
                  <a:schemeClr val="tx1"/>
                </a:solidFill>
              </a:rPr>
              <a:t>buildStack</a:t>
            </a:r>
            <a:r>
              <a:rPr lang="en-US" altLang="ko-KR" sz="1200" dirty="0">
                <a:solidFill>
                  <a:schemeClr val="tx1"/>
                </a:solidFill>
              </a:rPr>
              <a:t>() {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return </a:t>
            </a:r>
            <a:r>
              <a:rPr lang="en-US" altLang="ko-KR" sz="1200" b="1" dirty="0">
                <a:solidFill>
                  <a:srgbClr val="FF0000"/>
                </a:solidFill>
              </a:rPr>
              <a:t>Stack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alignment: </a:t>
            </a:r>
            <a:r>
              <a:rPr lang="en-US" altLang="ko-KR" sz="1200" dirty="0" smtClean="0">
                <a:solidFill>
                  <a:schemeClr val="tx1"/>
                </a:solidFill>
              </a:rPr>
              <a:t>Alignment(0.6</a:t>
            </a:r>
            <a:r>
              <a:rPr lang="en-US" altLang="ko-KR" sz="1200" dirty="0">
                <a:solidFill>
                  <a:schemeClr val="tx1"/>
                </a:solidFill>
              </a:rPr>
              <a:t>, 0.6),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children: [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CircleAvatar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</a:t>
            </a:r>
            <a:r>
              <a:rPr lang="en-US" altLang="ko-KR" sz="1200" dirty="0" err="1">
                <a:solidFill>
                  <a:schemeClr val="tx1"/>
                </a:solidFill>
              </a:rPr>
              <a:t>backgroundImage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en-US" altLang="ko-KR" sz="1200" dirty="0" err="1">
                <a:solidFill>
                  <a:schemeClr val="tx1"/>
                </a:solidFill>
              </a:rPr>
              <a:t>AssetImage</a:t>
            </a:r>
            <a:r>
              <a:rPr lang="en-US" altLang="ko-KR" sz="1200" dirty="0">
                <a:solidFill>
                  <a:schemeClr val="tx1"/>
                </a:solidFill>
              </a:rPr>
              <a:t>('images/pic.jpg'),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radius: 100,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),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</a:t>
            </a:r>
            <a:r>
              <a:rPr lang="en-US" altLang="ko-KR" sz="1200" b="1" dirty="0">
                <a:solidFill>
                  <a:schemeClr val="tx1"/>
                </a:solidFill>
              </a:rPr>
              <a:t>Container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decoration: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BoxDecoration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color: Colors.black45,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),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child: </a:t>
            </a:r>
            <a:r>
              <a:rPr lang="en-US" altLang="ko-KR" sz="1200" dirty="0" smtClean="0">
                <a:solidFill>
                  <a:schemeClr val="tx1"/>
                </a:solidFill>
              </a:rPr>
              <a:t>Text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'Mia B',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style: </a:t>
            </a:r>
            <a:r>
              <a:rPr lang="en-US" altLang="ko-KR" sz="1200" dirty="0" err="1">
                <a:solidFill>
                  <a:schemeClr val="tx1"/>
                </a:solidFill>
              </a:rPr>
              <a:t>TextStyle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</a:t>
            </a:r>
            <a:r>
              <a:rPr lang="en-US" altLang="ko-KR" sz="1200" dirty="0" err="1">
                <a:solidFill>
                  <a:schemeClr val="tx1"/>
                </a:solidFill>
              </a:rPr>
              <a:t>fontSize</a:t>
            </a:r>
            <a:r>
              <a:rPr lang="en-US" altLang="ko-KR" sz="1200" dirty="0">
                <a:solidFill>
                  <a:schemeClr val="tx1"/>
                </a:solidFill>
              </a:rPr>
              <a:t>: 20,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</a:t>
            </a:r>
            <a:r>
              <a:rPr lang="en-US" altLang="ko-KR" sz="1200" dirty="0" err="1">
                <a:solidFill>
                  <a:schemeClr val="tx1"/>
                </a:solidFill>
              </a:rPr>
              <a:t>fontWeight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en-US" altLang="ko-KR" sz="1200" dirty="0" err="1">
                <a:solidFill>
                  <a:schemeClr val="tx1"/>
                </a:solidFill>
              </a:rPr>
              <a:t>FontWeight.bold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color: </a:t>
            </a:r>
            <a:r>
              <a:rPr lang="en-US" altLang="ko-KR" sz="1200" dirty="0" err="1">
                <a:solidFill>
                  <a:schemeClr val="tx1"/>
                </a:solidFill>
              </a:rPr>
              <a:t>Colors.white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),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),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),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],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);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15" y="4315779"/>
            <a:ext cx="1861185" cy="18611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574" y="4315779"/>
            <a:ext cx="2791778" cy="186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03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ko-KR" baseline="0" dirty="0" smtClean="0"/>
              <a:t>Flutter basic : Common </a:t>
            </a:r>
            <a:r>
              <a:rPr lang="en-US" altLang="ko-KR" dirty="0" smtClean="0"/>
              <a:t>layout widgets </a:t>
            </a:r>
            <a:r>
              <a:rPr lang="en-US" altLang="ko-KR" smtClean="0"/>
              <a:t>: Card, ListTile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881270"/>
            <a:ext cx="6080759" cy="5295694"/>
          </a:xfrm>
        </p:spPr>
        <p:txBody>
          <a:bodyPr>
            <a:normAutofit/>
          </a:bodyPr>
          <a:lstStyle/>
          <a:p>
            <a:r>
              <a:rPr lang="ko-KR" altLang="en-US" sz="1200" dirty="0" smtClean="0"/>
              <a:t>정보를 카드 형태로 보여줄 때 사용</a:t>
            </a:r>
            <a:endParaRPr lang="en-US" altLang="ko-KR" sz="1200" dirty="0" smtClean="0"/>
          </a:p>
          <a:p>
            <a:r>
              <a:rPr lang="en-US" altLang="ko-KR" sz="1200" dirty="0" smtClean="0"/>
              <a:t>Single child : Row, Column… </a:t>
            </a:r>
            <a:r>
              <a:rPr lang="ko-KR" altLang="en-US" sz="1200" dirty="0" smtClean="0"/>
              <a:t>등의 </a:t>
            </a:r>
            <a:r>
              <a:rPr lang="en-US" altLang="ko-KR" sz="1200" dirty="0" smtClean="0"/>
              <a:t>children list</a:t>
            </a:r>
            <a:r>
              <a:rPr lang="ko-KR" altLang="en-US" sz="1200" dirty="0" smtClean="0"/>
              <a:t>를 갖는 위젯도 사용가능</a:t>
            </a:r>
            <a:endParaRPr lang="en-US" altLang="ko-KR" sz="1200" dirty="0" smtClean="0"/>
          </a:p>
          <a:p>
            <a:r>
              <a:rPr lang="ko-KR" altLang="en-US" sz="1200" dirty="0" smtClean="0"/>
              <a:t>카드의 내용은 스코롤 할 수 없다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err="1" smtClean="0"/>
              <a:t>SizeBox</a:t>
            </a:r>
            <a:r>
              <a:rPr lang="ko-KR" altLang="en-US" sz="1200" dirty="0" smtClean="0"/>
              <a:t>위젯을 사용하여 카드의 크기를 조절 할 수 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err="1" smtClean="0"/>
              <a:t>ListTile</a:t>
            </a:r>
            <a:r>
              <a:rPr lang="en-US" altLang="ko-KR" sz="1200" dirty="0" smtClean="0"/>
              <a:t> : </a:t>
            </a:r>
            <a:r>
              <a:rPr lang="ko-KR" altLang="en-US" sz="1200" dirty="0"/>
              <a:t>최대 </a:t>
            </a:r>
            <a:r>
              <a:rPr lang="en-US" altLang="ko-KR" sz="1200" dirty="0"/>
              <a:t>3</a:t>
            </a:r>
            <a:r>
              <a:rPr lang="ko-KR" altLang="en-US" sz="1200" dirty="0"/>
              <a:t>줄의 내용과 </a:t>
            </a:r>
            <a:r>
              <a:rPr lang="en-US" altLang="ko-KR" sz="1200" dirty="0"/>
              <a:t>leading, trailing </a:t>
            </a:r>
            <a:r>
              <a:rPr lang="ko-KR" altLang="en-US" sz="1200" dirty="0"/>
              <a:t>아이콘으로 구성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6188374" y="667039"/>
            <a:ext cx="6003625" cy="61909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>
                <a:solidFill>
                  <a:schemeClr val="tx1"/>
                </a:solidFill>
              </a:rPr>
              <a:t>Widget _buildCard() {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  return </a:t>
            </a:r>
            <a:r>
              <a:rPr lang="en-US" altLang="ko-KR" sz="1000" b="1">
                <a:solidFill>
                  <a:schemeClr val="accent5"/>
                </a:solidFill>
              </a:rPr>
              <a:t>SizedBox</a:t>
            </a:r>
            <a:r>
              <a:rPr lang="en-US" altLang="ko-KR" sz="100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    height: 210,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    child: </a:t>
            </a:r>
            <a:r>
              <a:rPr lang="en-US" altLang="ko-KR" sz="1000" b="1">
                <a:solidFill>
                  <a:schemeClr val="accent5"/>
                </a:solidFill>
              </a:rPr>
              <a:t>Card</a:t>
            </a:r>
            <a:r>
              <a:rPr lang="en-US" altLang="ko-KR" sz="100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      child: </a:t>
            </a:r>
            <a:r>
              <a:rPr lang="en-US" altLang="ko-KR" sz="1000" b="1">
                <a:solidFill>
                  <a:schemeClr val="accent5"/>
                </a:solidFill>
              </a:rPr>
              <a:t>Column</a:t>
            </a:r>
            <a:r>
              <a:rPr lang="en-US" altLang="ko-KR" sz="100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        children: [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          </a:t>
            </a:r>
            <a:r>
              <a:rPr lang="en-US" altLang="ko-KR" sz="1000" b="1">
                <a:solidFill>
                  <a:schemeClr val="tx1"/>
                </a:solidFill>
              </a:rPr>
              <a:t>ListTile</a:t>
            </a:r>
            <a:r>
              <a:rPr lang="en-US" altLang="ko-KR" sz="100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            title: </a:t>
            </a:r>
            <a:r>
              <a:rPr lang="en-US" altLang="ko-KR" sz="1000" smtClean="0">
                <a:solidFill>
                  <a:schemeClr val="tx1"/>
                </a:solidFill>
              </a:rPr>
              <a:t>Text</a:t>
            </a:r>
            <a:r>
              <a:rPr lang="en-US" altLang="ko-KR" sz="100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              '1625 Main Street',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              style: TextStyle(fontWeight: FontWeight.w500),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            ),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            subtitle: </a:t>
            </a:r>
            <a:r>
              <a:rPr lang="en-US" altLang="ko-KR" sz="1000" smtClean="0">
                <a:solidFill>
                  <a:schemeClr val="tx1"/>
                </a:solidFill>
              </a:rPr>
              <a:t>Text</a:t>
            </a:r>
            <a:r>
              <a:rPr lang="en-US" altLang="ko-KR" sz="1000">
                <a:solidFill>
                  <a:schemeClr val="tx1"/>
                </a:solidFill>
              </a:rPr>
              <a:t>('My City, CA 99984'),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            leading: Icon(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              Icons.restaurant_menu,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              color: Colors.blue[500],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            ),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          ),</a:t>
            </a:r>
          </a:p>
          <a:p>
            <a:r>
              <a:rPr lang="en-US" altLang="ko-KR" sz="1000" smtClean="0">
                <a:solidFill>
                  <a:schemeClr val="tx1"/>
                </a:solidFill>
              </a:rPr>
              <a:t>          Divider</a:t>
            </a:r>
            <a:r>
              <a:rPr lang="en-US" altLang="ko-KR" sz="1000">
                <a:solidFill>
                  <a:schemeClr val="tx1"/>
                </a:solidFill>
              </a:rPr>
              <a:t>(),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          </a:t>
            </a:r>
            <a:r>
              <a:rPr lang="en-US" altLang="ko-KR" sz="1000" b="1">
                <a:solidFill>
                  <a:schemeClr val="tx1"/>
                </a:solidFill>
              </a:rPr>
              <a:t>ListTile</a:t>
            </a:r>
            <a:r>
              <a:rPr lang="en-US" altLang="ko-KR" sz="100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            title: </a:t>
            </a:r>
            <a:r>
              <a:rPr lang="en-US" altLang="ko-KR" sz="1000" smtClean="0">
                <a:solidFill>
                  <a:schemeClr val="tx1"/>
                </a:solidFill>
              </a:rPr>
              <a:t>Text</a:t>
            </a:r>
            <a:r>
              <a:rPr lang="en-US" altLang="ko-KR" sz="100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              '(408) 555-1212',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              style: TextStyle(fontWeight: FontWeight.w500),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            ),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            leading: Icon(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              Icons.contact_phone,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              color: Colors.blue[500],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            ),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          ),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          </a:t>
            </a:r>
            <a:r>
              <a:rPr lang="en-US" altLang="ko-KR" sz="1000" b="1">
                <a:solidFill>
                  <a:schemeClr val="tx1"/>
                </a:solidFill>
              </a:rPr>
              <a:t>ListTile</a:t>
            </a:r>
            <a:r>
              <a:rPr lang="en-US" altLang="ko-KR" sz="100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            title: </a:t>
            </a:r>
            <a:r>
              <a:rPr lang="en-US" altLang="ko-KR" sz="1000" smtClean="0">
                <a:solidFill>
                  <a:schemeClr val="tx1"/>
                </a:solidFill>
              </a:rPr>
              <a:t>Text</a:t>
            </a:r>
            <a:r>
              <a:rPr lang="en-US" altLang="ko-KR" sz="1000">
                <a:solidFill>
                  <a:schemeClr val="tx1"/>
                </a:solidFill>
              </a:rPr>
              <a:t>('costa@example.com'),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            leading: Icon(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              Icons.contact_mail,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              color: Colors.blue[500],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            ),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          ),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        ],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      ),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    ),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  );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}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812" y="2739680"/>
            <a:ext cx="2857500" cy="2324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2739680"/>
            <a:ext cx="2857500" cy="1457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314536"/>
            <a:ext cx="28575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47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ko-KR" baseline="0" dirty="0" smtClean="0"/>
              <a:t>Flutter basic </a:t>
            </a:r>
            <a:r>
              <a:rPr lang="en-US" altLang="ko-KR" baseline="0" smtClean="0"/>
              <a:t>: </a:t>
            </a:r>
            <a:r>
              <a:rPr lang="en-US" altLang="ko-KR" smtClean="0"/>
              <a:t>stateless, statefull </a:t>
            </a:r>
            <a:r>
              <a:rPr lang="ko-KR" altLang="en-US" smtClean="0"/>
              <a:t>위젯 개념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2" y="1013791"/>
            <a:ext cx="6080759" cy="5206037"/>
          </a:xfrm>
        </p:spPr>
        <p:txBody>
          <a:bodyPr>
            <a:normAutofit/>
          </a:bodyPr>
          <a:lstStyle/>
          <a:p>
            <a:r>
              <a:rPr lang="ko-KR" altLang="en-US" sz="1200" dirty="0" smtClean="0"/>
              <a:t>위젯은 </a:t>
            </a:r>
            <a:r>
              <a:rPr lang="en-US" altLang="ko-KR" sz="1200" dirty="0" smtClean="0"/>
              <a:t>stateless or </a:t>
            </a:r>
            <a:r>
              <a:rPr lang="en-US" altLang="ko-KR" sz="1200" dirty="0" err="1" smtClean="0"/>
              <a:t>stateful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이다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만약 사용자와 상호작용하여 위젯이 변한다면 그것은 </a:t>
            </a:r>
            <a:r>
              <a:rPr lang="en-US" altLang="ko-KR" sz="1200" dirty="0" err="1" smtClean="0"/>
              <a:t>stateful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위젯이다</a:t>
            </a:r>
            <a:r>
              <a:rPr lang="en-US" altLang="ko-KR" sz="1200" dirty="0" smtClean="0"/>
              <a:t>.</a:t>
            </a:r>
          </a:p>
          <a:p>
            <a:pPr lvl="1"/>
            <a:r>
              <a:rPr lang="en-US" altLang="ko-KR" dirty="0" smtClean="0"/>
              <a:t>Checkbox, radio, inkwell, …</a:t>
            </a:r>
          </a:p>
          <a:p>
            <a:r>
              <a:rPr lang="en-US" altLang="ko-KR" sz="1200" dirty="0" smtClean="0"/>
              <a:t>Stateless </a:t>
            </a:r>
            <a:r>
              <a:rPr lang="ko-KR" altLang="en-US" sz="1200" dirty="0" smtClean="0"/>
              <a:t>위젯은 결코 변하지 않는다</a:t>
            </a:r>
            <a:r>
              <a:rPr lang="en-US" altLang="ko-KR" sz="1200" dirty="0" smtClean="0"/>
              <a:t>. </a:t>
            </a:r>
          </a:p>
          <a:p>
            <a:pPr lvl="1"/>
            <a:r>
              <a:rPr lang="en-US" altLang="ko-KR" dirty="0" smtClean="0"/>
              <a:t>Icon, </a:t>
            </a:r>
            <a:r>
              <a:rPr lang="en-US" altLang="ko-KR" dirty="0" err="1" smtClean="0"/>
              <a:t>IconButton</a:t>
            </a:r>
            <a:r>
              <a:rPr lang="en-US" altLang="ko-KR" dirty="0" smtClean="0"/>
              <a:t>, Text, …</a:t>
            </a:r>
          </a:p>
          <a:p>
            <a:r>
              <a:rPr lang="en-US" altLang="ko-KR" sz="1200" dirty="0" err="1" smtClean="0"/>
              <a:t>Stateful</a:t>
            </a:r>
            <a:r>
              <a:rPr lang="en-US" altLang="ko-KR" sz="1200" dirty="0" smtClean="0"/>
              <a:t> widget</a:t>
            </a:r>
          </a:p>
          <a:p>
            <a:pPr lvl="1"/>
            <a:r>
              <a:rPr lang="ko-KR" altLang="en-US" dirty="0"/>
              <a:t>두개의 </a:t>
            </a:r>
            <a:r>
              <a:rPr lang="ko-KR" altLang="en-US" dirty="0" smtClean="0"/>
              <a:t>클래스 </a:t>
            </a:r>
            <a:r>
              <a:rPr lang="en-US" altLang="ko-KR" dirty="0" err="1" smtClean="0"/>
              <a:t>StatefulWidget</a:t>
            </a:r>
            <a:r>
              <a:rPr lang="en-US" altLang="ko-KR" dirty="0" smtClean="0"/>
              <a:t>, State</a:t>
            </a:r>
            <a:r>
              <a:rPr lang="ko-KR" altLang="en-US" dirty="0" smtClean="0"/>
              <a:t>를 사용하여 구현</a:t>
            </a:r>
            <a:endParaRPr lang="en-US" altLang="ko-KR" dirty="0" smtClean="0"/>
          </a:p>
          <a:p>
            <a:pPr lvl="1"/>
            <a:r>
              <a:rPr lang="ko-KR" altLang="en-US" dirty="0"/>
              <a:t>위젯의 </a:t>
            </a:r>
            <a:r>
              <a:rPr lang="en-US" altLang="ko-KR" dirty="0"/>
              <a:t>state(</a:t>
            </a:r>
            <a:r>
              <a:rPr lang="ko-KR" altLang="en-US" dirty="0"/>
              <a:t>상태</a:t>
            </a:r>
            <a:r>
              <a:rPr lang="en-US" altLang="ko-KR" dirty="0"/>
              <a:t>)</a:t>
            </a:r>
            <a:r>
              <a:rPr lang="ko-KR" altLang="en-US" dirty="0"/>
              <a:t>가 변하면 </a:t>
            </a:r>
            <a:r>
              <a:rPr lang="en-US" altLang="ko-KR" dirty="0"/>
              <a:t>state object </a:t>
            </a:r>
            <a:r>
              <a:rPr lang="en-US" altLang="ko-KR" dirty="0" err="1"/>
              <a:t>setState</a:t>
            </a:r>
            <a:r>
              <a:rPr lang="en-US" altLang="ko-KR" dirty="0"/>
              <a:t>()</a:t>
            </a:r>
            <a:r>
              <a:rPr lang="ko-KR" altLang="en-US" dirty="0"/>
              <a:t>을 호출하고 </a:t>
            </a:r>
            <a:r>
              <a:rPr lang="en-US" altLang="ko-KR" dirty="0"/>
              <a:t>framework</a:t>
            </a:r>
            <a:r>
              <a:rPr lang="ko-KR" altLang="en-US" dirty="0"/>
              <a:t>는 화면을 다시 </a:t>
            </a:r>
            <a:r>
              <a:rPr lang="ko-KR" altLang="en-US" dirty="0" smtClean="0"/>
              <a:t>그린다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먼저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관리를 어디서 할지를 결정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Rectangle 3"/>
          <p:cNvSpPr/>
          <p:nvPr/>
        </p:nvSpPr>
        <p:spPr>
          <a:xfrm>
            <a:off x="6188375" y="677962"/>
            <a:ext cx="6003625" cy="61909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chemeClr val="tx1"/>
                </a:solidFill>
              </a:rPr>
              <a:t>class </a:t>
            </a:r>
            <a:r>
              <a:rPr lang="en-US" altLang="ko-KR" sz="1000" dirty="0" err="1">
                <a:solidFill>
                  <a:schemeClr val="tx1"/>
                </a:solidFill>
              </a:rPr>
              <a:t>FavoriteWidget</a:t>
            </a:r>
            <a:r>
              <a:rPr lang="en-US" altLang="ko-KR" sz="1000" dirty="0">
                <a:solidFill>
                  <a:schemeClr val="tx1"/>
                </a:solidFill>
              </a:rPr>
              <a:t> extends </a:t>
            </a:r>
            <a:r>
              <a:rPr lang="en-US" altLang="ko-KR" sz="1000" b="1" dirty="0" err="1">
                <a:solidFill>
                  <a:schemeClr val="tx1"/>
                </a:solidFill>
              </a:rPr>
              <a:t>StatefulWidget</a:t>
            </a:r>
            <a:r>
              <a:rPr lang="en-US" altLang="ko-KR" sz="1000" dirty="0">
                <a:solidFill>
                  <a:schemeClr val="tx1"/>
                </a:solidFill>
              </a:rPr>
              <a:t>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</a:t>
            </a:r>
            <a:r>
              <a:rPr lang="en-US" altLang="ko-KR" sz="1000" dirty="0" err="1">
                <a:solidFill>
                  <a:schemeClr val="tx1"/>
                </a:solidFill>
              </a:rPr>
              <a:t>const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</a:rPr>
              <a:t>FavoriteWidget</a:t>
            </a:r>
            <a:r>
              <a:rPr lang="en-US" altLang="ko-KR" sz="1000" dirty="0">
                <a:solidFill>
                  <a:schemeClr val="tx1"/>
                </a:solidFill>
              </a:rPr>
              <a:t>({Key? key}) : super(key: key);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@override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_</a:t>
            </a:r>
            <a:r>
              <a:rPr lang="en-US" altLang="ko-KR" sz="1000" dirty="0" err="1">
                <a:solidFill>
                  <a:schemeClr val="tx1"/>
                </a:solidFill>
              </a:rPr>
              <a:t>FavoriteWidgetState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</a:rPr>
              <a:t>createState</a:t>
            </a:r>
            <a:r>
              <a:rPr lang="en-US" altLang="ko-KR" sz="1000" dirty="0">
                <a:solidFill>
                  <a:schemeClr val="tx1"/>
                </a:solidFill>
              </a:rPr>
              <a:t>() =&gt; _</a:t>
            </a:r>
            <a:r>
              <a:rPr lang="en-US" altLang="ko-KR" sz="1000" b="1" dirty="0" err="1">
                <a:solidFill>
                  <a:schemeClr val="accent5"/>
                </a:solidFill>
              </a:rPr>
              <a:t>FavoriteWidgetState</a:t>
            </a:r>
            <a:r>
              <a:rPr lang="en-US" altLang="ko-KR" sz="10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}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class _</a:t>
            </a:r>
            <a:r>
              <a:rPr lang="en-US" altLang="ko-KR" sz="1000" dirty="0" err="1">
                <a:solidFill>
                  <a:schemeClr val="accent5"/>
                </a:solidFill>
              </a:rPr>
              <a:t>FavoriteWidgetState</a:t>
            </a:r>
            <a:r>
              <a:rPr lang="en-US" altLang="ko-KR" sz="1000" dirty="0">
                <a:solidFill>
                  <a:schemeClr val="accent5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extends </a:t>
            </a:r>
            <a:r>
              <a:rPr lang="en-US" altLang="ko-KR" sz="1000" b="1" dirty="0">
                <a:solidFill>
                  <a:schemeClr val="tx1"/>
                </a:solidFill>
              </a:rPr>
              <a:t>State</a:t>
            </a:r>
            <a:r>
              <a:rPr lang="en-US" altLang="ko-KR" sz="1000" dirty="0">
                <a:solidFill>
                  <a:schemeClr val="tx1"/>
                </a:solidFill>
              </a:rPr>
              <a:t>&lt;</a:t>
            </a:r>
            <a:r>
              <a:rPr lang="en-US" altLang="ko-KR" sz="1000" dirty="0" err="1">
                <a:solidFill>
                  <a:schemeClr val="tx1"/>
                </a:solidFill>
              </a:rPr>
              <a:t>FavoriteWidget</a:t>
            </a:r>
            <a:r>
              <a:rPr lang="en-US" altLang="ko-KR" sz="1000" dirty="0">
                <a:solidFill>
                  <a:schemeClr val="tx1"/>
                </a:solidFill>
              </a:rPr>
              <a:t>&gt;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bool _</a:t>
            </a:r>
            <a:r>
              <a:rPr lang="en-US" altLang="ko-KR" sz="1000" dirty="0" err="1">
                <a:solidFill>
                  <a:schemeClr val="tx1"/>
                </a:solidFill>
              </a:rPr>
              <a:t>isFavorited</a:t>
            </a:r>
            <a:r>
              <a:rPr lang="en-US" altLang="ko-KR" sz="1000" dirty="0">
                <a:solidFill>
                  <a:schemeClr val="tx1"/>
                </a:solidFill>
              </a:rPr>
              <a:t> = true;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</a:t>
            </a:r>
            <a:r>
              <a:rPr lang="en-US" altLang="ko-KR" sz="1000" dirty="0" err="1">
                <a:solidFill>
                  <a:schemeClr val="tx1"/>
                </a:solidFill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</a:rPr>
              <a:t> _</a:t>
            </a:r>
            <a:r>
              <a:rPr lang="en-US" altLang="ko-KR" sz="1000" dirty="0" err="1">
                <a:solidFill>
                  <a:schemeClr val="tx1"/>
                </a:solidFill>
              </a:rPr>
              <a:t>favoriteCount</a:t>
            </a:r>
            <a:r>
              <a:rPr lang="en-US" altLang="ko-KR" sz="1000" dirty="0">
                <a:solidFill>
                  <a:schemeClr val="tx1"/>
                </a:solidFill>
              </a:rPr>
              <a:t> = 41;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 @</a:t>
            </a:r>
            <a:r>
              <a:rPr lang="en-US" altLang="ko-KR" sz="1000" dirty="0">
                <a:solidFill>
                  <a:schemeClr val="tx1"/>
                </a:solidFill>
              </a:rPr>
              <a:t>override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Widget </a:t>
            </a:r>
            <a:r>
              <a:rPr lang="en-US" altLang="ko-KR" sz="1000" b="1" dirty="0">
                <a:solidFill>
                  <a:schemeClr val="tx1"/>
                </a:solidFill>
              </a:rPr>
              <a:t>build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BuildContext</a:t>
            </a:r>
            <a:r>
              <a:rPr lang="en-US" altLang="ko-KR" sz="1000" dirty="0">
                <a:solidFill>
                  <a:schemeClr val="tx1"/>
                </a:solidFill>
              </a:rPr>
              <a:t> context)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return Row(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</a:t>
            </a:r>
            <a:r>
              <a:rPr lang="en-US" altLang="ko-KR" sz="1000" dirty="0" err="1">
                <a:solidFill>
                  <a:schemeClr val="tx1"/>
                </a:solidFill>
              </a:rPr>
              <a:t>mainAxisSize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en-US" altLang="ko-KR" sz="1000" dirty="0" err="1">
                <a:solidFill>
                  <a:schemeClr val="tx1"/>
                </a:solidFill>
              </a:rPr>
              <a:t>MainAxisSize.min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children: [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Container(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padding: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EdgeInsets.all</a:t>
            </a:r>
            <a:r>
              <a:rPr lang="en-US" altLang="ko-KR" sz="1000" dirty="0" smtClean="0">
                <a:solidFill>
                  <a:schemeClr val="tx1"/>
                </a:solidFill>
              </a:rPr>
              <a:t>(0</a:t>
            </a:r>
            <a:r>
              <a:rPr lang="en-US" altLang="ko-KR" sz="1000" dirty="0">
                <a:solidFill>
                  <a:schemeClr val="tx1"/>
                </a:solidFill>
              </a:rPr>
              <a:t>),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child: </a:t>
            </a:r>
            <a:r>
              <a:rPr lang="en-US" altLang="ko-KR" sz="1000" dirty="0" err="1">
                <a:solidFill>
                  <a:schemeClr val="tx1"/>
                </a:solidFill>
              </a:rPr>
              <a:t>IconButton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padding: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EdgeInsets.all</a:t>
            </a:r>
            <a:r>
              <a:rPr lang="en-US" altLang="ko-KR" sz="1000" dirty="0" smtClean="0">
                <a:solidFill>
                  <a:schemeClr val="tx1"/>
                </a:solidFill>
              </a:rPr>
              <a:t>(0</a:t>
            </a:r>
            <a:r>
              <a:rPr lang="en-US" altLang="ko-KR" sz="1000" dirty="0">
                <a:solidFill>
                  <a:schemeClr val="tx1"/>
                </a:solidFill>
              </a:rPr>
              <a:t>),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alignment: </a:t>
            </a:r>
            <a:r>
              <a:rPr lang="en-US" altLang="ko-KR" sz="1000" dirty="0" err="1">
                <a:solidFill>
                  <a:schemeClr val="tx1"/>
                </a:solidFill>
              </a:rPr>
              <a:t>Alignment.centerRight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icon: (_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isFavorited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? Icon(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Icons.star</a:t>
            </a:r>
            <a:r>
              <a:rPr lang="en-US" altLang="ko-KR" sz="1000" dirty="0" smtClean="0">
                <a:solidFill>
                  <a:schemeClr val="tx1"/>
                </a:solidFill>
              </a:rPr>
              <a:t>) : Icon(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Icons.star_border</a:t>
            </a:r>
            <a:r>
              <a:rPr lang="en-US" altLang="ko-KR" sz="1000" dirty="0" smtClean="0">
                <a:solidFill>
                  <a:schemeClr val="tx1"/>
                </a:solidFill>
              </a:rPr>
              <a:t>)),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color: </a:t>
            </a:r>
            <a:r>
              <a:rPr lang="en-US" altLang="ko-KR" sz="1000" dirty="0" err="1">
                <a:solidFill>
                  <a:schemeClr val="tx1"/>
                </a:solidFill>
              </a:rPr>
              <a:t>Colors.red</a:t>
            </a:r>
            <a:r>
              <a:rPr lang="en-US" altLang="ko-KR" sz="1000" dirty="0">
                <a:solidFill>
                  <a:schemeClr val="tx1"/>
                </a:solidFill>
              </a:rPr>
              <a:t>[500],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</a:t>
            </a:r>
            <a:r>
              <a:rPr lang="en-US" altLang="ko-KR" sz="1000" dirty="0" err="1">
                <a:solidFill>
                  <a:schemeClr val="tx1"/>
                </a:solidFill>
              </a:rPr>
              <a:t>onPressed</a:t>
            </a:r>
            <a:r>
              <a:rPr lang="en-US" altLang="ko-KR" sz="1000" dirty="0">
                <a:solidFill>
                  <a:schemeClr val="tx1"/>
                </a:solidFill>
              </a:rPr>
              <a:t>: _</a:t>
            </a:r>
            <a:r>
              <a:rPr lang="en-US" altLang="ko-KR" sz="1000" b="1" dirty="0" err="1">
                <a:solidFill>
                  <a:schemeClr val="tx1"/>
                </a:solidFill>
              </a:rPr>
              <a:t>toggleFavorite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),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),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</a:t>
            </a:r>
            <a:r>
              <a:rPr lang="en-US" altLang="ko-KR" sz="1000" b="1" dirty="0" err="1">
                <a:solidFill>
                  <a:schemeClr val="tx1"/>
                </a:solidFill>
              </a:rPr>
              <a:t>SizedBox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width: 18,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child: </a:t>
            </a:r>
            <a:r>
              <a:rPr lang="en-US" altLang="ko-KR" sz="1000" b="1" dirty="0" err="1">
                <a:solidFill>
                  <a:schemeClr val="tx1"/>
                </a:solidFill>
              </a:rPr>
              <a:t>SizedBox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child: Text('$_</a:t>
            </a:r>
            <a:r>
              <a:rPr lang="en-US" altLang="ko-KR" sz="1000" dirty="0" err="1">
                <a:solidFill>
                  <a:schemeClr val="tx1"/>
                </a:solidFill>
              </a:rPr>
              <a:t>favoriteCount</a:t>
            </a:r>
            <a:r>
              <a:rPr lang="en-US" altLang="ko-KR" sz="1000" dirty="0">
                <a:solidFill>
                  <a:schemeClr val="tx1"/>
                </a:solidFill>
              </a:rPr>
              <a:t>'),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),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),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],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);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</a:t>
            </a:r>
            <a:r>
              <a:rPr lang="en-US" altLang="ko-KR" sz="10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}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817" y="4769167"/>
            <a:ext cx="1164908" cy="448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61" y="3638043"/>
            <a:ext cx="1862137" cy="296754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195560" y="4903619"/>
            <a:ext cx="1996440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/>
              <a:t>void _</a:t>
            </a:r>
            <a:r>
              <a:rPr lang="ko-KR" altLang="en-US" sz="1100" b="1" dirty="0"/>
              <a:t>toggleFavorite</a:t>
            </a:r>
            <a:r>
              <a:rPr lang="ko-KR" altLang="en-US" sz="1100" dirty="0"/>
              <a:t>() {</a:t>
            </a:r>
          </a:p>
          <a:p>
            <a:r>
              <a:rPr lang="ko-KR" altLang="en-US" sz="1100" dirty="0"/>
              <a:t>  setState(() {</a:t>
            </a:r>
          </a:p>
          <a:p>
            <a:r>
              <a:rPr lang="ko-KR" altLang="en-US" sz="1100" dirty="0"/>
              <a:t>    if (_isFavorited) {</a:t>
            </a:r>
          </a:p>
          <a:p>
            <a:r>
              <a:rPr lang="ko-KR" altLang="en-US" sz="1100" dirty="0"/>
              <a:t>      _favoriteCount -= 1;</a:t>
            </a:r>
          </a:p>
          <a:p>
            <a:r>
              <a:rPr lang="ko-KR" altLang="en-US" sz="1100" dirty="0"/>
              <a:t>      _isFavorited = false;</a:t>
            </a:r>
          </a:p>
          <a:p>
            <a:r>
              <a:rPr lang="ko-KR" altLang="en-US" sz="1100" dirty="0"/>
              <a:t>    } else {</a:t>
            </a:r>
          </a:p>
          <a:p>
            <a:r>
              <a:rPr lang="ko-KR" altLang="en-US" sz="1100" dirty="0"/>
              <a:t>      _favoriteCount += 1;</a:t>
            </a:r>
          </a:p>
          <a:p>
            <a:r>
              <a:rPr lang="ko-KR" altLang="en-US" sz="1100" dirty="0"/>
              <a:t>      _isFavorited = true;</a:t>
            </a:r>
          </a:p>
          <a:p>
            <a:r>
              <a:rPr lang="ko-KR" altLang="en-US" sz="1100" dirty="0"/>
              <a:t>    }</a:t>
            </a:r>
          </a:p>
          <a:p>
            <a:r>
              <a:rPr lang="ko-KR" altLang="en-US" sz="1100" dirty="0"/>
              <a:t>  });</a:t>
            </a:r>
          </a:p>
          <a:p>
            <a:r>
              <a:rPr lang="ko-KR" altLang="en-US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259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667039"/>
            <a:ext cx="6080759" cy="6190961"/>
          </a:xfrm>
        </p:spPr>
        <p:txBody>
          <a:bodyPr anchor="ctr">
            <a:normAutofit/>
          </a:bodyPr>
          <a:lstStyle/>
          <a:p>
            <a:r>
              <a:rPr lang="ko-KR" altLang="en-US" sz="1200" dirty="0" smtClean="0"/>
              <a:t>화면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페이지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 전환을 관리</a:t>
            </a:r>
            <a:endParaRPr lang="en-US" altLang="ko-KR" sz="1200" dirty="0" smtClean="0"/>
          </a:p>
          <a:p>
            <a:r>
              <a:rPr lang="ko-KR" altLang="en-US" sz="1200" dirty="0" smtClean="0"/>
              <a:t>버전별로 차이</a:t>
            </a:r>
            <a:endParaRPr lang="en-US" altLang="ko-KR" sz="1200" dirty="0" smtClean="0"/>
          </a:p>
          <a:p>
            <a:pPr lvl="1"/>
            <a:r>
              <a:rPr lang="en-US" altLang="ko-KR" dirty="0" smtClean="0"/>
              <a:t>1.0 </a:t>
            </a:r>
          </a:p>
          <a:p>
            <a:pPr lvl="1"/>
            <a:r>
              <a:rPr lang="en-US" altLang="ko-KR" dirty="0" smtClean="0"/>
              <a:t>2.0 : Web</a:t>
            </a:r>
            <a:r>
              <a:rPr lang="ko-KR" altLang="en-US" dirty="0" smtClean="0"/>
              <a:t>에서의 페이지 전환을 고려</a:t>
            </a:r>
            <a:endParaRPr lang="en-US" altLang="ko-KR" dirty="0" smtClean="0"/>
          </a:p>
          <a:p>
            <a:r>
              <a:rPr lang="en-US" altLang="ko-KR" sz="1200" dirty="0">
                <a:latin typeface="Arial Unicode MS" panose="020B0604020202020204" pitchFamily="50" charset="-127"/>
              </a:rPr>
              <a:t>Push, pop</a:t>
            </a:r>
          </a:p>
          <a:p>
            <a:pPr lvl="1"/>
            <a:r>
              <a:rPr lang="en-US" altLang="ko-KR" sz="1000" dirty="0">
                <a:latin typeface="Arial Unicode MS" panose="020B0604020202020204" pitchFamily="50" charset="-127"/>
              </a:rPr>
              <a:t>Push : </a:t>
            </a:r>
            <a:r>
              <a:rPr lang="ko-KR" altLang="en-US" sz="1000" dirty="0">
                <a:latin typeface="Arial Unicode MS" panose="020B0604020202020204" pitchFamily="50" charset="-127"/>
              </a:rPr>
              <a:t>스택 맨위에 요소추가</a:t>
            </a:r>
            <a:endParaRPr lang="en-US" altLang="ko-KR" sz="1000" dirty="0">
              <a:latin typeface="Arial Unicode MS" panose="020B0604020202020204" pitchFamily="50" charset="-127"/>
            </a:endParaRPr>
          </a:p>
          <a:p>
            <a:pPr lvl="1"/>
            <a:r>
              <a:rPr lang="en-US" altLang="ko-KR" sz="1000" dirty="0">
                <a:latin typeface="Arial Unicode MS" panose="020B0604020202020204" pitchFamily="50" charset="-127"/>
              </a:rPr>
              <a:t>Pop : </a:t>
            </a:r>
            <a:r>
              <a:rPr lang="ko-KR" altLang="en-US" sz="1000" dirty="0">
                <a:latin typeface="Arial Unicode MS" panose="020B0604020202020204" pitchFamily="50" charset="-127"/>
              </a:rPr>
              <a:t>스택 맨위에서 요소 제거</a:t>
            </a:r>
            <a:endParaRPr lang="en-US" altLang="ko-KR" sz="1000" dirty="0">
              <a:latin typeface="Arial Unicode MS" panose="020B0604020202020204" pitchFamily="50" charset="-127"/>
            </a:endParaRPr>
          </a:p>
          <a:p>
            <a:pPr lvl="1"/>
            <a:r>
              <a:rPr lang="en-US" altLang="ko-KR" sz="1000" dirty="0">
                <a:latin typeface="Arial Unicode MS" panose="020B0604020202020204" pitchFamily="50" charset="-127"/>
                <a:hlinkClick r:id="rId2"/>
              </a:rPr>
              <a:t>https://github.com/PoojaB26/NavigatorsDemo-Flutter/blob/master/lib/main.dart</a:t>
            </a:r>
            <a:endParaRPr lang="en-US" altLang="ko-KR" sz="1000" dirty="0">
              <a:latin typeface="Arial Unicode MS" panose="020B0604020202020204" pitchFamily="50" charset="-127"/>
            </a:endParaRPr>
          </a:p>
          <a:p>
            <a:r>
              <a:rPr lang="en-US" altLang="ko-KR" sz="1200" dirty="0" smtClean="0"/>
              <a:t>Named route</a:t>
            </a:r>
            <a:r>
              <a:rPr lang="ko-KR" altLang="en-US" sz="1200" dirty="0" smtClean="0"/>
              <a:t>를 사용하는 경우 인수전달은 </a:t>
            </a:r>
            <a:r>
              <a:rPr lang="en-US" altLang="ko-KR" sz="1200" dirty="0"/>
              <a:t>Arguments </a:t>
            </a:r>
            <a:r>
              <a:rPr lang="ko-KR" altLang="en-US" sz="1200" dirty="0" smtClean="0"/>
              <a:t>속성을 통해서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전달받은 파라메터의 추출은 두가지 방법이 가능</a:t>
            </a:r>
            <a:endParaRPr lang="en-US" altLang="ko-KR" sz="1200" dirty="0" smtClean="0"/>
          </a:p>
          <a:p>
            <a:pPr lvl="1"/>
            <a:r>
              <a:rPr lang="ko-KR" altLang="en-US" dirty="0" smtClean="0"/>
              <a:t>생성자를 통해서 파라메터 추출</a:t>
            </a:r>
            <a:endParaRPr lang="en-US" altLang="ko-KR" dirty="0" smtClean="0"/>
          </a:p>
          <a:p>
            <a:pPr lvl="2"/>
            <a:r>
              <a:rPr lang="ko-KR" altLang="en-US" sz="1200" dirty="0" smtClean="0"/>
              <a:t>이경우 사전에 </a:t>
            </a:r>
            <a:r>
              <a:rPr lang="en-US" altLang="ko-KR" sz="1200" dirty="0" err="1" smtClean="0"/>
              <a:t>MaterialApp</a:t>
            </a:r>
            <a:r>
              <a:rPr lang="ko-KR" altLang="en-US" sz="1200" dirty="0" smtClean="0"/>
              <a:t>의 </a:t>
            </a:r>
            <a:r>
              <a:rPr lang="en-US" altLang="ko-KR" sz="1200" dirty="0" err="1" smtClean="0"/>
              <a:t>onGenerateRoute</a:t>
            </a:r>
            <a:r>
              <a:rPr lang="ko-KR" altLang="en-US" sz="1200" dirty="0" smtClean="0"/>
              <a:t>항목에 인수를 받아서 전달하는 로직이 구현되어 있어야 한다</a:t>
            </a:r>
            <a:r>
              <a:rPr lang="en-US" altLang="ko-KR" sz="1200" dirty="0" smtClean="0"/>
              <a:t>.</a:t>
            </a:r>
          </a:p>
          <a:p>
            <a:pPr lvl="1"/>
            <a:r>
              <a:rPr lang="ko-KR" altLang="en-US" dirty="0" smtClean="0">
                <a:latin typeface="Arial Unicode MS" panose="020B0604020202020204" pitchFamily="50" charset="-127"/>
              </a:rPr>
              <a:t>차이점 </a:t>
            </a:r>
            <a:r>
              <a:rPr lang="en-US" altLang="ko-KR" dirty="0" smtClean="0">
                <a:latin typeface="Arial Unicode MS" panose="020B0604020202020204" pitchFamily="50" charset="-127"/>
              </a:rPr>
              <a:t>: </a:t>
            </a:r>
            <a:r>
              <a:rPr lang="ko-KR" altLang="en-US" dirty="0" smtClean="0">
                <a:latin typeface="Arial Unicode MS" panose="020B0604020202020204" pitchFamily="50" charset="-127"/>
              </a:rPr>
              <a:t>전달받은 파라메터가 </a:t>
            </a:r>
            <a:r>
              <a:rPr lang="en-US" altLang="ko-KR" dirty="0" smtClean="0">
                <a:latin typeface="Arial Unicode MS" panose="020B0604020202020204" pitchFamily="50" charset="-127"/>
              </a:rPr>
              <a:t>Build </a:t>
            </a:r>
            <a:r>
              <a:rPr lang="ko-KR" altLang="en-US" dirty="0" smtClean="0">
                <a:latin typeface="Arial Unicode MS" panose="020B0604020202020204" pitchFamily="50" charset="-127"/>
              </a:rPr>
              <a:t>이전에 필요한가</a:t>
            </a:r>
            <a:r>
              <a:rPr lang="en-US" altLang="ko-KR" dirty="0">
                <a:latin typeface="Arial Unicode MS" panose="020B0604020202020204" pitchFamily="50" charset="-127"/>
              </a:rPr>
              <a:t>?</a:t>
            </a:r>
            <a:r>
              <a:rPr lang="en-US" altLang="ko-KR" dirty="0" smtClean="0">
                <a:latin typeface="Arial Unicode MS" panose="020B0604020202020204" pitchFamily="50" charset="-127"/>
              </a:rPr>
              <a:t>,</a:t>
            </a:r>
            <a:r>
              <a:rPr lang="ko-KR" altLang="en-US" dirty="0" smtClean="0">
                <a:latin typeface="Arial Unicode MS" panose="020B0604020202020204" pitchFamily="50" charset="-127"/>
              </a:rPr>
              <a:t> 이후에 필요한가</a:t>
            </a:r>
            <a:r>
              <a:rPr lang="en-US" altLang="ko-KR" dirty="0" smtClean="0">
                <a:latin typeface="Arial Unicode MS" panose="020B0604020202020204" pitchFamily="50" charset="-127"/>
              </a:rPr>
              <a:t>?</a:t>
            </a:r>
          </a:p>
          <a:p>
            <a:pPr lvl="1"/>
            <a:endParaRPr lang="en-US" altLang="ko-KR" dirty="0">
              <a:latin typeface="Arial Unicode MS" panose="020B0604020202020204" pitchFamily="50" charset="-127"/>
            </a:endParaRPr>
          </a:p>
          <a:p>
            <a:r>
              <a:rPr lang="ko-KR" altLang="en-US" sz="1200" dirty="0" smtClean="0">
                <a:latin typeface="Arial Unicode MS" panose="020B0604020202020204" pitchFamily="50" charset="-127"/>
              </a:rPr>
              <a:t>페이지간에 데이터 전달</a:t>
            </a:r>
            <a:endParaRPr lang="en-US" altLang="ko-KR" sz="1200" dirty="0" smtClean="0">
              <a:latin typeface="Arial Unicode MS" panose="020B0604020202020204" pitchFamily="50" charset="-127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80760" y="667039"/>
            <a:ext cx="6111240" cy="61909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 smtClean="0">
                <a:hlinkClick r:id="rId3"/>
              </a:rPr>
              <a:t>Animate </a:t>
            </a:r>
            <a:r>
              <a:rPr lang="en-US" altLang="ko-KR" sz="1200" dirty="0">
                <a:hlinkClick r:id="rId3"/>
              </a:rPr>
              <a:t>a widget across screens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>
                <a:hlinkClick r:id="rId4"/>
              </a:rPr>
              <a:t>Navigate to a new screen and back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>
                <a:hlinkClick r:id="rId5"/>
              </a:rPr>
              <a:t>Navigate with named routes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>
                <a:hlinkClick r:id="rId6"/>
              </a:rPr>
              <a:t>Pass arguments to a named route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>
                <a:hlinkClick r:id="rId7"/>
              </a:rPr>
              <a:t>Return data from a screen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>
                <a:hlinkClick r:id="rId8"/>
              </a:rPr>
              <a:t>Send data to a new screen</a:t>
            </a:r>
            <a:endParaRPr lang="en-US" altLang="ko-KR" sz="1200" dirty="0"/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" y="0"/>
            <a:ext cx="12192000" cy="6670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Flutter basic : navigation and routing</a:t>
            </a:r>
            <a:endParaRPr lang="ko-KR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678" y="1082744"/>
            <a:ext cx="895350" cy="809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364" y="1282769"/>
            <a:ext cx="885825" cy="609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340422" y="759308"/>
            <a:ext cx="27959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ko-KR" sz="1000" dirty="0">
                <a:latin typeface="Arial" panose="020B0604020202020204" pitchFamily="34" charset="0"/>
              </a:rPr>
              <a:t>Navigator.</a:t>
            </a:r>
            <a:r>
              <a:rPr lang="ko-KR" altLang="ko-KR" sz="1000" dirty="0">
                <a:latin typeface="Arial Unicode MS" panose="020B0604020202020204"/>
                <a:ea typeface="Ubuntu Mono"/>
              </a:rPr>
              <a:t>of</a:t>
            </a:r>
            <a:r>
              <a:rPr lang="ko-KR" altLang="ko-KR" sz="1000" dirty="0">
                <a:latin typeface="Arial" panose="020B0604020202020204" pitchFamily="34" charset="0"/>
              </a:rPr>
              <a:t>(context).</a:t>
            </a:r>
            <a:r>
              <a:rPr lang="ko-KR" altLang="ko-KR" sz="1000" dirty="0">
                <a:latin typeface="Arial Unicode MS" panose="020B0604020202020204"/>
                <a:ea typeface="Ubuntu Mono"/>
              </a:rPr>
              <a:t>pushNamed</a:t>
            </a:r>
            <a:r>
              <a:rPr lang="ko-KR" altLang="ko-KR" sz="1000" dirty="0">
                <a:latin typeface="Arial" panose="020B0604020202020204" pitchFamily="34" charset="0"/>
              </a:rPr>
              <a:t>(</a:t>
            </a:r>
            <a:r>
              <a:rPr lang="ko-KR" altLang="ko-KR" sz="1000" dirty="0">
                <a:latin typeface="Arial Unicode MS" panose="020B0604020202020204"/>
                <a:ea typeface="Ubuntu Mono"/>
              </a:rPr>
              <a:t>'/screen2'</a:t>
            </a:r>
            <a:r>
              <a:rPr lang="ko-KR" altLang="ko-KR" sz="1000" dirty="0">
                <a:latin typeface="Arial" panose="020B0604020202020204" pitchFamily="34" charset="0"/>
              </a:rPr>
              <a:t>);</a:t>
            </a:r>
            <a:r>
              <a:rPr lang="ko-KR" altLang="ko-KR" sz="1000" dirty="0"/>
              <a:t> 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9727074" y="759308"/>
            <a:ext cx="18742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ko-KR" sz="1050" dirty="0">
                <a:latin typeface="Arial" panose="020B0604020202020204" pitchFamily="34" charset="0"/>
              </a:rPr>
              <a:t>Navigator.</a:t>
            </a:r>
            <a:r>
              <a:rPr lang="ko-KR" altLang="ko-KR" sz="1050" dirty="0">
                <a:latin typeface="Arial Unicode MS" panose="020B0604020202020204"/>
                <a:ea typeface="Ubuntu Mono"/>
              </a:rPr>
              <a:t>of</a:t>
            </a:r>
            <a:r>
              <a:rPr lang="ko-KR" altLang="ko-KR" sz="1050" dirty="0">
                <a:latin typeface="Arial" panose="020B0604020202020204" pitchFamily="34" charset="0"/>
              </a:rPr>
              <a:t>(context).</a:t>
            </a:r>
            <a:r>
              <a:rPr lang="ko-KR" altLang="ko-KR" sz="1050" dirty="0">
                <a:latin typeface="Arial Unicode MS" panose="020B0604020202020204"/>
                <a:ea typeface="Ubuntu Mono"/>
              </a:rPr>
              <a:t>pop</a:t>
            </a:r>
            <a:r>
              <a:rPr lang="ko-KR" altLang="ko-KR" sz="1050" dirty="0">
                <a:latin typeface="Arial" panose="020B0604020202020204" pitchFamily="34" charset="0"/>
              </a:rPr>
              <a:t>();</a:t>
            </a:r>
            <a:r>
              <a:rPr lang="ko-KR" altLang="ko-KR" sz="1050" dirty="0"/>
              <a:t> </a:t>
            </a:r>
            <a:endParaRPr lang="ko-KR" altLang="ko-KR" sz="1050" dirty="0">
              <a:latin typeface="Arial" panose="020B0604020202020204" pitchFamily="34" charset="0"/>
            </a:endParaRPr>
          </a:p>
          <a:p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78582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ko-KR" baseline="0" dirty="0" smtClean="0"/>
              <a:t>Flutter basic : </a:t>
            </a:r>
            <a:r>
              <a:rPr lang="ko-KR" altLang="en-US" dirty="0" smtClean="0"/>
              <a:t>비동기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667039"/>
            <a:ext cx="6080759" cy="5509925"/>
          </a:xfrm>
        </p:spPr>
        <p:txBody>
          <a:bodyPr>
            <a:normAutofit/>
          </a:bodyPr>
          <a:lstStyle/>
          <a:p>
            <a:endParaRPr lang="en-US" altLang="ko-KR" sz="1100" dirty="0" smtClean="0"/>
          </a:p>
          <a:p>
            <a:endParaRPr lang="en-US" altLang="ko-KR" sz="11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6188374" y="667039"/>
            <a:ext cx="6003625" cy="61909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667039"/>
            <a:ext cx="6188372" cy="6190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200" dirty="0" smtClean="0"/>
          </a:p>
          <a:p>
            <a:endParaRPr lang="en-US" altLang="ko-KR" sz="12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453" y="2741692"/>
            <a:ext cx="3577466" cy="2041654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0" y="667039"/>
            <a:ext cx="6188372" cy="6343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Flutter </a:t>
            </a:r>
            <a:r>
              <a:rPr lang="ko-KR" altLang="en-US" sz="1200" dirty="0"/>
              <a:t>는 단일 </a:t>
            </a:r>
            <a:r>
              <a:rPr lang="en-US" altLang="ko-KR" sz="1200" dirty="0"/>
              <a:t>thread(</a:t>
            </a:r>
            <a:r>
              <a:rPr lang="ko-KR" altLang="en-US" sz="1200" dirty="0"/>
              <a:t>프로세스 내에서 실행되는 흐름의 단위</a:t>
            </a:r>
            <a:r>
              <a:rPr lang="en-US" altLang="ko-KR" sz="1200" dirty="0"/>
              <a:t>)</a:t>
            </a:r>
            <a:r>
              <a:rPr lang="ko-KR" altLang="en-US" sz="1200" dirty="0"/>
              <a:t>방식</a:t>
            </a:r>
            <a:endParaRPr lang="en-US" altLang="ko-KR" sz="1200" dirty="0"/>
          </a:p>
          <a:p>
            <a:r>
              <a:rPr lang="ko-KR" altLang="en-US" sz="1200" dirty="0" smtClean="0"/>
              <a:t>비동기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외부 데이터를 </a:t>
            </a:r>
            <a:r>
              <a:rPr lang="en-US" altLang="ko-KR" sz="1200" dirty="0" smtClean="0"/>
              <a:t>CRUD</a:t>
            </a:r>
            <a:r>
              <a:rPr lang="ko-KR" altLang="en-US" sz="1200" dirty="0" smtClean="0"/>
              <a:t>하는 동안에도 사용자가 자연스럽게 앱을 사용하도록 돕기위함</a:t>
            </a:r>
            <a:endParaRPr lang="en-US" altLang="ko-KR" sz="1200" dirty="0" smtClean="0"/>
          </a:p>
          <a:p>
            <a:pPr lvl="1"/>
            <a:r>
              <a:rPr lang="ko-KR" altLang="en-US" dirty="0" smtClean="0"/>
              <a:t>네트워크를 통해 데이터를 가져올때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DB</a:t>
            </a:r>
            <a:r>
              <a:rPr lang="ko-KR" altLang="en-US" dirty="0" smtClean="0"/>
              <a:t>에 쓰기할때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파일에서 데이터 읽기</a:t>
            </a:r>
            <a:endParaRPr lang="en-US" altLang="ko-KR" dirty="0" smtClean="0"/>
          </a:p>
          <a:p>
            <a:r>
              <a:rPr lang="ko-KR" altLang="en-US" sz="1200" dirty="0" smtClean="0"/>
              <a:t>비동기를 적용하려면 </a:t>
            </a:r>
            <a:r>
              <a:rPr lang="en-US" altLang="ko-KR" sz="1200" dirty="0" smtClean="0"/>
              <a:t>Future class, </a:t>
            </a:r>
            <a:r>
              <a:rPr lang="en-US" altLang="ko-KR" sz="1200" dirty="0" err="1" smtClean="0"/>
              <a:t>async</a:t>
            </a:r>
            <a:r>
              <a:rPr lang="en-US" altLang="ko-KR" sz="1200" dirty="0" smtClean="0"/>
              <a:t>, await </a:t>
            </a:r>
            <a:r>
              <a:rPr lang="ko-KR" altLang="en-US" sz="1200" dirty="0" smtClean="0"/>
              <a:t>키워드 사용</a:t>
            </a:r>
            <a:endParaRPr lang="en-US" altLang="ko-KR" sz="1200" dirty="0" smtClean="0"/>
          </a:p>
          <a:p>
            <a:pPr lvl="1"/>
            <a:r>
              <a:rPr lang="ko-KR" altLang="en-US" dirty="0" smtClean="0"/>
              <a:t>비동기 함수를 만들려면 함수의 </a:t>
            </a:r>
            <a:r>
              <a:rPr lang="en-US" altLang="ko-KR" dirty="0" smtClean="0"/>
              <a:t>body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async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Await </a:t>
            </a:r>
            <a:r>
              <a:rPr lang="ko-KR" altLang="en-US" dirty="0" smtClean="0"/>
              <a:t>키워드는 </a:t>
            </a:r>
            <a:r>
              <a:rPr lang="en-US" altLang="ko-KR" dirty="0" err="1" smtClean="0"/>
              <a:t>async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함수에서만 사용가능</a:t>
            </a:r>
            <a:endParaRPr lang="en-US" altLang="ko-KR" dirty="0" smtClean="0"/>
          </a:p>
          <a:p>
            <a:r>
              <a:rPr lang="ko-KR" altLang="en-US" sz="1200" dirty="0" smtClean="0"/>
              <a:t>동기 동작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동작이 완료될 때까지 다른 동작은 멈춤</a:t>
            </a:r>
            <a:endParaRPr lang="en-US" altLang="ko-KR" sz="1200" dirty="0" smtClean="0"/>
          </a:p>
          <a:p>
            <a:r>
              <a:rPr lang="ko-KR" altLang="en-US" sz="1200" dirty="0" smtClean="0"/>
              <a:t>비동기 동작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동작이 완료되기 전에도 다른 동작을 허용</a:t>
            </a:r>
            <a:endParaRPr lang="en-US" altLang="ko-KR" sz="1200" dirty="0" smtClean="0"/>
          </a:p>
          <a:p>
            <a:r>
              <a:rPr lang="en-US" altLang="ko-KR" sz="1200" dirty="0">
                <a:hlinkClick r:id="rId4"/>
              </a:rPr>
              <a:t>https://dart.dev/codelabs/async-await</a:t>
            </a:r>
            <a:endParaRPr lang="en-US" altLang="ko-KR" sz="1200" dirty="0"/>
          </a:p>
          <a:p>
            <a:r>
              <a:rPr lang="en-US" altLang="ko-KR" sz="1200" dirty="0" smtClean="0"/>
              <a:t>future(</a:t>
            </a:r>
            <a:r>
              <a:rPr lang="ko-KR" altLang="en-US" sz="1200" dirty="0" smtClean="0"/>
              <a:t>소문자 </a:t>
            </a:r>
            <a:r>
              <a:rPr lang="en-US" altLang="ko-KR" sz="1200" dirty="0" smtClean="0"/>
              <a:t>f) : Future(</a:t>
            </a:r>
            <a:r>
              <a:rPr lang="ko-KR" altLang="en-US" sz="1200" dirty="0" smtClean="0"/>
              <a:t>대문자 </a:t>
            </a:r>
            <a:r>
              <a:rPr lang="en-US" altLang="ko-KR" sz="1200" dirty="0" smtClean="0"/>
              <a:t>F)</a:t>
            </a:r>
            <a:r>
              <a:rPr lang="ko-KR" altLang="en-US" sz="1200" dirty="0" smtClean="0"/>
              <a:t>의 인스탄스</a:t>
            </a:r>
            <a:endParaRPr lang="en-US" altLang="ko-KR" sz="1200" dirty="0" smtClean="0"/>
          </a:p>
          <a:p>
            <a:pPr lvl="1"/>
            <a:r>
              <a:rPr lang="ko-KR" altLang="en-US" dirty="0" smtClean="0"/>
              <a:t>비동기 동작 결과를 표현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두 상태중의 하나가 될 수 있다 </a:t>
            </a:r>
            <a:r>
              <a:rPr lang="en-US" altLang="ko-KR" dirty="0" smtClean="0"/>
              <a:t>: uncompleted, completed</a:t>
            </a:r>
          </a:p>
          <a:p>
            <a:pPr lvl="1"/>
            <a:r>
              <a:rPr lang="en-US" altLang="ko-KR" dirty="0" smtClean="0"/>
              <a:t>future</a:t>
            </a:r>
            <a:r>
              <a:rPr lang="ko-KR" altLang="en-US" dirty="0" smtClean="0"/>
              <a:t>를 리턴하는 함수를 호출하면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함수는 작업 할 것을 큐에 적재하고 </a:t>
            </a:r>
            <a:r>
              <a:rPr lang="en-US" altLang="ko-KR" dirty="0" smtClean="0"/>
              <a:t>uncompleted</a:t>
            </a:r>
            <a:r>
              <a:rPr lang="ko-KR" altLang="en-US" dirty="0" smtClean="0"/>
              <a:t>를 리턴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동작이 완료되면 값을 리턴하던가 에러를 리턴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0718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ko-KR" baseline="0" dirty="0" smtClean="0"/>
              <a:t>Flutter basic : </a:t>
            </a:r>
            <a:r>
              <a:rPr lang="ko-KR" altLang="en-US" dirty="0" smtClean="0"/>
              <a:t>저장장치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SharedPreference</a:t>
            </a:r>
            <a:r>
              <a:rPr lang="en-US" altLang="ko-KR" dirty="0" smtClean="0"/>
              <a:t>, SQLite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667039"/>
            <a:ext cx="6188371" cy="6190961"/>
          </a:xfrm>
        </p:spPr>
        <p:txBody>
          <a:bodyPr>
            <a:normAutofit/>
          </a:bodyPr>
          <a:lstStyle/>
          <a:p>
            <a:endParaRPr lang="en-US" altLang="ko-KR" sz="1100" dirty="0" smtClean="0"/>
          </a:p>
          <a:p>
            <a:endParaRPr lang="en-US" altLang="ko-KR" sz="11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6188374" y="667039"/>
            <a:ext cx="6003625" cy="61909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>
                <a:hlinkClick r:id="rId3"/>
              </a:rPr>
              <a:t>Store key-value data on disk</a:t>
            </a:r>
            <a:endParaRPr lang="en-US" altLang="ko-KR" sz="1200" dirty="0" smtClean="0">
              <a:hlinkClick r:id="rId4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 smtClean="0">
                <a:hlinkClick r:id="rId4"/>
              </a:rPr>
              <a:t>Persist </a:t>
            </a:r>
            <a:r>
              <a:rPr lang="en-US" altLang="ko-KR" sz="1200" dirty="0">
                <a:hlinkClick r:id="rId4"/>
              </a:rPr>
              <a:t>data with SQLite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>
                <a:hlinkClick r:id="rId5"/>
              </a:rPr>
              <a:t>Read and write files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/>
            </a:r>
            <a:br>
              <a:rPr lang="en-US" altLang="ko-KR" sz="1200" dirty="0"/>
            </a:b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667039"/>
            <a:ext cx="6188372" cy="6190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err="1" smtClean="0"/>
              <a:t>SharedPreference</a:t>
            </a:r>
            <a:endParaRPr lang="en-US" altLang="ko-KR" sz="1200" dirty="0" smtClean="0"/>
          </a:p>
          <a:p>
            <a:pPr lvl="1"/>
            <a:r>
              <a:rPr lang="en-US" altLang="ko-KR" dirty="0" smtClean="0"/>
              <a:t>Key-value </a:t>
            </a:r>
            <a:r>
              <a:rPr lang="ko-KR" altLang="en-US" dirty="0" smtClean="0"/>
              <a:t>형태의 데이터를 디스크에 저장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로그인때 </a:t>
            </a:r>
            <a:r>
              <a:rPr lang="en-US" altLang="ko-KR" dirty="0" smtClean="0"/>
              <a:t>ID/PW</a:t>
            </a:r>
            <a:r>
              <a:rPr lang="ko-KR" altLang="en-US" dirty="0" smtClean="0"/>
              <a:t>등을 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단순형태의 데이터 저장에 주로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앱을 종료해도 값이 유지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파일에 저장되므로</a:t>
            </a:r>
            <a:endParaRPr lang="en-US" altLang="ko-KR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SQLite</a:t>
            </a:r>
          </a:p>
          <a:p>
            <a:pPr lvl="1"/>
            <a:r>
              <a:rPr lang="ko-KR" altLang="en-US" dirty="0" smtClean="0"/>
              <a:t>작은 </a:t>
            </a:r>
            <a:r>
              <a:rPr lang="en-US" altLang="ko-KR" dirty="0" smtClean="0"/>
              <a:t>SQL DB</a:t>
            </a:r>
          </a:p>
          <a:p>
            <a:pPr lvl="1"/>
            <a:r>
              <a:rPr lang="en-US" altLang="ko-KR" dirty="0" err="1" smtClean="0"/>
              <a:t>SharedPreference</a:t>
            </a:r>
            <a:r>
              <a:rPr lang="ko-KR" altLang="en-US" dirty="0" smtClean="0"/>
              <a:t>에 비해 좀더 복잡한 데이터 저장에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Select * from </a:t>
            </a:r>
            <a:r>
              <a:rPr lang="en-US" altLang="ko-KR" dirty="0" err="1" smtClean="0"/>
              <a:t>name_table</a:t>
            </a:r>
            <a:r>
              <a:rPr lang="en-US" altLang="ko-KR" dirty="0" smtClean="0"/>
              <a:t> where id=‘</a:t>
            </a:r>
            <a:r>
              <a:rPr lang="en-US" altLang="ko-KR" dirty="0" err="1" smtClean="0"/>
              <a:t>korea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등과같은 기본 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쿼리사용가능</a:t>
            </a:r>
            <a:endParaRPr lang="en-US" altLang="ko-KR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55907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Flutter, Dart background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5356"/>
            <a:ext cx="10515600" cy="5233988"/>
          </a:xfrm>
        </p:spPr>
        <p:txBody>
          <a:bodyPr>
            <a:normAutofit lnSpcReduction="10000"/>
          </a:bodyPr>
          <a:lstStyle/>
          <a:p>
            <a:r>
              <a:rPr lang="en-US" altLang="ko-KR" sz="1100" dirty="0" smtClean="0"/>
              <a:t>Dart, </a:t>
            </a:r>
            <a:r>
              <a:rPr lang="ko-KR" altLang="en-US" sz="1100" dirty="0"/>
              <a:t>최악의 언어</a:t>
            </a:r>
            <a:r>
              <a:rPr lang="en-US" altLang="ko-KR" sz="1100" dirty="0" smtClean="0"/>
              <a:t>? </a:t>
            </a:r>
          </a:p>
          <a:p>
            <a:pPr lvl="1"/>
            <a:r>
              <a:rPr lang="en-US" altLang="ko-KR" sz="1100" dirty="0" smtClean="0"/>
              <a:t>2011</a:t>
            </a:r>
            <a:r>
              <a:rPr lang="ko-KR" altLang="en-US" sz="1100" dirty="0" smtClean="0"/>
              <a:t>년 </a:t>
            </a:r>
            <a:r>
              <a:rPr lang="en-US" altLang="ko-KR" sz="1100" dirty="0" smtClean="0"/>
              <a:t>java script</a:t>
            </a:r>
            <a:r>
              <a:rPr lang="ko-KR" altLang="en-US" sz="1100" dirty="0" smtClean="0"/>
              <a:t>를 대체하기 위해 탄생</a:t>
            </a:r>
            <a:endParaRPr lang="en-US" altLang="ko-KR" sz="1100" dirty="0" smtClean="0"/>
          </a:p>
          <a:p>
            <a:pPr lvl="2"/>
            <a:r>
              <a:rPr lang="en-US" altLang="ko-KR" sz="1100" dirty="0" smtClean="0"/>
              <a:t>High learning curve &amp; </a:t>
            </a:r>
            <a:r>
              <a:rPr lang="ko-KR" altLang="en-US" sz="1100" dirty="0" smtClean="0"/>
              <a:t>대체가능한 언어존재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typeScript</a:t>
            </a:r>
            <a:r>
              <a:rPr lang="en-US" altLang="ko-KR" sz="1100" dirty="0" smtClean="0"/>
              <a:t>)</a:t>
            </a:r>
          </a:p>
          <a:p>
            <a:pPr lvl="1"/>
            <a:r>
              <a:rPr lang="en-US" altLang="ko-KR" sz="1100" dirty="0" smtClean="0"/>
              <a:t>JIT(Just in Time), AOT(ahead of time) </a:t>
            </a:r>
            <a:r>
              <a:rPr lang="ko-KR" altLang="en-US" sz="1100" dirty="0" smtClean="0"/>
              <a:t>컴파일 모두 지원 </a:t>
            </a:r>
            <a:endParaRPr lang="en-US" altLang="ko-KR" sz="1100" dirty="0" smtClean="0"/>
          </a:p>
          <a:p>
            <a:pPr lvl="2"/>
            <a:r>
              <a:rPr lang="ko-KR" altLang="en-US" sz="1100" dirty="0" smtClean="0"/>
              <a:t>개발중에는  </a:t>
            </a:r>
            <a:r>
              <a:rPr lang="en-US" altLang="ko-KR" sz="1100" dirty="0" smtClean="0"/>
              <a:t>JIT(hot reload), </a:t>
            </a:r>
            <a:r>
              <a:rPr lang="ko-KR" altLang="en-US" sz="1100" dirty="0" smtClean="0"/>
              <a:t>출시할때는 </a:t>
            </a:r>
            <a:r>
              <a:rPr lang="en-US" altLang="ko-KR" sz="1100" dirty="0" smtClean="0"/>
              <a:t>AOT  </a:t>
            </a:r>
            <a:r>
              <a:rPr lang="ko-KR" altLang="en-US" sz="1100" dirty="0" smtClean="0"/>
              <a:t>컴파일러 사용</a:t>
            </a:r>
            <a:endParaRPr lang="en-US" altLang="ko-KR" sz="1100" dirty="0" smtClean="0"/>
          </a:p>
          <a:p>
            <a:pPr lvl="1"/>
            <a:r>
              <a:rPr lang="en-US" altLang="ko-KR" sz="1100" dirty="0" smtClean="0"/>
              <a:t>2022.7</a:t>
            </a:r>
            <a:r>
              <a:rPr lang="ko-KR" altLang="en-US" sz="1100" dirty="0" smtClean="0"/>
              <a:t>월 현재 </a:t>
            </a:r>
            <a:r>
              <a:rPr lang="en-US" altLang="ko-KR" sz="1100" dirty="0" smtClean="0"/>
              <a:t>v 3.0.4</a:t>
            </a:r>
          </a:p>
          <a:p>
            <a:pPr lvl="1"/>
            <a:r>
              <a:rPr lang="en-US" altLang="ko-KR" sz="1100" dirty="0" smtClean="0"/>
              <a:t>50</a:t>
            </a:r>
            <a:r>
              <a:rPr lang="ko-KR" altLang="en-US" sz="1100" dirty="0" smtClean="0"/>
              <a:t>만개 이상의 앱이 </a:t>
            </a:r>
            <a:r>
              <a:rPr lang="en-US" altLang="ko-KR" sz="1100" dirty="0" smtClean="0"/>
              <a:t>Flutter</a:t>
            </a:r>
            <a:r>
              <a:rPr lang="ko-KR" altLang="en-US" sz="1100" dirty="0" smtClean="0"/>
              <a:t>로 개발됨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Flutter</a:t>
            </a:r>
          </a:p>
          <a:p>
            <a:pPr lvl="1"/>
            <a:r>
              <a:rPr lang="en-US" altLang="ko-KR" sz="1100" dirty="0" smtClean="0"/>
              <a:t>2017.5</a:t>
            </a:r>
            <a:r>
              <a:rPr lang="ko-KR" altLang="en-US" sz="1100" dirty="0"/>
              <a:t>월</a:t>
            </a:r>
            <a:r>
              <a:rPr lang="en-US" altLang="ko-KR" sz="1100" dirty="0"/>
              <a:t> </a:t>
            </a:r>
            <a:r>
              <a:rPr lang="ko-KR" altLang="en-US" sz="1100" dirty="0"/>
              <a:t>출시 </a:t>
            </a:r>
            <a:endParaRPr lang="en-US" altLang="ko-KR" sz="1100" dirty="0" smtClean="0"/>
          </a:p>
          <a:p>
            <a:pPr lvl="1"/>
            <a:r>
              <a:rPr lang="en-US" altLang="ko-KR" sz="1100" dirty="0" smtClean="0"/>
              <a:t>2018.12</a:t>
            </a:r>
            <a:r>
              <a:rPr lang="ko-KR" altLang="en-US" sz="1100" dirty="0"/>
              <a:t>월 </a:t>
            </a:r>
            <a:r>
              <a:rPr lang="en-US" altLang="ko-KR" sz="1100" dirty="0" smtClean="0"/>
              <a:t>v1.0</a:t>
            </a:r>
          </a:p>
          <a:p>
            <a:pPr lvl="1"/>
            <a:r>
              <a:rPr lang="en-US" altLang="ko-KR" sz="1100" dirty="0" smtClean="0"/>
              <a:t>2021.3</a:t>
            </a:r>
            <a:r>
              <a:rPr lang="ko-KR" altLang="en-US" sz="1100" dirty="0"/>
              <a:t>월 </a:t>
            </a:r>
            <a:r>
              <a:rPr lang="en-US" altLang="ko-KR" sz="1100" dirty="0" smtClean="0"/>
              <a:t>v2.0</a:t>
            </a:r>
          </a:p>
          <a:p>
            <a:pPr lvl="1"/>
            <a:r>
              <a:rPr lang="en-US" altLang="ko-KR" sz="1100" dirty="0" smtClean="0"/>
              <a:t>2022.2</a:t>
            </a:r>
            <a:r>
              <a:rPr lang="ko-KR" altLang="en-US" sz="1100" dirty="0" smtClean="0"/>
              <a:t>월 </a:t>
            </a:r>
            <a:r>
              <a:rPr lang="en-US" altLang="ko-KR" sz="1100" dirty="0" smtClean="0"/>
              <a:t>v2.10, windows </a:t>
            </a:r>
            <a:r>
              <a:rPr lang="ko-KR" altLang="en-US" sz="1100" dirty="0" smtClean="0"/>
              <a:t>지원</a:t>
            </a:r>
            <a:endParaRPr lang="en-US" altLang="ko-KR" sz="1100" dirty="0" smtClean="0"/>
          </a:p>
          <a:p>
            <a:pPr lvl="1"/>
            <a:r>
              <a:rPr lang="en-US" altLang="ko-KR" sz="1100" dirty="0" smtClean="0"/>
              <a:t>2022.5</a:t>
            </a:r>
            <a:r>
              <a:rPr lang="ko-KR" altLang="en-US" sz="1100" dirty="0" smtClean="0"/>
              <a:t>월 </a:t>
            </a:r>
            <a:r>
              <a:rPr lang="en-US" altLang="ko-KR" sz="1100" dirty="0" smtClean="0"/>
              <a:t>v3.0,  Linux, Mac </a:t>
            </a:r>
            <a:r>
              <a:rPr lang="ko-KR" altLang="en-US" sz="1100" dirty="0" smtClean="0"/>
              <a:t>지원</a:t>
            </a:r>
            <a:endParaRPr lang="en-US" altLang="ko-KR" sz="1100" dirty="0" smtClean="0"/>
          </a:p>
          <a:p>
            <a:pPr lvl="2"/>
            <a:r>
              <a:rPr lang="en-US" altLang="ko-KR" sz="1100" dirty="0" smtClean="0"/>
              <a:t>Flutter SDK release : stable / beta/ dev/ master</a:t>
            </a:r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Flutter 1.21</a:t>
            </a:r>
            <a:r>
              <a:rPr lang="ko-KR" altLang="en-US" sz="1100" dirty="0" smtClean="0"/>
              <a:t>부터는 </a:t>
            </a:r>
            <a:r>
              <a:rPr lang="en-US" altLang="ko-KR" sz="1100" dirty="0" smtClean="0"/>
              <a:t>Flutter SDK </a:t>
            </a:r>
            <a:r>
              <a:rPr lang="ko-KR" altLang="en-US" sz="1100" dirty="0" smtClean="0"/>
              <a:t>설치시 </a:t>
            </a:r>
            <a:r>
              <a:rPr lang="en-US" altLang="ko-KR" sz="1100" dirty="0" smtClean="0"/>
              <a:t>Dart SDK </a:t>
            </a:r>
            <a:r>
              <a:rPr lang="ko-KR" altLang="en-US" sz="1100" dirty="0" smtClean="0"/>
              <a:t>자동설치</a:t>
            </a:r>
            <a:endParaRPr lang="en-US" altLang="ko-KR" sz="1100" dirty="0" smtClean="0"/>
          </a:p>
          <a:p>
            <a:r>
              <a:rPr lang="en-US" altLang="ko-KR" sz="1100" dirty="0" smtClean="0"/>
              <a:t>Cross platform : Android, iOS, Linux, Mac, Windows, Google Fuchsia, Web (-&gt; Fuchsia : Google’s new OS)</a:t>
            </a:r>
          </a:p>
          <a:p>
            <a:endParaRPr lang="en-US" altLang="ko-KR" sz="1100" dirty="0" smtClean="0"/>
          </a:p>
          <a:p>
            <a:r>
              <a:rPr lang="ko-KR" altLang="en-US" sz="1100" dirty="0" smtClean="0"/>
              <a:t>공식사이트 </a:t>
            </a:r>
            <a:r>
              <a:rPr lang="en-US" altLang="ko-KR" sz="1100" dirty="0" smtClean="0"/>
              <a:t>: </a:t>
            </a:r>
          </a:p>
          <a:p>
            <a:pPr lvl="1"/>
            <a:r>
              <a:rPr lang="en-US" altLang="ko-KR" sz="1100" dirty="0" smtClean="0"/>
              <a:t>Dart : https</a:t>
            </a:r>
            <a:r>
              <a:rPr lang="en-US" altLang="ko-KR" sz="1100" dirty="0"/>
              <a:t>://</a:t>
            </a:r>
            <a:r>
              <a:rPr lang="en-US" altLang="ko-KR" sz="1100" dirty="0" smtClean="0"/>
              <a:t>dart.dev</a:t>
            </a:r>
          </a:p>
          <a:p>
            <a:pPr lvl="1"/>
            <a:r>
              <a:rPr lang="en-US" altLang="ko-KR" sz="1100" dirty="0" smtClean="0"/>
              <a:t>Flutter : </a:t>
            </a:r>
            <a:r>
              <a:rPr lang="en-US" altLang="ko-KR" sz="1100" dirty="0" smtClean="0">
                <a:hlinkClick r:id="rId3"/>
              </a:rPr>
              <a:t>https</a:t>
            </a:r>
            <a:r>
              <a:rPr lang="en-US" altLang="ko-KR" sz="1100" dirty="0">
                <a:hlinkClick r:id="rId3"/>
              </a:rPr>
              <a:t>://</a:t>
            </a:r>
            <a:r>
              <a:rPr lang="en-US" altLang="ko-KR" sz="1100" dirty="0" smtClean="0">
                <a:hlinkClick r:id="rId3"/>
              </a:rPr>
              <a:t>flutter.dev</a:t>
            </a:r>
            <a:endParaRPr lang="en-US" altLang="ko-KR" sz="1100" dirty="0" smtClean="0"/>
          </a:p>
          <a:p>
            <a:pPr lvl="1"/>
            <a:r>
              <a:rPr lang="ko-KR" altLang="en-US" sz="1100" dirty="0" smtClean="0"/>
              <a:t>무료 온라인 도서 </a:t>
            </a:r>
            <a:r>
              <a:rPr lang="en-US" altLang="ko-KR" sz="1100" dirty="0"/>
              <a:t>: </a:t>
            </a:r>
            <a:r>
              <a:rPr lang="en-US" altLang="ko-KR" sz="1100" dirty="0">
                <a:hlinkClick r:id="rId4"/>
              </a:rPr>
              <a:t>https://</a:t>
            </a:r>
            <a:r>
              <a:rPr lang="en-US" altLang="ko-KR" sz="1100" dirty="0" smtClean="0">
                <a:hlinkClick r:id="rId4"/>
              </a:rPr>
              <a:t>www.raywenderlich.com/books/flutter-apprentice</a:t>
            </a:r>
            <a:r>
              <a:rPr lang="en-US" altLang="ko-KR" sz="1100" dirty="0" smtClean="0"/>
              <a:t> </a:t>
            </a:r>
            <a:endParaRPr lang="ko-KR" altLang="en-US" sz="1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008" y="1517332"/>
            <a:ext cx="4150732" cy="205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86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ko-KR" baseline="0" dirty="0" smtClean="0"/>
              <a:t>Flutter basic : </a:t>
            </a:r>
            <a:r>
              <a:rPr lang="en-US" altLang="ko-KR" dirty="0" smtClean="0"/>
              <a:t>Networking &amp; http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667039"/>
            <a:ext cx="6188371" cy="6190961"/>
          </a:xfrm>
        </p:spPr>
        <p:txBody>
          <a:bodyPr>
            <a:normAutofit/>
          </a:bodyPr>
          <a:lstStyle/>
          <a:p>
            <a:endParaRPr lang="en-US" altLang="ko-KR" sz="1100" dirty="0" smtClean="0"/>
          </a:p>
          <a:p>
            <a:endParaRPr lang="en-US" altLang="ko-KR" sz="11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6188374" y="667039"/>
            <a:ext cx="6003625" cy="61909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ko-KR" sz="1050" dirty="0">
                <a:solidFill>
                  <a:schemeClr val="tx1"/>
                </a:solidFill>
                <a:latin typeface="Arial Unicode MS"/>
                <a:ea typeface="Roboto Mono"/>
              </a:rPr>
              <a:t>&lt;manifest xmlns:android...&gt; </a:t>
            </a:r>
            <a:endParaRPr lang="en-US" altLang="ko-KR" sz="1050" dirty="0" smtClean="0">
              <a:solidFill>
                <a:schemeClr val="tx1"/>
              </a:solidFill>
              <a:latin typeface="Arial Unicode MS"/>
              <a:ea typeface="Roboto Mono"/>
            </a:endParaRPr>
          </a:p>
          <a:p>
            <a:pPr lvl="0"/>
            <a:r>
              <a:rPr lang="ko-KR" altLang="ko-KR" sz="1050" dirty="0" smtClean="0">
                <a:solidFill>
                  <a:schemeClr val="tx1"/>
                </a:solidFill>
                <a:latin typeface="Arial Unicode MS"/>
                <a:ea typeface="Roboto Mono"/>
              </a:rPr>
              <a:t>... </a:t>
            </a:r>
            <a:endParaRPr lang="en-US" altLang="ko-KR" sz="1050" dirty="0" smtClean="0">
              <a:solidFill>
                <a:schemeClr val="tx1"/>
              </a:solidFill>
              <a:latin typeface="Arial Unicode MS"/>
              <a:ea typeface="Roboto Mono"/>
            </a:endParaRPr>
          </a:p>
          <a:p>
            <a:pPr lvl="0"/>
            <a:r>
              <a:rPr lang="ko-KR" altLang="ko-KR" sz="1050" dirty="0" smtClean="0">
                <a:solidFill>
                  <a:schemeClr val="tx1"/>
                </a:solidFill>
                <a:latin typeface="Arial Unicode MS"/>
                <a:ea typeface="Roboto Mono"/>
              </a:rPr>
              <a:t>&lt;</a:t>
            </a:r>
            <a:r>
              <a:rPr lang="ko-KR" altLang="ko-KR" sz="1050" dirty="0">
                <a:solidFill>
                  <a:schemeClr val="tx1"/>
                </a:solidFill>
                <a:latin typeface="Arial Unicode MS"/>
                <a:ea typeface="Roboto Mono"/>
              </a:rPr>
              <a:t>uses-permission android:name="android.permission.INTERNET" /&gt; &lt;application ... </a:t>
            </a:r>
            <a:endParaRPr lang="en-US" altLang="ko-KR" sz="1050" dirty="0" smtClean="0">
              <a:solidFill>
                <a:schemeClr val="tx1"/>
              </a:solidFill>
              <a:latin typeface="Arial Unicode MS"/>
              <a:ea typeface="Roboto Mono"/>
            </a:endParaRPr>
          </a:p>
          <a:p>
            <a:pPr lvl="0"/>
            <a:r>
              <a:rPr lang="ko-KR" altLang="ko-KR" sz="1050" dirty="0" smtClean="0">
                <a:solidFill>
                  <a:schemeClr val="tx1"/>
                </a:solidFill>
                <a:latin typeface="Arial Unicode MS"/>
                <a:ea typeface="Roboto Mono"/>
              </a:rPr>
              <a:t>&lt;/</a:t>
            </a:r>
            <a:r>
              <a:rPr lang="ko-KR" altLang="ko-KR" sz="1050" dirty="0">
                <a:solidFill>
                  <a:schemeClr val="tx1"/>
                </a:solidFill>
                <a:latin typeface="Arial Unicode MS"/>
                <a:ea typeface="Roboto Mono"/>
              </a:rPr>
              <a:t>manifest&gt;</a:t>
            </a:r>
            <a:r>
              <a:rPr lang="ko-KR" altLang="ko-KR" sz="1050" dirty="0">
                <a:solidFill>
                  <a:schemeClr val="tx1"/>
                </a:solidFill>
              </a:rPr>
              <a:t> </a:t>
            </a:r>
            <a:endParaRPr lang="ko-KR" altLang="ko-KR" sz="105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hlinkClick r:id="rId3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hlinkClick r:id="rId3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hlinkClick r:id="rId3"/>
              </a:rPr>
              <a:t>Delete data on the internet</a:t>
            </a:r>
            <a:endParaRPr lang="en-US" altLang="ko-KR" sz="12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hlinkClick r:id="rId4"/>
              </a:rPr>
              <a:t>Fetch data from the internet</a:t>
            </a:r>
            <a:endParaRPr lang="en-US" altLang="ko-KR" sz="12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hlinkClick r:id="rId5"/>
              </a:rPr>
              <a:t>Make authenticated requests</a:t>
            </a:r>
            <a:endParaRPr lang="en-US" altLang="ko-KR" sz="12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hlinkClick r:id="rId6"/>
              </a:rPr>
              <a:t>Parse JSON in the background</a:t>
            </a:r>
            <a:r>
              <a:rPr lang="en-US" altLang="ko-KR" sz="1200" dirty="0" smtClean="0"/>
              <a:t>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hlinkClick r:id="rId7"/>
              </a:rPr>
              <a:t>Send data to the internet</a:t>
            </a:r>
            <a:endParaRPr lang="en-US" altLang="ko-KR" sz="12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hlinkClick r:id="rId8"/>
              </a:rPr>
              <a:t>Update data over the internet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667039"/>
            <a:ext cx="6188372" cy="6190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 smtClean="0"/>
              <a:t>네트워크를 사용하려면 </a:t>
            </a:r>
            <a:r>
              <a:rPr lang="en-US" altLang="ko-KR" sz="1200" dirty="0" smtClean="0"/>
              <a:t>androidMainfest.xml</a:t>
            </a:r>
            <a:r>
              <a:rPr lang="ko-KR" altLang="en-US" sz="1200" dirty="0" smtClean="0"/>
              <a:t>파일에 퍼미션적용이 필요</a:t>
            </a:r>
            <a:endParaRPr lang="en-US" altLang="ko-KR" sz="1200" dirty="0" smtClean="0"/>
          </a:p>
          <a:p>
            <a:r>
              <a:rPr lang="en-US" altLang="ko-KR" sz="1200" dirty="0" smtClean="0"/>
              <a:t>Backend : </a:t>
            </a:r>
            <a:r>
              <a:rPr lang="en-US" altLang="ko-KR" sz="1200" dirty="0" smtClean="0">
                <a:hlinkClick r:id="rId9"/>
              </a:rPr>
              <a:t>https</a:t>
            </a:r>
            <a:r>
              <a:rPr lang="en-US" altLang="ko-KR" sz="1200" dirty="0">
                <a:hlinkClick r:id="rId9"/>
              </a:rPr>
              <a:t>://</a:t>
            </a:r>
            <a:r>
              <a:rPr lang="en-US" altLang="ko-KR" sz="1200" dirty="0" smtClean="0">
                <a:hlinkClick r:id="rId9"/>
              </a:rPr>
              <a:t>jsonplaceholder.typicode.com</a:t>
            </a:r>
            <a:endParaRPr lang="en-US" altLang="ko-KR" sz="1200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기상청 </a:t>
            </a:r>
            <a:r>
              <a:rPr lang="en-US" altLang="ko-KR" dirty="0" smtClean="0"/>
              <a:t>API</a:t>
            </a:r>
          </a:p>
          <a:p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68719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ko-KR" baseline="0" dirty="0" smtClean="0"/>
              <a:t>Flutter basic : </a:t>
            </a:r>
            <a:r>
              <a:rPr lang="en-US" altLang="ko-KR" dirty="0" smtClean="0"/>
              <a:t>JSON &amp; serialization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667039"/>
            <a:ext cx="6188371" cy="6190961"/>
          </a:xfrm>
        </p:spPr>
        <p:txBody>
          <a:bodyPr>
            <a:normAutofit/>
          </a:bodyPr>
          <a:lstStyle/>
          <a:p>
            <a:endParaRPr lang="en-US" altLang="ko-KR" sz="1100" dirty="0" smtClean="0"/>
          </a:p>
          <a:p>
            <a:endParaRPr lang="en-US" altLang="ko-KR" sz="11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6188374" y="667039"/>
            <a:ext cx="6003625" cy="61909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solidFill>
                  <a:schemeClr val="tx1"/>
                </a:solidFill>
                <a:latin typeface="Arial" panose="020B0604020202020204" pitchFamily="34" charset="0"/>
                <a:ea typeface="Fira Mono"/>
                <a:cs typeface="Arial" panose="020B0604020202020204" pitchFamily="34" charset="0"/>
              </a:rPr>
              <a:t>{ </a:t>
            </a:r>
            <a:endParaRPr lang="en-US" altLang="ko-KR" sz="1000" dirty="0" smtClean="0">
              <a:solidFill>
                <a:schemeClr val="tx1"/>
              </a:solidFill>
              <a:latin typeface="Arial" panose="020B0604020202020204" pitchFamily="34" charset="0"/>
              <a:ea typeface="Fira Mono"/>
              <a:cs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 smtClean="0">
                <a:solidFill>
                  <a:schemeClr val="tx1"/>
                </a:solidFill>
                <a:latin typeface="Arial" panose="020B0604020202020204" pitchFamily="34" charset="0"/>
                <a:ea typeface="Fira Mono"/>
                <a:cs typeface="Arial" panose="020B0604020202020204" pitchFamily="34" charset="0"/>
              </a:rPr>
              <a:t>   </a:t>
            </a:r>
            <a:r>
              <a:rPr lang="ko-KR" altLang="ko-KR" sz="1000" dirty="0" smtClean="0">
                <a:solidFill>
                  <a:schemeClr val="tx1"/>
                </a:solidFill>
                <a:latin typeface="Arial" panose="020B0604020202020204" pitchFamily="34" charset="0"/>
                <a:ea typeface="Fira Mono"/>
                <a:cs typeface="Arial" panose="020B0604020202020204" pitchFamily="34" charset="0"/>
              </a:rPr>
              <a:t>"</a:t>
            </a:r>
            <a:r>
              <a:rPr lang="ko-KR" altLang="ko-KR" sz="1000" dirty="0">
                <a:solidFill>
                  <a:schemeClr val="tx1"/>
                </a:solidFill>
                <a:latin typeface="Arial" panose="020B0604020202020204" pitchFamily="34" charset="0"/>
                <a:ea typeface="Fira Mono"/>
                <a:cs typeface="Arial" panose="020B0604020202020204" pitchFamily="34" charset="0"/>
              </a:rPr>
              <a:t>firstName": "Kwon", </a:t>
            </a:r>
            <a:endParaRPr lang="en-US" altLang="ko-KR" sz="1000" dirty="0" smtClean="0">
              <a:solidFill>
                <a:schemeClr val="tx1"/>
              </a:solidFill>
              <a:latin typeface="Arial" panose="020B0604020202020204" pitchFamily="34" charset="0"/>
              <a:ea typeface="Fira Mono"/>
              <a:cs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ea typeface="Fira Mono"/>
                <a:cs typeface="Arial" panose="020B0604020202020204" pitchFamily="34" charset="0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Arial" panose="020B0604020202020204" pitchFamily="34" charset="0"/>
                <a:ea typeface="Fira Mono"/>
                <a:cs typeface="Arial" panose="020B0604020202020204" pitchFamily="34" charset="0"/>
              </a:rPr>
              <a:t>  </a:t>
            </a:r>
            <a:r>
              <a:rPr lang="ko-KR" altLang="ko-KR" sz="1000" dirty="0" smtClean="0">
                <a:solidFill>
                  <a:schemeClr val="tx1"/>
                </a:solidFill>
                <a:latin typeface="Arial" panose="020B0604020202020204" pitchFamily="34" charset="0"/>
                <a:ea typeface="Fira Mono"/>
                <a:cs typeface="Arial" panose="020B0604020202020204" pitchFamily="34" charset="0"/>
              </a:rPr>
              <a:t>"</a:t>
            </a:r>
            <a:r>
              <a:rPr lang="ko-KR" altLang="ko-KR" sz="1000" dirty="0">
                <a:solidFill>
                  <a:schemeClr val="tx1"/>
                </a:solidFill>
                <a:latin typeface="Arial" panose="020B0604020202020204" pitchFamily="34" charset="0"/>
                <a:ea typeface="Fira Mono"/>
                <a:cs typeface="Arial" panose="020B0604020202020204" pitchFamily="34" charset="0"/>
              </a:rPr>
              <a:t>lastName": "YoungJae", </a:t>
            </a:r>
            <a:endParaRPr lang="en-US" altLang="ko-KR" sz="1000" dirty="0" smtClean="0">
              <a:solidFill>
                <a:schemeClr val="tx1"/>
              </a:solidFill>
              <a:latin typeface="Arial" panose="020B0604020202020204" pitchFamily="34" charset="0"/>
              <a:ea typeface="Fira Mono"/>
              <a:cs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ea typeface="Fira Mono"/>
                <a:cs typeface="Arial" panose="020B0604020202020204" pitchFamily="34" charset="0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Arial" panose="020B0604020202020204" pitchFamily="34" charset="0"/>
                <a:ea typeface="Fira Mono"/>
                <a:cs typeface="Arial" panose="020B0604020202020204" pitchFamily="34" charset="0"/>
              </a:rPr>
              <a:t>  </a:t>
            </a:r>
            <a:r>
              <a:rPr lang="ko-KR" altLang="ko-KR" sz="1000" dirty="0" smtClean="0">
                <a:solidFill>
                  <a:schemeClr val="tx1"/>
                </a:solidFill>
                <a:latin typeface="Arial" panose="020B0604020202020204" pitchFamily="34" charset="0"/>
                <a:ea typeface="Fira Mono"/>
                <a:cs typeface="Arial" panose="020B0604020202020204" pitchFamily="34" charset="0"/>
              </a:rPr>
              <a:t>"</a:t>
            </a:r>
            <a:r>
              <a:rPr lang="ko-KR" altLang="ko-KR" sz="1000" dirty="0">
                <a:solidFill>
                  <a:schemeClr val="tx1"/>
                </a:solidFill>
                <a:latin typeface="Arial" panose="020B0604020202020204" pitchFamily="34" charset="0"/>
                <a:ea typeface="Fira Mono"/>
                <a:cs typeface="Arial" panose="020B0604020202020204" pitchFamily="34" charset="0"/>
              </a:rPr>
              <a:t>email": "kyoje11@gmail.com", </a:t>
            </a:r>
            <a:endParaRPr lang="en-US" altLang="ko-KR" sz="1000" dirty="0" smtClean="0">
              <a:solidFill>
                <a:schemeClr val="tx1"/>
              </a:solidFill>
              <a:latin typeface="Arial" panose="020B0604020202020204" pitchFamily="34" charset="0"/>
              <a:ea typeface="Fira Mono"/>
              <a:cs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ea typeface="Fira Mono"/>
                <a:cs typeface="Arial" panose="020B0604020202020204" pitchFamily="34" charset="0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Arial" panose="020B0604020202020204" pitchFamily="34" charset="0"/>
                <a:ea typeface="Fira Mono"/>
                <a:cs typeface="Arial" panose="020B0604020202020204" pitchFamily="34" charset="0"/>
              </a:rPr>
              <a:t>  </a:t>
            </a:r>
            <a:r>
              <a:rPr lang="ko-KR" altLang="ko-KR" sz="1000" dirty="0" smtClean="0">
                <a:solidFill>
                  <a:schemeClr val="tx1"/>
                </a:solidFill>
                <a:latin typeface="Arial" panose="020B0604020202020204" pitchFamily="34" charset="0"/>
                <a:ea typeface="Fira Mono"/>
                <a:cs typeface="Arial" panose="020B0604020202020204" pitchFamily="34" charset="0"/>
              </a:rPr>
              <a:t>"</a:t>
            </a:r>
            <a:r>
              <a:rPr lang="ko-KR" altLang="ko-KR" sz="1000" dirty="0">
                <a:solidFill>
                  <a:schemeClr val="tx1"/>
                </a:solidFill>
                <a:latin typeface="Arial" panose="020B0604020202020204" pitchFamily="34" charset="0"/>
                <a:ea typeface="Fira Mono"/>
                <a:cs typeface="Arial" panose="020B0604020202020204" pitchFamily="34" charset="0"/>
              </a:rPr>
              <a:t>hobby": ["puzzles","swimming</a:t>
            </a:r>
            <a:r>
              <a:rPr lang="ko-KR" altLang="ko-KR" sz="1000" dirty="0" smtClean="0">
                <a:solidFill>
                  <a:schemeClr val="tx1"/>
                </a:solidFill>
                <a:latin typeface="Arial" panose="020B0604020202020204" pitchFamily="34" charset="0"/>
                <a:ea typeface="Fira Mono"/>
                <a:cs typeface="Arial" panose="020B0604020202020204" pitchFamily="34" charset="0"/>
              </a:rPr>
              <a:t>"]</a:t>
            </a:r>
            <a:r>
              <a:rPr lang="en-US" altLang="ko-KR" sz="1000" dirty="0" smtClean="0">
                <a:solidFill>
                  <a:schemeClr val="tx1"/>
                </a:solidFill>
                <a:latin typeface="Arial" panose="020B0604020202020204" pitchFamily="34" charset="0"/>
                <a:ea typeface="Fira Mono"/>
                <a:cs typeface="Arial" panose="020B0604020202020204" pitchFamily="34" charset="0"/>
              </a:rPr>
              <a:t>,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ea typeface="Fira Mono"/>
                <a:cs typeface="Arial" panose="020B0604020202020204" pitchFamily="34" charset="0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Arial" panose="020B0604020202020204" pitchFamily="34" charset="0"/>
                <a:ea typeface="Fira Mono"/>
                <a:cs typeface="Arial" panose="020B0604020202020204" pitchFamily="34" charset="0"/>
              </a:rPr>
              <a:t>  “favorite numbers”, [7, 12, 100],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ea typeface="Fira Mono"/>
                <a:cs typeface="Arial" panose="020B0604020202020204" pitchFamily="34" charset="0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Arial" panose="020B0604020202020204" pitchFamily="34" charset="0"/>
                <a:ea typeface="Fira Mono"/>
                <a:cs typeface="Arial" panose="020B0604020202020204" pitchFamily="34" charset="0"/>
              </a:rPr>
              <a:t>  “single” : true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 smtClean="0">
                <a:solidFill>
                  <a:schemeClr val="tx1"/>
                </a:solidFill>
                <a:latin typeface="Arial" panose="020B0604020202020204" pitchFamily="34" charset="0"/>
                <a:ea typeface="Fira Mono"/>
                <a:cs typeface="Arial" panose="020B0604020202020204" pitchFamily="34" charset="0"/>
              </a:rPr>
              <a:t>}</a:t>
            </a:r>
            <a:r>
              <a:rPr lang="ko-KR" altLang="ko-KR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1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0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en-US" altLang="ko-KR" sz="1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docs.flutter.dev/development/data-and-backend/json#code-generation</a:t>
            </a:r>
            <a:endParaRPr lang="en-US" altLang="ko-KR" sz="10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altLang="ko-KR" sz="1000" dirty="0" smtClean="0">
                <a:solidFill>
                  <a:srgbClr val="0070C0"/>
                </a:solidFill>
              </a:rPr>
              <a:t>Serializing </a:t>
            </a:r>
            <a:r>
              <a:rPr lang="en-US" altLang="ko-KR" sz="1000" dirty="0">
                <a:solidFill>
                  <a:srgbClr val="0070C0"/>
                </a:solidFill>
              </a:rPr>
              <a:t>JSON inline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Map&lt;String</a:t>
            </a: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dynamic&gt; user = </a:t>
            </a:r>
            <a:r>
              <a:rPr lang="en-US" altLang="ko-KR" sz="10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jsonDecode</a:t>
            </a: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jsonString</a:t>
            </a:r>
            <a:r>
              <a:rPr lang="en-US" altLang="ko-KR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// </a:t>
            </a:r>
            <a:r>
              <a:rPr lang="ko-KR" alt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런타임전에는 타입을 알수없다</a:t>
            </a:r>
            <a:endParaRPr lang="en-US" altLang="ko-KR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('Howdy, ${user['name']}!');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print('We sent the verification link to ${user['email</a:t>
            </a:r>
            <a:r>
              <a:rPr lang="en-US" altLang="ko-KR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']}.');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it-IT" altLang="ko-KR" sz="1000" dirty="0">
                <a:solidFill>
                  <a:srgbClr val="0070C0"/>
                </a:solidFill>
              </a:rPr>
              <a:t>Serializing JSON inside model classes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final String name;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final String email;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User(this.name, </a:t>
            </a:r>
            <a:r>
              <a:rPr lang="en-US" altLang="ko-KR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this.email</a:t>
            </a: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User.fromJson</a:t>
            </a: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(Map&lt;String, dynamic&gt; </a:t>
            </a:r>
            <a:r>
              <a:rPr lang="en-US" altLang="ko-KR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: name = </a:t>
            </a:r>
            <a:r>
              <a:rPr lang="en-US" altLang="ko-KR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['name'],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email = </a:t>
            </a:r>
            <a:r>
              <a:rPr lang="en-US" altLang="ko-KR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['email'];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Map&lt;String, dynamic&gt; </a:t>
            </a:r>
            <a:r>
              <a:rPr lang="en-US" altLang="ko-KR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toJson</a:t>
            </a: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=&gt;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'name': name,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'email': email,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};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Map&lt;String, dynamic&gt; </a:t>
            </a:r>
            <a:r>
              <a:rPr lang="en-US" altLang="ko-KR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userMap</a:t>
            </a: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0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jsonDecode</a:t>
            </a: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jsonString</a:t>
            </a: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user = </a:t>
            </a:r>
            <a:r>
              <a:rPr lang="en-US" altLang="ko-KR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User.fromJson</a:t>
            </a: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userMap</a:t>
            </a: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print('Howdy, ${user.name}!');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print('We sent the verification link to ${</a:t>
            </a:r>
            <a:r>
              <a:rPr lang="en-US" altLang="ko-KR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user.email</a:t>
            </a: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}.');</a:t>
            </a:r>
            <a:endParaRPr lang="en-US" altLang="ko-KR" sz="1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1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000" dirty="0">
              <a:solidFill>
                <a:schemeClr val="tx1"/>
              </a:solidFill>
              <a:latin typeface="Arial Unicode MS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667039"/>
            <a:ext cx="6188372" cy="6190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encoding : </a:t>
            </a:r>
            <a:r>
              <a:rPr lang="ko-KR" altLang="en-US" sz="1200" dirty="0" smtClean="0"/>
              <a:t>데이터구조를 문자열로 바꾸는 것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서버에서 모바일로 데이터 전송때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Decoding : encoding</a:t>
            </a:r>
            <a:r>
              <a:rPr lang="ko-KR" altLang="en-US" sz="1200" dirty="0" smtClean="0"/>
              <a:t>의 반대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문자열을 데이터 구조로 변경</a:t>
            </a:r>
            <a:endParaRPr lang="en-US" altLang="ko-KR" sz="1200" dirty="0" smtClean="0"/>
          </a:p>
          <a:p>
            <a:r>
              <a:rPr lang="en-US" altLang="ko-KR" sz="1200" dirty="0" smtClean="0"/>
              <a:t>Serialization :</a:t>
            </a:r>
            <a:r>
              <a:rPr lang="ko-KR" altLang="en-US" sz="1200" dirty="0" smtClean="0"/>
              <a:t>데이터 구조를 보다 읽기쉬운 형식으로 변환하는과정</a:t>
            </a:r>
            <a:endParaRPr lang="en-US" altLang="ko-KR" sz="1200" dirty="0" smtClean="0"/>
          </a:p>
          <a:p>
            <a:pPr lvl="1"/>
            <a:r>
              <a:rPr lang="ko-KR" altLang="en-US" dirty="0" smtClean="0"/>
              <a:t>메뉴얼방식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코드자동생성방식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소규모 프로젝트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수동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중대형 프로젝트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자동</a:t>
            </a:r>
            <a:endParaRPr lang="en-US" altLang="ko-KR" dirty="0" smtClean="0"/>
          </a:p>
          <a:p>
            <a:r>
              <a:rPr lang="en-US" altLang="ko-KR" sz="1200" dirty="0" smtClean="0"/>
              <a:t>JSON(Java Script Object Notation) : </a:t>
            </a:r>
            <a:r>
              <a:rPr lang="ko-KR" altLang="en-US" sz="1200" dirty="0" smtClean="0"/>
              <a:t>데이터를 저장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전송할때 많이 사용하는 경량</a:t>
            </a:r>
            <a:r>
              <a:rPr lang="en-US" altLang="ko-KR" sz="1200" dirty="0" smtClean="0"/>
              <a:t>DATA </a:t>
            </a:r>
            <a:r>
              <a:rPr lang="ko-KR" altLang="en-US" sz="1200" dirty="0" smtClean="0"/>
              <a:t>교환 형식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데이터 표형 방식의 하나</a:t>
            </a:r>
            <a:endParaRPr lang="en-US" altLang="ko-KR" sz="1200" dirty="0" smtClean="0"/>
          </a:p>
          <a:p>
            <a:r>
              <a:rPr lang="ko-KR" altLang="en-US" sz="1200" dirty="0" smtClean="0"/>
              <a:t>사람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컴퓨터 모두 이해하고 쉽고 용량이 작아서 많이 사용</a:t>
            </a:r>
            <a:endParaRPr lang="en-US" altLang="ko-KR" sz="1200" dirty="0" smtClean="0"/>
          </a:p>
          <a:p>
            <a:r>
              <a:rPr lang="en-US" altLang="ko-KR" sz="1200" dirty="0" smtClean="0"/>
              <a:t>Key-value</a:t>
            </a:r>
            <a:r>
              <a:rPr lang="ko-KR" altLang="en-US" sz="1200" dirty="0" smtClean="0"/>
              <a:t>형태도 가능</a:t>
            </a:r>
            <a:endParaRPr lang="en-US" altLang="ko-KR" sz="1200" dirty="0" smtClean="0"/>
          </a:p>
          <a:p>
            <a:r>
              <a:rPr lang="ko-KR" altLang="en-US" sz="1200" dirty="0" smtClean="0"/>
              <a:t>문자열은 항상 따옴표를 사용</a:t>
            </a:r>
            <a:endParaRPr lang="en-US" altLang="ko-KR" sz="1200" dirty="0" smtClean="0"/>
          </a:p>
          <a:p>
            <a:r>
              <a:rPr lang="en-US" altLang="ko-KR" sz="1200" dirty="0"/>
              <a:t>JSON </a:t>
            </a:r>
            <a:r>
              <a:rPr lang="ko-KR" altLang="en-US" sz="1200" dirty="0"/>
              <a:t>변환 도구 </a:t>
            </a:r>
            <a:r>
              <a:rPr lang="en-US" altLang="ko-KR" sz="1200" dirty="0"/>
              <a:t>: https://app.quicktype.io</a:t>
            </a:r>
            <a:r>
              <a:rPr lang="en-US" altLang="ko-KR" sz="1200" dirty="0" smtClean="0"/>
              <a:t>/</a:t>
            </a:r>
          </a:p>
          <a:p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195456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ko-KR" altLang="en-US" baseline="0" dirty="0" smtClean="0"/>
              <a:t>실습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667039"/>
            <a:ext cx="12191999" cy="6190961"/>
          </a:xfrm>
        </p:spPr>
        <p:txBody>
          <a:bodyPr anchor="ctr">
            <a:normAutofit/>
          </a:bodyPr>
          <a:lstStyle/>
          <a:p>
            <a:endParaRPr lang="en-US" altLang="ko-KR" sz="1200" dirty="0" smtClean="0"/>
          </a:p>
          <a:p>
            <a:r>
              <a:rPr lang="en-US" altLang="ko-KR" sz="1200" b="1" dirty="0" err="1"/>
              <a:t>Codelabs</a:t>
            </a:r>
            <a:endParaRPr lang="en-US" altLang="ko-KR" sz="1200" b="1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Good for beginners</a:t>
            </a:r>
          </a:p>
          <a:p>
            <a:pPr lvl="2">
              <a:lnSpc>
                <a:spcPct val="100000"/>
              </a:lnSpc>
            </a:pPr>
            <a:r>
              <a:rPr lang="en-US" altLang="ko-KR" sz="1200" dirty="0">
                <a:hlinkClick r:id="rId3"/>
              </a:rPr>
              <a:t>Basic Flutter layout </a:t>
            </a:r>
            <a:r>
              <a:rPr lang="en-US" altLang="ko-KR" sz="1200" dirty="0" smtClean="0">
                <a:hlinkClick r:id="rId3"/>
              </a:rPr>
              <a:t>concepts</a:t>
            </a:r>
            <a:endParaRPr lang="en-US" altLang="ko-KR" sz="1200" u="sng" dirty="0" smtClean="0">
              <a:hlinkClick r:id="rId4"/>
            </a:endParaRPr>
          </a:p>
          <a:p>
            <a:pPr lvl="2">
              <a:lnSpc>
                <a:spcPct val="100000"/>
              </a:lnSpc>
            </a:pPr>
            <a:r>
              <a:rPr lang="en-US" altLang="ko-KR" sz="1200" u="sng" dirty="0" smtClean="0">
                <a:hlinkClick r:id="rId4"/>
              </a:rPr>
              <a:t>Write </a:t>
            </a:r>
            <a:r>
              <a:rPr lang="en-US" altLang="ko-KR" sz="1200" u="sng" dirty="0">
                <a:hlinkClick r:id="rId4"/>
              </a:rPr>
              <a:t>your first Flutter app, part 1</a:t>
            </a:r>
            <a:endParaRPr lang="en-US" altLang="ko-KR" sz="1200" u="sng" dirty="0"/>
          </a:p>
          <a:p>
            <a:pPr lvl="2">
              <a:lnSpc>
                <a:spcPct val="100000"/>
              </a:lnSpc>
            </a:pPr>
            <a:r>
              <a:rPr lang="en-US" altLang="ko-KR" sz="1200" u="sng" dirty="0">
                <a:hlinkClick r:id="rId5"/>
              </a:rPr>
              <a:t>Write your first Flutter app, part 2</a:t>
            </a:r>
            <a:endParaRPr lang="en-US" altLang="ko-KR" sz="1200" u="sng" dirty="0"/>
          </a:p>
          <a:p>
            <a:pPr lvl="2">
              <a:lnSpc>
                <a:spcPct val="100000"/>
              </a:lnSpc>
            </a:pPr>
            <a:r>
              <a:rPr lang="en-US" altLang="ko-KR" sz="1200" dirty="0">
                <a:hlinkClick r:id="rId6"/>
              </a:rPr>
              <a:t>Building beautiful UIs with </a:t>
            </a:r>
            <a:r>
              <a:rPr lang="en-US" altLang="ko-KR" sz="1200" dirty="0" smtClean="0">
                <a:hlinkClick r:id="rId6"/>
              </a:rPr>
              <a:t>Flutter</a:t>
            </a:r>
            <a:endParaRPr lang="en-US" altLang="ko-KR" sz="1200" dirty="0" smtClean="0"/>
          </a:p>
          <a:p>
            <a:pPr lvl="2">
              <a:lnSpc>
                <a:spcPct val="100000"/>
              </a:lnSpc>
            </a:pPr>
            <a:r>
              <a:rPr lang="ko-KR" altLang="en-US" sz="1200" dirty="0" smtClean="0"/>
              <a:t>과제</a:t>
            </a:r>
            <a:r>
              <a:rPr lang="en-US" altLang="ko-KR" sz="1200" dirty="0" smtClean="0"/>
              <a:t> : UI, </a:t>
            </a:r>
            <a:r>
              <a:rPr lang="en-US" altLang="ko-KR" sz="1200" dirty="0" err="1" smtClean="0"/>
              <a:t>setState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화면전환</a:t>
            </a:r>
            <a:endParaRPr lang="en-US" altLang="ko-KR" sz="1200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Designing a Flutter UI</a:t>
            </a:r>
          </a:p>
          <a:p>
            <a:pPr lvl="2">
              <a:lnSpc>
                <a:spcPct val="100000"/>
              </a:lnSpc>
            </a:pPr>
            <a:r>
              <a:rPr lang="en-US" altLang="ko-KR" sz="1200" dirty="0" smtClean="0">
                <a:hlinkClick r:id="rId7"/>
              </a:rPr>
              <a:t>MDC-101 </a:t>
            </a:r>
            <a:r>
              <a:rPr lang="en-US" altLang="ko-KR" sz="1200" dirty="0">
                <a:hlinkClick r:id="rId7"/>
              </a:rPr>
              <a:t>Flutter: Material Components (MDC) Basics</a:t>
            </a:r>
            <a:endParaRPr lang="en-US" altLang="ko-KR" sz="1200" dirty="0"/>
          </a:p>
          <a:p>
            <a:pPr lvl="2">
              <a:lnSpc>
                <a:spcPct val="100000"/>
              </a:lnSpc>
            </a:pPr>
            <a:r>
              <a:rPr lang="en-US" altLang="ko-KR" sz="1200" dirty="0">
                <a:hlinkClick r:id="rId8"/>
              </a:rPr>
              <a:t>MDC-102 Flutter: Material Structure and Layout</a:t>
            </a:r>
            <a:endParaRPr lang="en-US" altLang="ko-KR" sz="1200" dirty="0"/>
          </a:p>
          <a:p>
            <a:pPr lvl="2">
              <a:lnSpc>
                <a:spcPct val="100000"/>
              </a:lnSpc>
            </a:pPr>
            <a:r>
              <a:rPr lang="en-US" altLang="ko-KR" sz="1200" u="sng" dirty="0">
                <a:hlinkClick r:id="rId9"/>
              </a:rPr>
              <a:t>MDC-103 Flutter: Material Theming with Color, Shape, Elevation, and Type</a:t>
            </a:r>
            <a:endParaRPr lang="en-US" altLang="ko-KR" sz="1200" u="sng" dirty="0"/>
          </a:p>
          <a:p>
            <a:pPr lvl="2">
              <a:lnSpc>
                <a:spcPct val="100000"/>
              </a:lnSpc>
            </a:pPr>
            <a:r>
              <a:rPr lang="en-US" altLang="ko-KR" sz="1200" dirty="0">
                <a:hlinkClick r:id="rId10"/>
              </a:rPr>
              <a:t>MDC-104 Flutter: Material Advanced </a:t>
            </a:r>
            <a:r>
              <a:rPr lang="en-US" altLang="ko-KR" sz="1200" dirty="0" smtClean="0">
                <a:hlinkClick r:id="rId10"/>
              </a:rPr>
              <a:t>Components</a:t>
            </a:r>
            <a:endParaRPr lang="en-US" altLang="ko-KR" sz="1200" dirty="0" smtClean="0"/>
          </a:p>
          <a:p>
            <a:pPr lvl="1">
              <a:lnSpc>
                <a:spcPct val="100000"/>
              </a:lnSpc>
            </a:pPr>
            <a:endParaRPr lang="en-US" altLang="ko-KR" dirty="0" smtClean="0"/>
          </a:p>
          <a:p>
            <a:pPr marL="457200" lvl="1" indent="0">
              <a:buNone/>
            </a:pPr>
            <a:endParaRPr lang="ko-KR" altLang="en-US" dirty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4431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36" y="2269694"/>
            <a:ext cx="2040137" cy="15505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35" y="1841070"/>
            <a:ext cx="428624" cy="4286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46059" y="191688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내이름</a:t>
            </a:r>
            <a:endParaRPr lang="ko-KR" alt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42" y="2318148"/>
            <a:ext cx="319609" cy="31960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50653" y="1792616"/>
            <a:ext cx="2179983" cy="30786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617435" y="3881277"/>
            <a:ext cx="2040138" cy="47707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18478" y="3907780"/>
            <a:ext cx="997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Number 10</a:t>
            </a:r>
          </a:p>
          <a:p>
            <a:r>
              <a:rPr lang="en-US" altLang="ko-KR" sz="1000" dirty="0" smtClean="0"/>
              <a:t>Free Camping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1841132" y="2318148"/>
            <a:ext cx="816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Let’s go</a:t>
            </a:r>
            <a:endParaRPr lang="ko-KR" altLang="en-US" sz="1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67" y="4426423"/>
            <a:ext cx="659394" cy="37271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381" y="4426423"/>
            <a:ext cx="656971" cy="37271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3" y="4426423"/>
            <a:ext cx="611143" cy="37636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969655" y="1429788"/>
            <a:ext cx="2693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 smtClean="0"/>
              <a:t>화면 레이아웃 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하트 클릭하면 색깔 바뀌게</a:t>
            </a:r>
            <a:endParaRPr lang="en-US" altLang="ko-KR" sz="14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550653" y="1429788"/>
            <a:ext cx="2190582" cy="36282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실습</a:t>
            </a:r>
            <a:endParaRPr lang="ko-KR" altLang="en-US" sz="12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603" y="1629614"/>
            <a:ext cx="2040137" cy="155050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602" y="1200990"/>
            <a:ext cx="428624" cy="42862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688226" y="127680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내이름</a:t>
            </a:r>
            <a:endParaRPr lang="ko-KR" altLang="en-US" sz="12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109" y="1678068"/>
            <a:ext cx="319609" cy="319609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8192820" y="1152536"/>
            <a:ext cx="2179983" cy="4915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Rectangle 25"/>
          <p:cNvSpPr/>
          <p:nvPr/>
        </p:nvSpPr>
        <p:spPr>
          <a:xfrm>
            <a:off x="8259602" y="3241197"/>
            <a:ext cx="2040138" cy="47707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8260645" y="3267700"/>
            <a:ext cx="997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Number 10</a:t>
            </a:r>
          </a:p>
          <a:p>
            <a:r>
              <a:rPr lang="en-US" altLang="ko-KR" sz="1000" dirty="0" smtClean="0"/>
              <a:t>Free Camping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9483299" y="1678068"/>
            <a:ext cx="816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Let’s go</a:t>
            </a:r>
            <a:endParaRPr lang="ko-KR" altLang="en-US" sz="1400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834" y="3786343"/>
            <a:ext cx="659394" cy="37271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548" y="3786343"/>
            <a:ext cx="656971" cy="37271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090" y="3786343"/>
            <a:ext cx="611143" cy="37636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8192820" y="789708"/>
            <a:ext cx="2190582" cy="36282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실습</a:t>
            </a:r>
            <a:endParaRPr lang="ko-KR" altLang="en-US" sz="1200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115" y="4801578"/>
            <a:ext cx="2040137" cy="155050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114" y="4372954"/>
            <a:ext cx="428624" cy="428624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685738" y="444876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내이름</a:t>
            </a:r>
            <a:endParaRPr lang="ko-KR" altLang="en-US" sz="1200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621" y="4850032"/>
            <a:ext cx="319609" cy="319609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8257114" y="6413161"/>
            <a:ext cx="2040138" cy="47707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8258157" y="6439664"/>
            <a:ext cx="997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Number 10</a:t>
            </a:r>
          </a:p>
          <a:p>
            <a:r>
              <a:rPr lang="en-US" altLang="ko-KR" sz="1000" dirty="0" smtClean="0"/>
              <a:t>Free Camping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9480811" y="4850032"/>
            <a:ext cx="816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Let’s go</a:t>
            </a:r>
            <a:endParaRPr lang="ko-KR" altLang="en-US" sz="140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346" y="6958307"/>
            <a:ext cx="659394" cy="37271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060" y="6958307"/>
            <a:ext cx="656971" cy="372717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602" y="6958307"/>
            <a:ext cx="611143" cy="376360"/>
          </a:xfrm>
          <a:prstGeom prst="rect">
            <a:avLst/>
          </a:prstGeom>
        </p:spPr>
      </p:pic>
      <p:cxnSp>
        <p:nvCxnSpPr>
          <p:cNvPr id="44" name="Straight Connector 43"/>
          <p:cNvCxnSpPr/>
          <p:nvPr/>
        </p:nvCxnSpPr>
        <p:spPr>
          <a:xfrm>
            <a:off x="8311621" y="4307890"/>
            <a:ext cx="19856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11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Flutter </a:t>
            </a:r>
            <a:r>
              <a:rPr lang="en-US" altLang="ko-KR" smtClean="0"/>
              <a:t>features 1/3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921" y="3756345"/>
            <a:ext cx="4171293" cy="20192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376" y="3756345"/>
            <a:ext cx="4438932" cy="21208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921" y="1287506"/>
            <a:ext cx="3831771" cy="18824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376" y="1245621"/>
            <a:ext cx="3334363" cy="196625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271376" y="3124117"/>
            <a:ext cx="30896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/>
              <a:t>애플 </a:t>
            </a:r>
            <a:r>
              <a:rPr lang="en-US" altLang="ko-KR" sz="1200" dirty="0" smtClean="0"/>
              <a:t>: 2008</a:t>
            </a:r>
            <a:r>
              <a:rPr lang="ko-KR" altLang="en-US" sz="1200" dirty="0" smtClean="0"/>
              <a:t>년 </a:t>
            </a:r>
            <a:r>
              <a:rPr lang="en-US" altLang="ko-KR" sz="1200" dirty="0" err="1"/>
              <a:t>iOS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SDK (Object-C)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구글 </a:t>
            </a:r>
            <a:r>
              <a:rPr lang="en-US" altLang="ko-KR" sz="1200" dirty="0" smtClean="0"/>
              <a:t>: 2009</a:t>
            </a:r>
            <a:r>
              <a:rPr lang="ko-KR" altLang="en-US" sz="1200" dirty="0" smtClean="0"/>
              <a:t>년 </a:t>
            </a:r>
            <a:r>
              <a:rPr lang="en-US" altLang="ko-KR" sz="1200" dirty="0" smtClean="0"/>
              <a:t>Android SDK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(JAVA)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각 플렛폼별로 독립적인 앱을 개발</a:t>
            </a:r>
            <a:endParaRPr lang="en-US" altLang="ko-KR" sz="1200" dirty="0"/>
          </a:p>
        </p:txBody>
      </p:sp>
      <p:sp>
        <p:nvSpPr>
          <p:cNvPr id="9" name="Rectangle 8"/>
          <p:cNvSpPr/>
          <p:nvPr/>
        </p:nvSpPr>
        <p:spPr>
          <a:xfrm>
            <a:off x="6679921" y="3124117"/>
            <a:ext cx="46133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/>
              <a:t>크로스플렛폼 프레임워크시작 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javascript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WebView</a:t>
            </a:r>
            <a:r>
              <a:rPr lang="en-US" altLang="ko-KR" sz="1200" dirty="0" smtClean="0"/>
              <a:t>(HTML)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초기에는 복잡한 기능이 없어서 성능이 문제안됨</a:t>
            </a:r>
            <a:endParaRPr lang="en-US" altLang="ko-KR" sz="1200" dirty="0"/>
          </a:p>
        </p:txBody>
      </p:sp>
      <p:sp>
        <p:nvSpPr>
          <p:cNvPr id="10" name="Rectangle 9"/>
          <p:cNvSpPr/>
          <p:nvPr/>
        </p:nvSpPr>
        <p:spPr>
          <a:xfrm>
            <a:off x="1271376" y="5936006"/>
            <a:ext cx="46133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/>
              <a:t>2015</a:t>
            </a:r>
            <a:r>
              <a:rPr lang="ko-KR" altLang="en-US" sz="1200" dirty="0" smtClean="0"/>
              <a:t>년 </a:t>
            </a:r>
            <a:r>
              <a:rPr lang="en-US" altLang="ko-KR" sz="1200" dirty="0" smtClean="0"/>
              <a:t>React Native : HTML, </a:t>
            </a:r>
            <a:r>
              <a:rPr lang="en-US" altLang="ko-KR" sz="1200" dirty="0" err="1" smtClean="0"/>
              <a:t>javascript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문맥교환 브릿지를 거쳐야하므로 성능 저하문제가 나타남</a:t>
            </a:r>
            <a:endParaRPr lang="en-US" altLang="ko-KR" sz="1200" dirty="0"/>
          </a:p>
        </p:txBody>
      </p:sp>
      <p:sp>
        <p:nvSpPr>
          <p:cNvPr id="11" name="Rectangle 10"/>
          <p:cNvSpPr/>
          <p:nvPr/>
        </p:nvSpPr>
        <p:spPr>
          <a:xfrm>
            <a:off x="6679920" y="5874918"/>
            <a:ext cx="50040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/>
              <a:t>Flutter : Dart</a:t>
            </a:r>
            <a:r>
              <a:rPr lang="ko-KR" altLang="en-US" sz="1200" dirty="0" smtClean="0"/>
              <a:t>컴파일 언어를 이용해 브릿지 성능 저하문제를 해결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OEM</a:t>
            </a:r>
            <a:r>
              <a:rPr lang="ko-KR" altLang="en-US" sz="1200" dirty="0"/>
              <a:t>위젯을 사용하지 않고 </a:t>
            </a:r>
            <a:r>
              <a:rPr lang="ko-KR" altLang="en-US" sz="1200" dirty="0" smtClean="0"/>
              <a:t>자체위젯을 </a:t>
            </a:r>
            <a:r>
              <a:rPr lang="ko-KR" altLang="en-US" sz="1200" dirty="0"/>
              <a:t>사용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플렛폼과 직접 커뮤니케이션 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71965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Flutter </a:t>
            </a:r>
            <a:r>
              <a:rPr lang="en-US" altLang="ko-KR" smtClean="0"/>
              <a:t>features 2/3</a:t>
            </a:r>
            <a:endParaRPr lang="ko-KR" alt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935356"/>
            <a:ext cx="10515600" cy="5233988"/>
          </a:xfrm>
        </p:spPr>
        <p:txBody>
          <a:bodyPr>
            <a:normAutofit/>
          </a:bodyPr>
          <a:lstStyle/>
          <a:p>
            <a:r>
              <a:rPr lang="ko-KR" altLang="en-US" sz="1200" dirty="0" smtClean="0"/>
              <a:t>특징</a:t>
            </a:r>
            <a:endParaRPr lang="en-US" altLang="ko-KR" sz="1200" dirty="0" smtClean="0"/>
          </a:p>
          <a:p>
            <a:pPr lvl="1"/>
            <a:r>
              <a:rPr lang="en-US" altLang="ko-KR" dirty="0" smtClean="0"/>
              <a:t>Cross-Platform APP Development Framework</a:t>
            </a:r>
          </a:p>
          <a:p>
            <a:pPr lvl="2"/>
            <a:r>
              <a:rPr lang="ko-KR" altLang="en-US" sz="1200" dirty="0" smtClean="0"/>
              <a:t>하나의 코딩으로 여러 </a:t>
            </a:r>
            <a:r>
              <a:rPr lang="en-US" altLang="ko-KR" sz="1200" dirty="0" smtClean="0"/>
              <a:t>OS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응용프로그램 개발</a:t>
            </a:r>
            <a:endParaRPr lang="en-US" altLang="ko-KR" sz="1200" dirty="0" smtClean="0"/>
          </a:p>
          <a:p>
            <a:pPr lvl="2"/>
            <a:r>
              <a:rPr lang="en-US" altLang="ko-KR" sz="1200" dirty="0" smtClean="0"/>
              <a:t>Android, iOS, WEB, Windows, Linux, Mac</a:t>
            </a:r>
          </a:p>
          <a:p>
            <a:pPr lvl="1"/>
            <a:r>
              <a:rPr lang="en-US" altLang="ko-KR" dirty="0" smtClean="0"/>
              <a:t>Dart </a:t>
            </a:r>
            <a:r>
              <a:rPr lang="ko-KR" altLang="en-US" dirty="0" smtClean="0"/>
              <a:t>언어기반 </a:t>
            </a:r>
            <a:endParaRPr lang="en-US" altLang="ko-KR" dirty="0" smtClean="0"/>
          </a:p>
          <a:p>
            <a:pPr lvl="2"/>
            <a:r>
              <a:rPr lang="ko-KR" altLang="en-US" sz="1200" dirty="0" smtClean="0"/>
              <a:t>깊이 들어가면 </a:t>
            </a:r>
            <a:r>
              <a:rPr lang="en-US" altLang="ko-KR" sz="1200" dirty="0" smtClean="0"/>
              <a:t>native </a:t>
            </a:r>
            <a:r>
              <a:rPr lang="ko-KR" altLang="en-US" sz="1200" dirty="0" smtClean="0"/>
              <a:t>코드가 필요하므로 </a:t>
            </a:r>
            <a:r>
              <a:rPr lang="en-US" altLang="ko-KR" sz="1200" dirty="0" err="1" smtClean="0"/>
              <a:t>Kotlin</a:t>
            </a:r>
            <a:r>
              <a:rPr lang="en-US" altLang="ko-KR" sz="1200" dirty="0" smtClean="0"/>
              <a:t>, Swift</a:t>
            </a:r>
            <a:r>
              <a:rPr lang="ko-KR" altLang="en-US" sz="1200" dirty="0" smtClean="0"/>
              <a:t>도 사용가능</a:t>
            </a:r>
            <a:endParaRPr lang="en-US" altLang="ko-KR" sz="1200" dirty="0" smtClean="0"/>
          </a:p>
          <a:p>
            <a:pPr lvl="1"/>
            <a:r>
              <a:rPr lang="ko-KR" altLang="en-US" dirty="0" smtClean="0"/>
              <a:t>통합개발환경 지원 </a:t>
            </a:r>
            <a:r>
              <a:rPr lang="en-US" altLang="ko-KR" dirty="0" smtClean="0"/>
              <a:t>: Android Studio, VS code …</a:t>
            </a:r>
          </a:p>
          <a:p>
            <a:pPr lvl="1"/>
            <a:r>
              <a:rPr lang="ko-KR" altLang="en-US" dirty="0" smtClean="0"/>
              <a:t>빠른 개발</a:t>
            </a:r>
            <a:r>
              <a:rPr lang="en-US" altLang="ko-KR" dirty="0" smtClean="0"/>
              <a:t>(</a:t>
            </a:r>
            <a:r>
              <a:rPr lang="ko-KR" altLang="en-US" dirty="0" smtClean="0"/>
              <a:t>컴파일</a:t>
            </a:r>
            <a:r>
              <a:rPr lang="en-US" altLang="ko-KR" dirty="0" smtClean="0"/>
              <a:t>), hot-reload</a:t>
            </a:r>
          </a:p>
          <a:p>
            <a:pPr lvl="1"/>
            <a:r>
              <a:rPr lang="ko-KR" altLang="en-US" dirty="0" smtClean="0"/>
              <a:t>성능문제 해결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기존의 앱개발 도구에 비해 빠른성능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Material Design </a:t>
            </a:r>
            <a:r>
              <a:rPr lang="ko-KR" altLang="en-US" dirty="0" smtClean="0"/>
              <a:t>제공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플렛폼에 따라 각각의 디자인 가이드에 맞게끔 화면 표현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iOS</a:t>
            </a:r>
            <a:r>
              <a:rPr lang="ko-KR" altLang="en-US" dirty="0" smtClean="0"/>
              <a:t> 앱을 개발 할 경우를 위해 </a:t>
            </a:r>
            <a:r>
              <a:rPr lang="en-US" altLang="ko-KR" dirty="0"/>
              <a:t>Cupertino </a:t>
            </a:r>
            <a:r>
              <a:rPr lang="ko-KR" altLang="en-US" dirty="0" smtClean="0"/>
              <a:t>위젯제공</a:t>
            </a:r>
            <a:r>
              <a:rPr lang="en-US" altLang="ko-KR" dirty="0" smtClean="0"/>
              <a:t>)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단점</a:t>
            </a:r>
            <a:endParaRPr lang="en-US" altLang="ko-KR" sz="1200" dirty="0" smtClean="0"/>
          </a:p>
          <a:p>
            <a:pPr lvl="1"/>
            <a:r>
              <a:rPr lang="ko-KR" altLang="en-US" dirty="0"/>
              <a:t>웨어러블 </a:t>
            </a:r>
            <a:r>
              <a:rPr lang="ko-KR" altLang="en-US" dirty="0" smtClean="0"/>
              <a:t>디바이스앱 개발어려움</a:t>
            </a:r>
            <a:endParaRPr lang="en-US" altLang="ko-KR" dirty="0"/>
          </a:p>
          <a:p>
            <a:pPr lvl="1"/>
            <a:r>
              <a:rPr lang="ko-KR" altLang="en-US" dirty="0" smtClean="0"/>
              <a:t>지원되는 </a:t>
            </a:r>
            <a:r>
              <a:rPr lang="ko-KR" altLang="en-US" dirty="0"/>
              <a:t>플러그인이 </a:t>
            </a:r>
            <a:r>
              <a:rPr lang="ko-KR" altLang="en-US" dirty="0" smtClean="0"/>
              <a:t>부족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아직까진 </a:t>
            </a:r>
            <a:r>
              <a:rPr lang="ko-KR" altLang="en-US" dirty="0"/>
              <a:t>국내에 개발관련 자료가 </a:t>
            </a:r>
            <a:r>
              <a:rPr lang="ko-KR" altLang="en-US" dirty="0" smtClean="0"/>
              <a:t>많이 부족</a:t>
            </a:r>
            <a:endParaRPr lang="en-US" altLang="ko-KR" dirty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1678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Flutter features </a:t>
            </a:r>
            <a:r>
              <a:rPr lang="en-US" altLang="ko-KR" smtClean="0"/>
              <a:t>2/3</a:t>
            </a:r>
            <a:endParaRPr lang="ko-KR" alt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1" y="1216954"/>
            <a:ext cx="6667500" cy="3667125"/>
          </a:xfrm>
        </p:spPr>
      </p:pic>
      <p:sp>
        <p:nvSpPr>
          <p:cNvPr id="3" name="TextBox 2"/>
          <p:cNvSpPr txBox="1"/>
          <p:nvPr/>
        </p:nvSpPr>
        <p:spPr>
          <a:xfrm>
            <a:off x="1334537" y="5433994"/>
            <a:ext cx="9522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참고 </a:t>
            </a:r>
            <a:r>
              <a:rPr lang="en-US" altLang="ko-KR" dirty="0" smtClean="0"/>
              <a:t>https</a:t>
            </a:r>
            <a:r>
              <a:rPr lang="en-US" altLang="ko-KR" dirty="0"/>
              <a:t>://developers-kr.googleblog.com/2022/03/announcing-flutter-for-windows.html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414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Road Map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2022</a:t>
            </a:r>
            <a:r>
              <a:rPr lang="ko-KR" altLang="en-US" dirty="0" smtClean="0"/>
              <a:t>년 중점전략 </a:t>
            </a:r>
            <a:r>
              <a:rPr lang="en-US" altLang="ko-KR" dirty="0"/>
              <a:t>: https://github.com/flutter/flutter/wiki/Roadmap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sz="1400" dirty="0" smtClean="0"/>
              <a:t>사용자 경험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사용자가 좋아하는 </a:t>
            </a:r>
            <a:r>
              <a:rPr lang="en-US" altLang="ko-KR" sz="1400" dirty="0" smtClean="0"/>
              <a:t>SDK</a:t>
            </a:r>
            <a:r>
              <a:rPr lang="ko-KR" altLang="en-US" sz="1400" dirty="0" smtClean="0"/>
              <a:t>를 제작하겠다</a:t>
            </a:r>
            <a:r>
              <a:rPr lang="en-US" altLang="ko-KR" sz="1400" dirty="0" smtClean="0"/>
              <a:t>!</a:t>
            </a:r>
          </a:p>
          <a:p>
            <a:pPr lvl="1">
              <a:lnSpc>
                <a:spcPct val="100000"/>
              </a:lnSpc>
            </a:pPr>
            <a:r>
              <a:rPr lang="ko-KR" altLang="en-US" sz="1400" dirty="0" smtClean="0"/>
              <a:t>데스크탑지원 </a:t>
            </a:r>
            <a:r>
              <a:rPr lang="en-US" altLang="ko-KR" sz="1400" dirty="0" smtClean="0"/>
              <a:t>: 2022.2.3 stable </a:t>
            </a:r>
            <a:r>
              <a:rPr lang="ko-KR" altLang="en-US" sz="1400" dirty="0" smtClean="0"/>
              <a:t>채널 제공</a:t>
            </a:r>
            <a:r>
              <a:rPr lang="en-US" altLang="ko-KR" sz="1400" dirty="0" smtClean="0"/>
              <a:t>. Windows, </a:t>
            </a:r>
            <a:r>
              <a:rPr lang="en-US" altLang="ko-KR" sz="1400" dirty="0" err="1" smtClean="0"/>
              <a:t>linux</a:t>
            </a:r>
            <a:r>
              <a:rPr lang="en-US" altLang="ko-KR" sz="1400" dirty="0" smtClean="0"/>
              <a:t>, mac OS </a:t>
            </a:r>
            <a:r>
              <a:rPr lang="ko-KR" altLang="en-US" sz="1400" dirty="0" smtClean="0"/>
              <a:t>순으로 지원예정</a:t>
            </a:r>
            <a:endParaRPr lang="en-US" altLang="ko-KR" sz="1400" dirty="0" smtClean="0"/>
          </a:p>
          <a:p>
            <a:pPr lvl="1">
              <a:lnSpc>
                <a:spcPct val="100000"/>
              </a:lnSpc>
            </a:pPr>
            <a:r>
              <a:rPr lang="en-US" altLang="ko-KR" sz="1400" dirty="0" smtClean="0"/>
              <a:t>Web : </a:t>
            </a:r>
            <a:r>
              <a:rPr lang="ko-KR" altLang="en-US" sz="1400" dirty="0" smtClean="0"/>
              <a:t>성능개선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플러그인 수준향상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다양한 브라우저 지원</a:t>
            </a:r>
            <a:r>
              <a:rPr lang="en-US" altLang="ko-KR" sz="1400" dirty="0" smtClean="0"/>
              <a:t>, Flutter </a:t>
            </a:r>
            <a:r>
              <a:rPr lang="ko-KR" altLang="en-US" sz="1400" dirty="0" smtClean="0"/>
              <a:t>가아닌 </a:t>
            </a:r>
            <a:r>
              <a:rPr lang="en-US" altLang="ko-KR" sz="1400" dirty="0" smtClean="0"/>
              <a:t>HTML </a:t>
            </a:r>
            <a:r>
              <a:rPr lang="ko-KR" altLang="en-US" sz="1400" dirty="0" smtClean="0"/>
              <a:t>문서에 </a:t>
            </a:r>
            <a:r>
              <a:rPr lang="en-US" altLang="ko-KR" sz="1400" dirty="0" smtClean="0"/>
              <a:t>flutter application</a:t>
            </a:r>
            <a:r>
              <a:rPr lang="ko-KR" altLang="en-US" sz="1400" dirty="0" smtClean="0"/>
              <a:t>을 임베드 할수 있도록</a:t>
            </a:r>
            <a:r>
              <a:rPr lang="en-US" altLang="ko-KR" sz="1400" dirty="0" smtClean="0"/>
              <a:t>..</a:t>
            </a:r>
            <a:r>
              <a:rPr lang="ko-KR" altLang="en-US" sz="1400" dirty="0" smtClean="0"/>
              <a:t> 등</a:t>
            </a:r>
            <a:endParaRPr lang="en-US" altLang="ko-KR" sz="1400" dirty="0" smtClean="0"/>
          </a:p>
          <a:p>
            <a:pPr lvl="1">
              <a:lnSpc>
                <a:spcPct val="100000"/>
              </a:lnSpc>
            </a:pPr>
            <a:r>
              <a:rPr lang="en-US" altLang="ko-KR" sz="1400" dirty="0" smtClean="0"/>
              <a:t>Material design 3 </a:t>
            </a:r>
            <a:r>
              <a:rPr lang="ko-KR" altLang="en-US" sz="1400" dirty="0" smtClean="0"/>
              <a:t>지원</a:t>
            </a:r>
            <a:endParaRPr lang="en-US" altLang="ko-KR" sz="1400" dirty="0" smtClean="0"/>
          </a:p>
          <a:p>
            <a:pPr lvl="2">
              <a:lnSpc>
                <a:spcPct val="100000"/>
              </a:lnSpc>
            </a:pPr>
            <a:r>
              <a:rPr lang="en-US" altLang="ko-KR" sz="1400" dirty="0" smtClean="0"/>
              <a:t>Material design : flat </a:t>
            </a:r>
            <a:r>
              <a:rPr lang="ko-KR" altLang="en-US" sz="1400" dirty="0" smtClean="0"/>
              <a:t>디자인의 장점을 살리면서도 빛에 따른 종이의 그림자 효과를 이용하여 입체감을 살리는 디자인 방식</a:t>
            </a:r>
            <a:r>
              <a:rPr lang="en-US" altLang="ko-KR" sz="1400" dirty="0" smtClean="0"/>
              <a:t>(2014 </a:t>
            </a:r>
            <a:r>
              <a:rPr lang="ko-KR" altLang="en-US" sz="1400" dirty="0" smtClean="0"/>
              <a:t>구글이 안드로이드 폰에 적용하면서 보편화됨</a:t>
            </a:r>
            <a:r>
              <a:rPr lang="en-US" altLang="ko-KR" sz="1400" dirty="0"/>
              <a:t>) : </a:t>
            </a:r>
            <a:r>
              <a:rPr lang="en-US" altLang="ko-KR" sz="1400" dirty="0">
                <a:hlinkClick r:id="rId3"/>
              </a:rPr>
              <a:t>https://material.io/design/introduction</a:t>
            </a:r>
            <a:endParaRPr lang="en-US" altLang="ko-KR" sz="1400" dirty="0" smtClean="0"/>
          </a:p>
          <a:p>
            <a:pPr lvl="2">
              <a:lnSpc>
                <a:spcPct val="100000"/>
              </a:lnSpc>
            </a:pPr>
            <a:r>
              <a:rPr lang="en-US" altLang="ko-KR" sz="1400" dirty="0" smtClean="0"/>
              <a:t>Material you : </a:t>
            </a:r>
            <a:r>
              <a:rPr lang="ko-KR" altLang="en-US" sz="1400" dirty="0" smtClean="0"/>
              <a:t>기존 머트리얼 디자인에서 한발 더나간 개념</a:t>
            </a:r>
            <a:r>
              <a:rPr lang="en-US" altLang="ko-KR" sz="1400" dirty="0" smtClean="0"/>
              <a:t>. UI</a:t>
            </a:r>
            <a:r>
              <a:rPr lang="ko-KR" altLang="en-US" sz="1400" dirty="0" smtClean="0"/>
              <a:t>요소들의 개인화가 강화됨 안드로이드 </a:t>
            </a:r>
            <a:r>
              <a:rPr lang="en-US" altLang="ko-KR" sz="1400" dirty="0" smtClean="0"/>
              <a:t>12</a:t>
            </a:r>
            <a:r>
              <a:rPr lang="ko-KR" altLang="en-US" sz="1400" dirty="0" smtClean="0"/>
              <a:t>의 기본 </a:t>
            </a:r>
            <a:r>
              <a:rPr lang="en-US" altLang="ko-KR" sz="1400" dirty="0" smtClean="0"/>
              <a:t>UI</a:t>
            </a:r>
          </a:p>
          <a:p>
            <a:pPr lvl="2">
              <a:lnSpc>
                <a:spcPct val="100000"/>
              </a:lnSpc>
            </a:pPr>
            <a:r>
              <a:rPr lang="en-US" altLang="ko-KR" sz="1400" dirty="0" err="1" smtClean="0"/>
              <a:t>iOS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스타일 </a:t>
            </a:r>
            <a:r>
              <a:rPr lang="en-US" altLang="ko-KR" sz="1400" dirty="0" smtClean="0"/>
              <a:t>= 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Cupertino </a:t>
            </a:r>
            <a:r>
              <a:rPr lang="ko-KR" altLang="en-US" sz="1400" dirty="0" smtClean="0"/>
              <a:t>스타일</a:t>
            </a:r>
            <a:endParaRPr lang="en-US" altLang="ko-KR" sz="1400" dirty="0" smtClean="0"/>
          </a:p>
          <a:p>
            <a:pPr lvl="1">
              <a:lnSpc>
                <a:spcPct val="100000"/>
              </a:lnSpc>
            </a:pPr>
            <a:r>
              <a:rPr lang="en-US" altLang="ko-KR" sz="1400" dirty="0" smtClean="0"/>
              <a:t>Dart </a:t>
            </a:r>
            <a:r>
              <a:rPr lang="ko-KR" altLang="en-US" sz="1400" dirty="0" smtClean="0"/>
              <a:t>언어 개선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850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관련사이트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앱</a:t>
            </a:r>
            <a:endParaRPr lang="ko-KR" alt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371353" y="667039"/>
            <a:ext cx="8820647" cy="6190961"/>
          </a:xfrm>
        </p:spPr>
        <p:txBody>
          <a:bodyPr anchor="ctr"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1400" dirty="0" err="1" smtClean="0"/>
              <a:t>Flutter.dev</a:t>
            </a:r>
            <a:endParaRPr lang="en-US" altLang="ko-KR" sz="1400" dirty="0" smtClean="0"/>
          </a:p>
          <a:p>
            <a:pPr lvl="1">
              <a:lnSpc>
                <a:spcPct val="150000"/>
              </a:lnSpc>
            </a:pPr>
            <a:r>
              <a:rPr lang="en-US" altLang="ko-KR" sz="1400" dirty="0" err="1" smtClean="0"/>
              <a:t>Dart.dev</a:t>
            </a:r>
            <a:endParaRPr lang="en-US" altLang="ko-KR" sz="1400" dirty="0" smtClean="0"/>
          </a:p>
          <a:p>
            <a:pPr lvl="1">
              <a:lnSpc>
                <a:spcPct val="150000"/>
              </a:lnSpc>
            </a:pPr>
            <a:r>
              <a:rPr lang="en-US" altLang="ko-KR" sz="1400" dirty="0" smtClean="0"/>
              <a:t>Material.io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hlinkClick r:id="rId3"/>
              </a:rPr>
              <a:t>https://io.google/2022/products/flutter/intl/ko/</a:t>
            </a:r>
            <a:endParaRPr lang="en-US" altLang="ko-KR" sz="1400" dirty="0" smtClean="0"/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hlinkClick r:id="rId4"/>
              </a:rPr>
              <a:t>https://</a:t>
            </a:r>
            <a:r>
              <a:rPr lang="en-US" altLang="ko-KR" sz="1400" dirty="0" smtClean="0">
                <a:hlinkClick r:id="rId4"/>
              </a:rPr>
              <a:t>www.facebook.com/groups/flutterkorea</a:t>
            </a:r>
            <a:endParaRPr lang="en-US" altLang="ko-KR" sz="1400" dirty="0" smtClean="0"/>
          </a:p>
          <a:p>
            <a:pPr lvl="1">
              <a:lnSpc>
                <a:spcPct val="150000"/>
              </a:lnSpc>
            </a:pPr>
            <a:r>
              <a:rPr lang="en-US" altLang="ko-KR" sz="1400" dirty="0" err="1" smtClean="0"/>
              <a:t>Holix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의 클럽 </a:t>
            </a:r>
            <a:r>
              <a:rPr lang="en-US" altLang="ko-KR" sz="1400" dirty="0" smtClean="0"/>
              <a:t>“Flutter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Dart</a:t>
            </a:r>
            <a:r>
              <a:rPr lang="ko-KR" altLang="en-US" sz="1400" dirty="0" smtClean="0"/>
              <a:t>가 궁금하신가요</a:t>
            </a:r>
            <a:r>
              <a:rPr lang="en-US" altLang="ko-KR" sz="1400" dirty="0" smtClean="0"/>
              <a:t>?”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038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ko-KR" altLang="en-US" baseline="0" dirty="0" smtClean="0"/>
              <a:t>개발환경 구축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667039"/>
            <a:ext cx="6080759" cy="5509925"/>
          </a:xfrm>
        </p:spPr>
        <p:txBody>
          <a:bodyPr>
            <a:normAutofit/>
          </a:bodyPr>
          <a:lstStyle/>
          <a:p>
            <a:endParaRPr lang="en-US" altLang="ko-KR" sz="1100" dirty="0" smtClean="0"/>
          </a:p>
          <a:p>
            <a:endParaRPr lang="en-US" altLang="ko-KR" sz="11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487597" y="3237335"/>
            <a:ext cx="1216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flutter.dev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13130" y="5915353"/>
            <a:ext cx="5930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 err="1" smtClean="0"/>
              <a:t>sdk</a:t>
            </a:r>
            <a:r>
              <a:rPr lang="en-US" altLang="ko-KR" sz="1400" dirty="0" smtClean="0"/>
              <a:t> manager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&gt; </a:t>
            </a:r>
            <a:r>
              <a:rPr lang="en-US" altLang="ko-KR" sz="1400" dirty="0" err="1" smtClean="0"/>
              <a:t>sdk</a:t>
            </a:r>
            <a:r>
              <a:rPr lang="en-US" altLang="ko-KR" sz="1400" dirty="0" smtClean="0"/>
              <a:t> tool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android </a:t>
            </a:r>
            <a:r>
              <a:rPr lang="en-US" altLang="ko-KR" sz="1400" dirty="0" err="1" smtClean="0"/>
              <a:t>sdk</a:t>
            </a:r>
            <a:r>
              <a:rPr lang="en-US" altLang="ko-KR" sz="1400" dirty="0" smtClean="0"/>
              <a:t> command-line tool </a:t>
            </a:r>
            <a:r>
              <a:rPr lang="ko-KR" altLang="en-US" sz="1400" dirty="0" smtClean="0"/>
              <a:t>추가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en-US" altLang="ko-KR" sz="1400" dirty="0" smtClean="0"/>
              <a:t>Visual Studio : community</a:t>
            </a:r>
            <a:r>
              <a:rPr lang="ko-KR" altLang="en-US" sz="1400" dirty="0" smtClean="0"/>
              <a:t>버전에서 데스크탑용 개발</a:t>
            </a:r>
            <a:r>
              <a:rPr lang="en-US" altLang="ko-KR" sz="1400" dirty="0" smtClean="0"/>
              <a:t>C++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9776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6910</TotalTime>
  <Words>3930</Words>
  <Application>Microsoft Office PowerPoint</Application>
  <PresentationFormat>Widescreen</PresentationFormat>
  <Paragraphs>779</Paragraphs>
  <Slides>33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 Unicode MS</vt:lpstr>
      <vt:lpstr>Fira Mono</vt:lpstr>
      <vt:lpstr>Roboto Mono</vt:lpstr>
      <vt:lpstr>Ubuntu Mono</vt:lpstr>
      <vt:lpstr>맑은 고딕</vt:lpstr>
      <vt:lpstr>Arial</vt:lpstr>
      <vt:lpstr>Office Theme</vt:lpstr>
      <vt:lpstr>Google’s Flutter</vt:lpstr>
      <vt:lpstr>index</vt:lpstr>
      <vt:lpstr>Flutter, Dart background</vt:lpstr>
      <vt:lpstr>Flutter features 1/3</vt:lpstr>
      <vt:lpstr>Flutter features 2/3</vt:lpstr>
      <vt:lpstr>Flutter features 2/3</vt:lpstr>
      <vt:lpstr>Road Map</vt:lpstr>
      <vt:lpstr>관련사이트, 앱</vt:lpstr>
      <vt:lpstr>개발환경 구축</vt:lpstr>
      <vt:lpstr>Android Studio : 폴더구조</vt:lpstr>
      <vt:lpstr>Android Studio : 중요메뉴</vt:lpstr>
      <vt:lpstr>Android Studio : Short-key</vt:lpstr>
      <vt:lpstr>Flutter basic : Layouts 1/3</vt:lpstr>
      <vt:lpstr>Flutter basic : Layouts 2/3</vt:lpstr>
      <vt:lpstr>Flutter basic : Layouts 3/3</vt:lpstr>
      <vt:lpstr>Flutter basic : Layouts : Aligning widget </vt:lpstr>
      <vt:lpstr>Flutter basic : Layouts : Sizing widgets</vt:lpstr>
      <vt:lpstr>Flutter basic : Layouts : Packing widgets</vt:lpstr>
      <vt:lpstr>Flutter basic : Layouts : 복잡한 구성은 분리해서 코딩</vt:lpstr>
      <vt:lpstr>Flutter basic : Common layout widgets</vt:lpstr>
      <vt:lpstr>Flutter basic : Common layout widgets : Container()</vt:lpstr>
      <vt:lpstr>Flutter basic : Common layout widgets : GridView</vt:lpstr>
      <vt:lpstr>Flutter basic : Common layout widgets : ListView</vt:lpstr>
      <vt:lpstr>Flutter basic : Common layout widgets : Stack</vt:lpstr>
      <vt:lpstr>Flutter basic : Common layout widgets : Card, ListTile</vt:lpstr>
      <vt:lpstr>Flutter basic : stateless, statefull 위젯 개념</vt:lpstr>
      <vt:lpstr>PowerPoint Presentation</vt:lpstr>
      <vt:lpstr>Flutter basic : 비동기</vt:lpstr>
      <vt:lpstr>Flutter basic : 저장장치 : SharedPreference, SQLite</vt:lpstr>
      <vt:lpstr>Flutter basic : Networking &amp; http</vt:lpstr>
      <vt:lpstr>Flutter basic : JSON &amp; serialization</vt:lpstr>
      <vt:lpstr>실습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Flutter</dc:title>
  <dc:creator>Microsoft account</dc:creator>
  <cp:lastModifiedBy>Microsoft account</cp:lastModifiedBy>
  <cp:revision>259</cp:revision>
  <dcterms:created xsi:type="dcterms:W3CDTF">2021-08-02T03:44:59Z</dcterms:created>
  <dcterms:modified xsi:type="dcterms:W3CDTF">2022-08-27T03:12:19Z</dcterms:modified>
</cp:coreProperties>
</file>