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1" r:id="rId3"/>
    <p:sldId id="262" r:id="rId4"/>
    <p:sldId id="278" r:id="rId5"/>
    <p:sldId id="268" r:id="rId6"/>
    <p:sldId id="272" r:id="rId7"/>
    <p:sldId id="269" r:id="rId8"/>
    <p:sldId id="270" r:id="rId9"/>
    <p:sldId id="271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65D"/>
    <a:srgbClr val="004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2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2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9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사고예측 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팀</a:t>
              </a:r>
              <a:endPara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기상상태 기반 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교통사고 위험도 예측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</a:t>
            </a:r>
            <a:r>
              <a:rPr lang="ko-KR" altLang="en-US" sz="2800" b="1" i="1" kern="0" dirty="0" err="1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20A3E4-1E84-28C7-079E-690935FC5E61}"/>
              </a:ext>
            </a:extLst>
          </p:cNvPr>
          <p:cNvSpPr/>
          <p:nvPr/>
        </p:nvSpPr>
        <p:spPr>
          <a:xfrm>
            <a:off x="831643" y="1521659"/>
            <a:ext cx="986471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사용 데이터 </a:t>
            </a:r>
            <a:r>
              <a:rPr lang="en-US" altLang="ko-KR" b="1" dirty="0"/>
              <a:t>:</a:t>
            </a:r>
            <a:r>
              <a:rPr lang="ko-KR" altLang="en-US" b="1" dirty="0"/>
              <a:t> 세종시 교통사고 데이터 </a:t>
            </a:r>
            <a:r>
              <a:rPr lang="en-US" altLang="ko-KR" b="1" dirty="0"/>
              <a:t>(TASS)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세종시 날씨 데이터 </a:t>
            </a:r>
            <a:r>
              <a:rPr lang="en-US" altLang="ko-KR" b="1" dirty="0"/>
              <a:t>(</a:t>
            </a:r>
            <a:r>
              <a:rPr lang="ko-KR" altLang="en-US" b="1" dirty="0" err="1"/>
              <a:t>기상자료개방포털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각각의 데이터에서 필요한 컬럼들만 가져옴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07893-7615-06C7-548A-357005E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36" y="2757251"/>
            <a:ext cx="5158542" cy="2854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2D52B1-0E38-C7FB-A85C-86AC63FA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01" y="3316635"/>
            <a:ext cx="5798133" cy="1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</a:t>
            </a:r>
            <a:r>
              <a:rPr lang="ko-KR" altLang="en-US" sz="2800" b="1" i="1" kern="0" dirty="0" err="1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4825AB-10CD-4D52-F9AE-1EF6486F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0" y="2575282"/>
            <a:ext cx="7772400" cy="37063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BF7BF0-02B0-1908-9896-53E8B76ACD0D}"/>
              </a:ext>
            </a:extLst>
          </p:cNvPr>
          <p:cNvSpPr/>
          <p:nvPr/>
        </p:nvSpPr>
        <p:spPr>
          <a:xfrm>
            <a:off x="831643" y="1521659"/>
            <a:ext cx="986471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두가지 데이터를 합쳐서 한개의 데이터로 </a:t>
            </a:r>
            <a:r>
              <a:rPr lang="ko-KR" altLang="en-US" b="1" dirty="0" err="1"/>
              <a:t>만들어줌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Nan</a:t>
            </a:r>
            <a:r>
              <a:rPr lang="ko-KR" altLang="en-US" b="1" dirty="0"/>
              <a:t>값은 </a:t>
            </a:r>
            <a:r>
              <a:rPr lang="en-US" altLang="ko-KR" b="1" dirty="0"/>
              <a:t>0</a:t>
            </a:r>
            <a:r>
              <a:rPr lang="ko-KR" altLang="en-US" b="1" dirty="0" err="1"/>
              <a:t>으로</a:t>
            </a:r>
            <a:r>
              <a:rPr lang="ko-KR" altLang="en-US" b="1" dirty="0"/>
              <a:t> 대체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7015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</a:t>
            </a:r>
            <a:r>
              <a:rPr lang="ko-KR" altLang="en-US" sz="2800" b="1" i="1" kern="0" dirty="0" err="1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p10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CF9EC9-DDA9-9017-9E51-07DF09F1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0" y="4003746"/>
            <a:ext cx="5584507" cy="22118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BFF9C6-500D-8E37-DE69-8A3BA949C7EB}"/>
              </a:ext>
            </a:extLst>
          </p:cNvPr>
          <p:cNvSpPr/>
          <p:nvPr/>
        </p:nvSpPr>
        <p:spPr>
          <a:xfrm>
            <a:off x="831643" y="1521659"/>
            <a:ext cx="986471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사상자 합계에 따라 도로 위험도를 분류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사상자합계 </a:t>
            </a:r>
            <a:r>
              <a:rPr lang="en-US" altLang="ko-KR" b="1" dirty="0"/>
              <a:t>&lt;0.5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위험도 </a:t>
            </a:r>
            <a:r>
              <a:rPr lang="en-US" altLang="ko-KR" b="1" dirty="0"/>
              <a:t>0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0.5</a:t>
            </a:r>
            <a:r>
              <a:rPr lang="ko-KR" altLang="en-US" b="1" dirty="0"/>
              <a:t> </a:t>
            </a:r>
            <a:r>
              <a:rPr lang="en-US" altLang="ko-KR" b="1" dirty="0"/>
              <a:t>&lt;</a:t>
            </a:r>
            <a:r>
              <a:rPr lang="ko-KR" altLang="en-US" b="1" dirty="0"/>
              <a:t> 사상자합계 </a:t>
            </a:r>
            <a:r>
              <a:rPr lang="en-US" altLang="ko-KR" b="1" dirty="0"/>
              <a:t>&lt;1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위험도 </a:t>
            </a:r>
            <a:r>
              <a:rPr lang="en-US" altLang="ko-KR" b="1" dirty="0"/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&lt;</a:t>
            </a:r>
            <a:r>
              <a:rPr lang="ko-KR" altLang="en-US" b="1" dirty="0"/>
              <a:t> 사상자합계 </a:t>
            </a:r>
            <a:r>
              <a:rPr lang="en-US" altLang="ko-KR" b="1" dirty="0"/>
              <a:t>&lt;1.5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위험도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1.5</a:t>
            </a:r>
            <a:r>
              <a:rPr lang="ko-KR" altLang="en-US" b="1" dirty="0"/>
              <a:t> </a:t>
            </a:r>
            <a:r>
              <a:rPr lang="en-US" altLang="ko-KR" b="1" dirty="0"/>
              <a:t>&lt;</a:t>
            </a:r>
            <a:r>
              <a:rPr lang="ko-KR" altLang="en-US" b="1" dirty="0"/>
              <a:t> 사상자합계 </a:t>
            </a:r>
            <a:r>
              <a:rPr lang="en-US" altLang="ko-KR" b="1" dirty="0"/>
              <a:t>&lt;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위험도 </a:t>
            </a:r>
            <a:r>
              <a:rPr lang="en-US" altLang="ko-KR" b="1" dirty="0"/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&lt;</a:t>
            </a:r>
            <a:r>
              <a:rPr lang="ko-KR" altLang="en-US" b="1" dirty="0"/>
              <a:t> 사상자합계 </a:t>
            </a:r>
            <a:r>
              <a:rPr lang="en-US" altLang="ko-KR" b="1" dirty="0"/>
              <a:t>&lt;</a:t>
            </a:r>
            <a:r>
              <a:rPr lang="ko-KR" altLang="en-US" b="1" dirty="0"/>
              <a:t> </a:t>
            </a:r>
            <a:r>
              <a:rPr lang="en-US" altLang="ko-KR" b="1" dirty="0"/>
              <a:t>2.5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위험도 </a:t>
            </a:r>
            <a:r>
              <a:rPr lang="en-US" altLang="ko-KR" b="1" dirty="0"/>
              <a:t>4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2.5. &lt;</a:t>
            </a:r>
            <a:r>
              <a:rPr lang="ko-KR" altLang="en-US" b="1" dirty="0"/>
              <a:t> 사상자합계 </a:t>
            </a:r>
            <a:r>
              <a:rPr lang="en-US" altLang="ko-KR" b="1" dirty="0"/>
              <a:t>&lt;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위험도 </a:t>
            </a:r>
            <a:r>
              <a:rPr lang="en-US" altLang="ko-KR" b="1" dirty="0"/>
              <a:t>5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99A040-DDEB-AFA4-B4DE-784582E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9" y="4003746"/>
            <a:ext cx="3668974" cy="22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2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향후 계획 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p11</a:t>
            </a:r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574F-C872-A5E2-8FB9-29A5AA757D09}"/>
              </a:ext>
            </a:extLst>
          </p:cNvPr>
          <p:cNvSpPr/>
          <p:nvPr/>
        </p:nvSpPr>
        <p:spPr>
          <a:xfrm>
            <a:off x="906150" y="2370857"/>
            <a:ext cx="986471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분류한 위험도를 기반으로 기상상태에 따른 위험도 예측 </a:t>
            </a:r>
            <a:r>
              <a:rPr lang="en-US" altLang="ko-KR" b="1" dirty="0"/>
              <a:t>(</a:t>
            </a:r>
            <a:r>
              <a:rPr lang="ko-KR" altLang="en-US" b="1" dirty="0"/>
              <a:t> 분류 모델 사용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/>
              <a:t>의사결정트리</a:t>
            </a:r>
            <a:r>
              <a:rPr lang="en-US" altLang="ko-KR" b="1" dirty="0"/>
              <a:t>(Decision Tree), SVM, </a:t>
            </a:r>
            <a:r>
              <a:rPr lang="en-US" altLang="ko-KR" b="1" dirty="0" err="1"/>
              <a:t>Navie</a:t>
            </a:r>
            <a:r>
              <a:rPr lang="en-US" altLang="ko-KR" b="1" dirty="0"/>
              <a:t> Bayes</a:t>
            </a:r>
            <a:r>
              <a:rPr lang="ko-KR" altLang="en-US" b="1" dirty="0"/>
              <a:t> 알고리즘 사용 예정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분석한 데이터 기반으로 지도 시각화 구현 예정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438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0995301" y="92017"/>
            <a:ext cx="805938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516737C-DBAE-D04D-D7F5-E5D5D64DE5C1}"/>
              </a:ext>
            </a:extLst>
          </p:cNvPr>
          <p:cNvGrpSpPr/>
          <p:nvPr/>
        </p:nvGrpSpPr>
        <p:grpSpPr>
          <a:xfrm>
            <a:off x="10763249" y="250428"/>
            <a:ext cx="1302545" cy="491336"/>
            <a:chOff x="5637617" y="3429000"/>
            <a:chExt cx="1818078" cy="68580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5637617" y="3429000"/>
              <a:ext cx="1818078" cy="685801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5684289" y="3480197"/>
              <a:ext cx="1716636" cy="578644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5781126" y="3545678"/>
              <a:ext cx="380998" cy="442231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469717D-D1CA-826C-E08F-A91C7C0B4974}"/>
                </a:ext>
              </a:extLst>
            </p:cNvPr>
            <p:cNvSpPr/>
            <p:nvPr/>
          </p:nvSpPr>
          <p:spPr>
            <a:xfrm>
              <a:off x="5791840" y="3613666"/>
              <a:ext cx="359567" cy="3595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alpha val="14000"/>
                  </a:srgbClr>
                </a:gs>
                <a:gs pos="100000">
                  <a:srgbClr val="FF000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6341998" y="3545678"/>
              <a:ext cx="380998" cy="442231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6898592" y="3545678"/>
              <a:ext cx="380998" cy="442231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기상상태 기반 </a:t>
            </a:r>
            <a:endParaRPr lang="en-US" altLang="ko-KR" sz="20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6450" lvl="2"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교통사고 위험도 예측</a:t>
            </a:r>
            <a:endParaRPr lang="en-US" altLang="ko-KR" sz="20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33B749-3258-E72C-D0FC-44705537D2D3}"/>
              </a:ext>
            </a:extLst>
          </p:cNvPr>
          <p:cNvSpPr/>
          <p:nvPr/>
        </p:nvSpPr>
        <p:spPr>
          <a:xfrm>
            <a:off x="1318403" y="3017284"/>
            <a:ext cx="4355331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배경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원인 분석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분석 방향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343B40-010A-5B01-95CF-27BAF0675B09}"/>
              </a:ext>
            </a:extLst>
          </p:cNvPr>
          <p:cNvSpPr/>
          <p:nvPr/>
        </p:nvSpPr>
        <p:spPr>
          <a:xfrm>
            <a:off x="2468412" y="2430966"/>
            <a:ext cx="2345246" cy="496229"/>
          </a:xfrm>
          <a:prstGeom prst="roundRect">
            <a:avLst>
              <a:gd name="adj" fmla="val 50000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200" b="1" dirty="0">
                <a:solidFill>
                  <a:prstClr val="white"/>
                </a:solidFill>
              </a:rPr>
              <a:t>분석 개요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911FA3-5410-F8CF-64CA-E1B4E57F5535}"/>
              </a:ext>
            </a:extLst>
          </p:cNvPr>
          <p:cNvSpPr/>
          <p:nvPr/>
        </p:nvSpPr>
        <p:spPr>
          <a:xfrm>
            <a:off x="7273808" y="2430965"/>
            <a:ext cx="3087653" cy="496229"/>
          </a:xfrm>
          <a:prstGeom prst="roundRect">
            <a:avLst>
              <a:gd name="adj" fmla="val 50000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200" b="1" dirty="0">
                <a:solidFill>
                  <a:prstClr val="white"/>
                </a:solidFill>
              </a:rPr>
              <a:t>데이터 </a:t>
            </a:r>
            <a:r>
              <a:rPr lang="ko-KR" altLang="en-US" sz="3200" b="1" dirty="0" err="1">
                <a:solidFill>
                  <a:prstClr val="white"/>
                </a:solidFill>
              </a:rPr>
              <a:t>전처리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33C98C-77DA-DE9F-3285-65FB2E8575E7}"/>
              </a:ext>
            </a:extLst>
          </p:cNvPr>
          <p:cNvSpPr/>
          <p:nvPr/>
        </p:nvSpPr>
        <p:spPr>
          <a:xfrm>
            <a:off x="6573613" y="3017284"/>
            <a:ext cx="435533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246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세종시 교통사고 현황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F115A5-9750-81B2-C687-B0E2C0DB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3" y="1968154"/>
            <a:ext cx="5210317" cy="3907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9160A7-8566-DEB9-AC1D-8B816F5B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09" y="1968154"/>
            <a:ext cx="1536700" cy="1600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D9CF688-29BD-7AAC-C6E4-F9574384169A}"/>
              </a:ext>
            </a:extLst>
          </p:cNvPr>
          <p:cNvSpPr/>
          <p:nvPr/>
        </p:nvSpPr>
        <p:spPr>
          <a:xfrm>
            <a:off x="6562204" y="4114134"/>
            <a:ext cx="547872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세종시 교통사고 데이터 분석 결과</a:t>
            </a:r>
            <a:r>
              <a:rPr lang="en-US" altLang="ko-KR" b="1" dirty="0"/>
              <a:t>,</a:t>
            </a:r>
            <a:r>
              <a:rPr lang="ko-KR" altLang="en-US" b="1" dirty="0"/>
              <a:t> 사상자는 경상자가 가장 많았고 </a:t>
            </a:r>
            <a:r>
              <a:rPr lang="ko-KR" altLang="en-US" b="1" dirty="0" err="1"/>
              <a:t>그다음으로</a:t>
            </a:r>
            <a:r>
              <a:rPr lang="ko-KR" altLang="en-US" b="1" dirty="0"/>
              <a:t> 부상자</a:t>
            </a:r>
            <a:r>
              <a:rPr lang="en-US" altLang="ko-KR" b="1" dirty="0"/>
              <a:t>,</a:t>
            </a:r>
            <a:r>
              <a:rPr lang="ko-KR" altLang="en-US" b="1" dirty="0"/>
              <a:t> 중상자</a:t>
            </a:r>
            <a:r>
              <a:rPr lang="en-US" altLang="ko-KR" b="1" dirty="0"/>
              <a:t>,</a:t>
            </a:r>
            <a:r>
              <a:rPr lang="ko-KR" altLang="en-US" b="1" dirty="0"/>
              <a:t> 사망자 순으로 많았다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16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세종시 교통사고 현황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2F695E-1186-71ED-E098-F1946AB7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36" y="1758057"/>
            <a:ext cx="5035255" cy="39549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52AED8-1366-F957-2910-C394E0F34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73" y="1758057"/>
            <a:ext cx="5035254" cy="3954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6F1A39-7F48-B12A-E74F-A760B73E1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928" y="1397000"/>
            <a:ext cx="1574800" cy="203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6B9135-3952-2EE3-34DC-E22F4A2FD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523" y="1155857"/>
            <a:ext cx="1607180" cy="18983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606C4-4EE0-3EA7-4891-6DD0FB415FB3}"/>
              </a:ext>
            </a:extLst>
          </p:cNvPr>
          <p:cNvSpPr/>
          <p:nvPr/>
        </p:nvSpPr>
        <p:spPr>
          <a:xfrm>
            <a:off x="906150" y="5880326"/>
            <a:ext cx="986471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피해 </a:t>
            </a:r>
            <a:r>
              <a:rPr lang="en-US" altLang="ko-KR" b="1" dirty="0"/>
              <a:t>/</a:t>
            </a:r>
            <a:r>
              <a:rPr lang="ko-KR" altLang="en-US" b="1" dirty="0"/>
              <a:t> 가해 운전자 연령대를 분석해본 결과</a:t>
            </a:r>
            <a:r>
              <a:rPr lang="en-US" altLang="ko-KR" b="1" dirty="0"/>
              <a:t>,</a:t>
            </a:r>
            <a:r>
              <a:rPr lang="ko-KR" altLang="en-US" b="1" dirty="0"/>
              <a:t> 피해운전자는 </a:t>
            </a:r>
            <a:r>
              <a:rPr lang="en-US" altLang="ko-KR" b="1" dirty="0"/>
              <a:t>30,40</a:t>
            </a:r>
            <a:r>
              <a:rPr lang="ko-KR" altLang="en-US" b="1" dirty="0"/>
              <a:t>대가 많았고 가해 운전자는 </a:t>
            </a:r>
            <a:r>
              <a:rPr lang="en-US" altLang="ko-KR" b="1" dirty="0"/>
              <a:t>40,50</a:t>
            </a:r>
            <a:r>
              <a:rPr lang="ko-KR" altLang="en-US" b="1" dirty="0"/>
              <a:t>대가 많았다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8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세종시 교통사고 현황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E3E0BC-D5C4-A992-6F3D-AEC4E2F1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22" y="1596484"/>
            <a:ext cx="3957252" cy="3957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92A99C-F9B2-A987-B5D3-776DC6EC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169" y="1596484"/>
            <a:ext cx="3957252" cy="39572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956FD7-69E9-E131-C8D3-9498D943D52E}"/>
              </a:ext>
            </a:extLst>
          </p:cNvPr>
          <p:cNvSpPr/>
          <p:nvPr/>
        </p:nvSpPr>
        <p:spPr>
          <a:xfrm>
            <a:off x="986536" y="5799940"/>
            <a:ext cx="986471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왼쪽은 피해자 차랑 종류</a:t>
            </a:r>
            <a:r>
              <a:rPr lang="en-US" altLang="ko-KR" b="1" dirty="0"/>
              <a:t>,</a:t>
            </a:r>
            <a:r>
              <a:rPr lang="ko-KR" altLang="en-US" b="1" dirty="0"/>
              <a:t> 오른쪽은 가해자 차량종류를 분석한 그림이다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두가지 다 승용차가 가장 많았고</a:t>
            </a:r>
            <a:r>
              <a:rPr lang="en-US" altLang="ko-KR" b="1" dirty="0"/>
              <a:t>,</a:t>
            </a:r>
            <a:r>
              <a:rPr lang="ko-KR" altLang="en-US" b="1" dirty="0"/>
              <a:t> 피해자 차량은 자전거와 보행자 또한 많았다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57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세종시 교통사고 현황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53123-62B5-DE9F-6E4A-F3919523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0" y="2632420"/>
            <a:ext cx="5785207" cy="22930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C20863-FFF0-9CB2-2770-FB6E3C76B308}"/>
              </a:ext>
            </a:extLst>
          </p:cNvPr>
          <p:cNvSpPr/>
          <p:nvPr/>
        </p:nvSpPr>
        <p:spPr>
          <a:xfrm>
            <a:off x="831643" y="1521659"/>
            <a:ext cx="986471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TAAS </a:t>
            </a:r>
            <a:r>
              <a:rPr lang="ko-KR" altLang="en-US" b="1" dirty="0"/>
              <a:t>교통사고 분석시스템 내 </a:t>
            </a:r>
            <a:r>
              <a:rPr lang="ko-KR" altLang="en-US" b="1" dirty="0" err="1"/>
              <a:t>도로위험도지수</a:t>
            </a:r>
            <a:r>
              <a:rPr lang="ko-KR" altLang="en-US" b="1" dirty="0"/>
              <a:t> 산출 기준 따름 </a:t>
            </a:r>
            <a:r>
              <a:rPr lang="en-US" altLang="ko-KR" b="1" dirty="0"/>
              <a:t>(</a:t>
            </a:r>
            <a:r>
              <a:rPr lang="ko-KR" altLang="en-US" b="1" dirty="0"/>
              <a:t>사상자 환산계수 활용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사상자 환산계수를 적용해 데이터 분석을 진행하였음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01E03D-ACD2-9DCA-569B-67D2E49E43AA}"/>
              </a:ext>
            </a:extLst>
          </p:cNvPr>
          <p:cNvSpPr/>
          <p:nvPr/>
        </p:nvSpPr>
        <p:spPr>
          <a:xfrm>
            <a:off x="906150" y="5166469"/>
            <a:ext cx="986471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산출 예시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사망자수 </a:t>
            </a:r>
            <a:r>
              <a:rPr lang="en-US" altLang="ko-KR" b="1" dirty="0"/>
              <a:t>:1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중상자수</a:t>
            </a:r>
            <a:r>
              <a:rPr lang="en-US" altLang="ko-KR" b="1" dirty="0"/>
              <a:t>:3</a:t>
            </a:r>
            <a:r>
              <a:rPr lang="ko-KR" altLang="en-US" b="1" dirty="0"/>
              <a:t> 인 경우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 * </a:t>
            </a:r>
            <a:r>
              <a:rPr lang="en-US" altLang="ko-KR" b="1" dirty="0"/>
              <a:t>1.0000</a:t>
            </a:r>
            <a:r>
              <a:rPr lang="ko-KR" altLang="en-US" b="1" dirty="0"/>
              <a:t> </a:t>
            </a:r>
            <a:r>
              <a:rPr lang="en-US" altLang="ko-KR" b="1" dirty="0"/>
              <a:t>+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 * </a:t>
            </a:r>
            <a:r>
              <a:rPr lang="en-US" altLang="ko-KR" b="1" dirty="0"/>
              <a:t>0.1168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70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세종시 교통사고 현황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C4E610-14A5-7226-B4AF-6EC37BA2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70" y="1527227"/>
            <a:ext cx="4164251" cy="387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BCD0D5-0C83-910B-4E62-A36D84D9D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3184"/>
            <a:ext cx="5247231" cy="39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BB5B6C-3672-AF3A-E3C2-6C878002B0D0}"/>
              </a:ext>
            </a:extLst>
          </p:cNvPr>
          <p:cNvSpPr/>
          <p:nvPr/>
        </p:nvSpPr>
        <p:spPr>
          <a:xfrm>
            <a:off x="986536" y="5461911"/>
            <a:ext cx="986471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교통사고 도로형태는 단일로가 가장 사고가 많이 나는 형태였다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요일별로 </a:t>
            </a:r>
            <a:r>
              <a:rPr lang="ko-KR" altLang="en-US" b="1" dirty="0" err="1"/>
              <a:t>살펴보았을때</a:t>
            </a:r>
            <a:r>
              <a:rPr lang="en-US" altLang="ko-KR" b="1" dirty="0"/>
              <a:t>,</a:t>
            </a:r>
            <a:r>
              <a:rPr lang="ko-KR" altLang="en-US" b="1" dirty="0"/>
              <a:t> 월</a:t>
            </a:r>
            <a:r>
              <a:rPr lang="en-US" altLang="ko-KR" b="1" dirty="0"/>
              <a:t>,</a:t>
            </a:r>
            <a:r>
              <a:rPr lang="ko-KR" altLang="en-US" b="1" dirty="0"/>
              <a:t>수</a:t>
            </a:r>
            <a:r>
              <a:rPr lang="en-US" altLang="ko-KR" b="1" dirty="0"/>
              <a:t>,</a:t>
            </a:r>
            <a:r>
              <a:rPr lang="ko-KR" altLang="en-US" b="1" dirty="0"/>
              <a:t>목요일이 사고가 많이 일어나는 </a:t>
            </a:r>
            <a:r>
              <a:rPr lang="ko-KR" altLang="en-US" b="1" dirty="0" err="1"/>
              <a:t>요일이였다</a:t>
            </a:r>
            <a:r>
              <a:rPr lang="en-US" altLang="ko-KR" b="1" dirty="0"/>
              <a:t>.</a:t>
            </a:r>
            <a:r>
              <a:rPr lang="ko-KR" altLang="en-US" b="1" dirty="0"/>
              <a:t> 생각보다 금요일에 사고가 적었다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81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세종시 교통사고 현황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p6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98E450-738E-C4FD-8EEC-C3B400F6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4" y="1447505"/>
            <a:ext cx="5334276" cy="398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65572E-6434-D066-47D2-8F3100F2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72" y="747213"/>
            <a:ext cx="4703430" cy="46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4A3A6E-6482-B7E7-2DEB-AD361D7C388D}"/>
              </a:ext>
            </a:extLst>
          </p:cNvPr>
          <p:cNvSpPr/>
          <p:nvPr/>
        </p:nvSpPr>
        <p:spPr>
          <a:xfrm>
            <a:off x="986536" y="5592362"/>
            <a:ext cx="1044374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/>
              <a:t>우리가 가장 중요하게 생각하는 기상상태에 관한 분석은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예상대로 눈과 안개가 </a:t>
            </a:r>
            <a:r>
              <a:rPr lang="ko-KR" altLang="en-US" sz="1400" b="1" dirty="0" err="1"/>
              <a:t>있을때</a:t>
            </a:r>
            <a:r>
              <a:rPr lang="ko-KR" altLang="en-US" sz="1400" b="1" dirty="0"/>
              <a:t> 사고가 가장 많이 일어났음을 알 수 있었다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/>
              <a:t>오른쪽 사진은 세종시 동</a:t>
            </a:r>
            <a:r>
              <a:rPr lang="en-US" altLang="ko-KR" sz="1400" b="1" dirty="0"/>
              <a:t>,</a:t>
            </a:r>
            <a:r>
              <a:rPr lang="ko-KR" altLang="en-US" sz="1400" b="1" dirty="0" err="1"/>
              <a:t>읍별로</a:t>
            </a:r>
            <a:r>
              <a:rPr lang="ko-KR" altLang="en-US" sz="1400" b="1" dirty="0"/>
              <a:t> 사상자합계를 나타낸 표이다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전동면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집현동이</a:t>
            </a:r>
            <a:r>
              <a:rPr lang="ko-KR" altLang="en-US" sz="1400" b="1" dirty="0"/>
              <a:t> 가장 많은 사고가 일어남을 알 수 있다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2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</a:t>
            </a:r>
            <a:r>
              <a:rPr lang="ko-KR" altLang="en-US" sz="2800" b="1" i="1" kern="0" dirty="0" err="1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p7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D04900-008F-9F4D-252F-1331B007FD04}"/>
              </a:ext>
            </a:extLst>
          </p:cNvPr>
          <p:cNvSpPr/>
          <p:nvPr/>
        </p:nvSpPr>
        <p:spPr>
          <a:xfrm>
            <a:off x="831643" y="1521659"/>
            <a:ext cx="986471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사용 데이터 </a:t>
            </a:r>
            <a:r>
              <a:rPr lang="en-US" altLang="ko-KR" b="1" dirty="0"/>
              <a:t>:</a:t>
            </a:r>
            <a:r>
              <a:rPr lang="ko-KR" altLang="en-US" b="1" dirty="0"/>
              <a:t> 세종시 교통사고 데이터 </a:t>
            </a:r>
            <a:r>
              <a:rPr lang="en-US" altLang="ko-KR" b="1" dirty="0"/>
              <a:t>(TASS)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0B54D-10A2-4F1F-9AEB-A912F0F80A7F}"/>
              </a:ext>
            </a:extLst>
          </p:cNvPr>
          <p:cNvSpPr/>
          <p:nvPr/>
        </p:nvSpPr>
        <p:spPr>
          <a:xfrm>
            <a:off x="7581907" y="2444159"/>
            <a:ext cx="4459019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동일한 사고번호 </a:t>
            </a:r>
            <a:r>
              <a:rPr lang="ko-KR" altLang="en-US" b="1" dirty="0" err="1"/>
              <a:t>중복값</a:t>
            </a:r>
            <a:r>
              <a:rPr lang="ko-KR" altLang="en-US" b="1" dirty="0"/>
              <a:t> 제거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사상자 환산계수를 사용하여 사상자합계 컬럼 추가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사고 일시</a:t>
            </a:r>
            <a:r>
              <a:rPr lang="en-US" altLang="ko-KR" b="1" dirty="0"/>
              <a:t>’</a:t>
            </a:r>
            <a:r>
              <a:rPr lang="ko-KR" altLang="en-US" b="1" dirty="0"/>
              <a:t> 컬럼을 </a:t>
            </a:r>
            <a:r>
              <a:rPr lang="en-US" altLang="ko-KR" b="1" dirty="0"/>
              <a:t>Datetime</a:t>
            </a:r>
            <a:r>
              <a:rPr lang="ko-KR" altLang="en-US" b="1" dirty="0"/>
              <a:t> 형식으로 변환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각 날짜별로 사고가 일어난 횟수를 </a:t>
            </a:r>
            <a:r>
              <a:rPr lang="en-US" altLang="ko-KR" b="1" dirty="0"/>
              <a:t>‘count’</a:t>
            </a:r>
            <a:r>
              <a:rPr lang="ko-KR" altLang="en-US" b="1" dirty="0"/>
              <a:t> 컬럼에 저장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9AD065-D416-03F2-98DB-EC952B27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3" y="2353001"/>
            <a:ext cx="7019260" cy="37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7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389</Words>
  <Application>Microsoft Macintosh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이재연[ 학부재학 / 응용수리과학부 데이터계산과학전공 ]</cp:lastModifiedBy>
  <cp:revision>6</cp:revision>
  <dcterms:created xsi:type="dcterms:W3CDTF">2023-01-22T05:42:02Z</dcterms:created>
  <dcterms:modified xsi:type="dcterms:W3CDTF">2023-08-11T05:39:56Z</dcterms:modified>
</cp:coreProperties>
</file>