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256" r:id="rId2"/>
    <p:sldId id="276" r:id="rId3"/>
    <p:sldId id="277" r:id="rId4"/>
    <p:sldId id="282" r:id="rId5"/>
    <p:sldId id="278" r:id="rId6"/>
    <p:sldId id="283" r:id="rId7"/>
    <p:sldId id="279" r:id="rId8"/>
    <p:sldId id="280" r:id="rId9"/>
    <p:sldId id="275" r:id="rId10"/>
    <p:sldId id="285" r:id="rId11"/>
    <p:sldId id="286" r:id="rId12"/>
    <p:sldId id="287" r:id="rId13"/>
    <p:sldId id="294" r:id="rId14"/>
    <p:sldId id="288" r:id="rId15"/>
    <p:sldId id="295" r:id="rId16"/>
    <p:sldId id="289" r:id="rId17"/>
    <p:sldId id="290" r:id="rId18"/>
    <p:sldId id="291" r:id="rId19"/>
    <p:sldId id="292" r:id="rId20"/>
    <p:sldId id="293" r:id="rId21"/>
    <p:sldId id="284" r:id="rId22"/>
    <p:sldId id="258" r:id="rId23"/>
    <p:sldId id="270" r:id="rId24"/>
    <p:sldId id="271" r:id="rId25"/>
    <p:sldId id="272" r:id="rId26"/>
    <p:sldId id="262" r:id="rId27"/>
    <p:sldId id="264" r:id="rId28"/>
    <p:sldId id="265" r:id="rId29"/>
    <p:sldId id="267" r:id="rId30"/>
    <p:sldId id="268" r:id="rId31"/>
    <p:sldId id="26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wiki/What%27s-New-in-Spring-Framework-5.x#whats-new-in-version-5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</a:t>
            </a:r>
            <a:r>
              <a:rPr lang="en-US" altLang="ko-KR" dirty="0"/>
              <a:t>Reactor </a:t>
            </a:r>
            <a:r>
              <a:rPr lang="ko-KR" altLang="en-US" dirty="0"/>
              <a:t>기반으로 만들었던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application </a:t>
            </a:r>
            <a:r>
              <a:rPr lang="ko-KR" altLang="en-US" dirty="0"/>
              <a:t>을 </a:t>
            </a:r>
            <a:r>
              <a:rPr lang="en-US" altLang="ko-KR" dirty="0"/>
              <a:t>Kotlin Coroutine </a:t>
            </a:r>
            <a:r>
              <a:rPr lang="ko-KR" altLang="en-US" dirty="0"/>
              <a:t>기반으로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코루틴이</a:t>
            </a:r>
            <a:r>
              <a:rPr lang="ko-KR" altLang="en-US" dirty="0"/>
              <a:t> 그래서 뭐냐 </a:t>
            </a:r>
            <a:r>
              <a:rPr lang="en-US" altLang="ko-KR" dirty="0"/>
              <a:t>?!  </a:t>
            </a:r>
            <a:r>
              <a:rPr lang="ko-KR" altLang="en-US" dirty="0"/>
              <a:t>위키에 있는 내용 그대로 가져와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 </a:t>
            </a:r>
            <a:r>
              <a:rPr lang="ko-KR" altLang="en-US" dirty="0"/>
              <a:t>반까지 빠르게 읽어본다</a:t>
            </a:r>
            <a:r>
              <a:rPr lang="en-US" altLang="ko-KR" dirty="0"/>
              <a:t>. &gt;&gt;</a:t>
            </a:r>
          </a:p>
          <a:p>
            <a:endParaRPr lang="en-US" altLang="ko-KR" dirty="0"/>
          </a:p>
          <a:p>
            <a:r>
              <a:rPr lang="ko-KR" altLang="en-US" dirty="0"/>
              <a:t>일단 틀린 내용은 없는 것 같아요</a:t>
            </a:r>
            <a:r>
              <a:rPr lang="en-US" altLang="ko-KR" dirty="0"/>
              <a:t>. </a:t>
            </a:r>
            <a:r>
              <a:rPr lang="ko-KR" altLang="en-US" dirty="0"/>
              <a:t>없는 것 같은데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너무 복잡합니다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나중에 본 챕터 설명 모두 들으시면</a:t>
            </a:r>
            <a:r>
              <a:rPr lang="en-US" altLang="ko-KR" dirty="0"/>
              <a:t>, </a:t>
            </a:r>
            <a:r>
              <a:rPr lang="ko-KR" altLang="en-US" dirty="0"/>
              <a:t>아 이게 틀린 말은 아니구나 </a:t>
            </a:r>
            <a:r>
              <a:rPr lang="ko-KR" altLang="en-US" dirty="0" err="1"/>
              <a:t>하실텐데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저도 이걸 읽어보면</a:t>
            </a:r>
            <a:r>
              <a:rPr lang="en-US" altLang="ko-KR" dirty="0"/>
              <a:t>… </a:t>
            </a:r>
            <a:r>
              <a:rPr lang="ko-KR" altLang="en-US" dirty="0"/>
              <a:t>말이 너무 어렵습니다</a:t>
            </a:r>
            <a:r>
              <a:rPr lang="en-US" altLang="ko-KR" dirty="0"/>
              <a:t>. </a:t>
            </a:r>
            <a:r>
              <a:rPr lang="ko-KR" altLang="en-US" dirty="0"/>
              <a:t>너무 어려워서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지금은 일단 넘어가도록 </a:t>
            </a:r>
            <a:r>
              <a:rPr lang="ko-KR" altLang="en-US" dirty="0" err="1"/>
              <a:t>할께요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영문 위키는 내용이 조금 짧아요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 </a:t>
            </a:r>
            <a:r>
              <a:rPr lang="ko-KR" altLang="en-US" dirty="0"/>
              <a:t>읽어본다</a:t>
            </a:r>
            <a:r>
              <a:rPr lang="en-US" altLang="ko-KR" dirty="0"/>
              <a:t>. &gt;&gt;</a:t>
            </a:r>
          </a:p>
          <a:p>
            <a:endParaRPr lang="en-US" altLang="ko-KR" dirty="0"/>
          </a:p>
          <a:p>
            <a:r>
              <a:rPr lang="en-US" altLang="ko-KR" dirty="0"/>
              <a:t>1958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 err="1"/>
              <a:t>멜빈</a:t>
            </a:r>
            <a:r>
              <a:rPr lang="ko-KR" altLang="en-US" dirty="0"/>
              <a:t> </a:t>
            </a:r>
            <a:r>
              <a:rPr lang="ko-KR" altLang="en-US" dirty="0" err="1"/>
              <a:t>콘웨이에</a:t>
            </a:r>
            <a:r>
              <a:rPr lang="ko-KR" altLang="en-US" dirty="0"/>
              <a:t> 의해 명명되었다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굉장히 겸손하시죠</a:t>
            </a:r>
            <a:r>
              <a:rPr lang="en-US" altLang="ko-KR" dirty="0"/>
              <a:t>. </a:t>
            </a:r>
            <a:r>
              <a:rPr lang="ko-KR" altLang="en-US" dirty="0" err="1"/>
              <a:t>저같으면</a:t>
            </a:r>
            <a:r>
              <a:rPr lang="en-US" altLang="ko-KR" dirty="0"/>
              <a:t>, </a:t>
            </a:r>
            <a:r>
              <a:rPr lang="ko-KR" altLang="en-US" dirty="0"/>
              <a:t>제가 만들었다 이렇게 말 할 것도 같은데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세상에 겸손하신 분들이 참 많습니다</a:t>
            </a:r>
            <a:r>
              <a:rPr lang="en-US" altLang="ko-KR" dirty="0"/>
              <a:t>. </a:t>
            </a:r>
            <a:r>
              <a:rPr lang="ko-KR" altLang="en-US" dirty="0"/>
              <a:t>저도 이런 분들 보면</a:t>
            </a:r>
            <a:r>
              <a:rPr lang="en-US" altLang="ko-KR" dirty="0"/>
              <a:t>, </a:t>
            </a:r>
            <a:r>
              <a:rPr lang="ko-KR" altLang="en-US" dirty="0"/>
              <a:t>늘 </a:t>
            </a:r>
            <a:r>
              <a:rPr lang="ko-KR" altLang="en-US" dirty="0" err="1"/>
              <a:t>본받아야겠다고</a:t>
            </a:r>
            <a:r>
              <a:rPr lang="ko-KR" altLang="en-US" dirty="0"/>
              <a:t> 가슴에 새기게 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설명은 명확하고 짧은데</a:t>
            </a:r>
            <a:r>
              <a:rPr lang="en-US" altLang="ko-KR" dirty="0"/>
              <a:t>, </a:t>
            </a:r>
            <a:r>
              <a:rPr lang="ko-KR" altLang="en-US" dirty="0"/>
              <a:t>마찬가지로 무슨 말인지 잘 모르겠습니다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그거 하나는 알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 </a:t>
            </a:r>
            <a:r>
              <a:rPr lang="ko-KR" altLang="en-US" dirty="0" err="1"/>
              <a:t>이란게</a:t>
            </a:r>
            <a:r>
              <a:rPr lang="ko-KR" altLang="en-US" dirty="0"/>
              <a:t> 역사가 결코 짧지 않다는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1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은 </a:t>
            </a:r>
            <a:r>
              <a:rPr lang="en-US" altLang="ko-KR" b="1" u="sng" dirty="0"/>
              <a:t>Java </a:t>
            </a:r>
            <a:r>
              <a:rPr lang="ko-KR" altLang="en-US" b="1" u="sng" dirty="0"/>
              <a:t>만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빼고</a:t>
            </a:r>
            <a:r>
              <a:rPr lang="en-US" altLang="ko-KR" dirty="0"/>
              <a:t>, </a:t>
            </a:r>
            <a:r>
              <a:rPr lang="ko-KR" altLang="en-US" dirty="0"/>
              <a:t>정말로 다양한 언어에서 지원을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2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설명한 것 중에 나무위키 내용이 가장 짧고 좋은 것 같아 가져와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중요한 키워드는 함수를 </a:t>
            </a:r>
            <a:r>
              <a:rPr lang="ko-KR" altLang="en-US" b="1" u="sng" dirty="0"/>
              <a:t>일시 정지</a:t>
            </a:r>
            <a:r>
              <a:rPr lang="ko-KR" altLang="en-US" dirty="0"/>
              <a:t>하고 </a:t>
            </a:r>
            <a:r>
              <a:rPr lang="ko-KR" altLang="en-US" b="1" u="sng" dirty="0"/>
              <a:t>재개</a:t>
            </a:r>
            <a:r>
              <a:rPr lang="ko-KR" altLang="en-US" dirty="0"/>
              <a:t>할 수 있다는 건데요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 </a:t>
            </a:r>
            <a:r>
              <a:rPr lang="en-US" altLang="ko-KR" dirty="0"/>
              <a:t>Coroutine </a:t>
            </a:r>
            <a:r>
              <a:rPr lang="ko-KR" altLang="en-US" dirty="0"/>
              <a:t>함수가 어떤 식으로 동작하는지</a:t>
            </a:r>
            <a:r>
              <a:rPr lang="en-US" altLang="ko-KR" dirty="0"/>
              <a:t>, CPS </a:t>
            </a:r>
            <a:r>
              <a:rPr lang="ko-KR" altLang="en-US" dirty="0"/>
              <a:t>패턴을 통해 조금만 </a:t>
            </a:r>
            <a:r>
              <a:rPr lang="ko-KR" altLang="en-US" dirty="0" err="1"/>
              <a:t>깊이있게</a:t>
            </a:r>
            <a:r>
              <a:rPr lang="ko-KR" altLang="en-US" dirty="0"/>
              <a:t> 말씀드려 보겠습니다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95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결국 중요한 키워드는 함수를 </a:t>
            </a:r>
            <a:r>
              <a:rPr lang="ko-KR" altLang="en-US" b="1" u="sng" dirty="0"/>
              <a:t>일시 정지</a:t>
            </a:r>
            <a:r>
              <a:rPr lang="ko-KR" altLang="en-US" dirty="0"/>
              <a:t>하고 </a:t>
            </a:r>
            <a:r>
              <a:rPr lang="ko-KR" altLang="en-US" b="1" u="sng" dirty="0"/>
              <a:t>재개</a:t>
            </a:r>
            <a:r>
              <a:rPr lang="ko-KR" altLang="en-US" dirty="0"/>
              <a:t>할 수 있다는 건데요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 </a:t>
            </a:r>
            <a:r>
              <a:rPr lang="ko-KR" altLang="en-US" dirty="0"/>
              <a:t>함수가 어떤 식으로 동작하는지</a:t>
            </a:r>
            <a:r>
              <a:rPr lang="en-US" altLang="ko-KR" dirty="0"/>
              <a:t>, </a:t>
            </a:r>
            <a:r>
              <a:rPr lang="ko-KR" altLang="en-US" dirty="0"/>
              <a:t>지금부터 </a:t>
            </a:r>
            <a:r>
              <a:rPr lang="en-US" altLang="ko-KR" dirty="0"/>
              <a:t>CPS </a:t>
            </a:r>
            <a:r>
              <a:rPr lang="ko-KR" altLang="en-US" dirty="0"/>
              <a:t>패턴을 통해 조금만 </a:t>
            </a:r>
            <a:r>
              <a:rPr lang="ko-KR" altLang="en-US" dirty="0" err="1"/>
              <a:t>깊이있게</a:t>
            </a:r>
            <a:r>
              <a:rPr lang="ko-KR" altLang="en-US" dirty="0"/>
              <a:t> 말씀드려 보겠습니다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8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2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3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3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Reactor </a:t>
            </a:r>
            <a:r>
              <a:rPr lang="ko-KR" altLang="en-US" dirty="0"/>
              <a:t>홈페이지에 있는 내용을 그대로 가져왔는데요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주목할 점은</a:t>
            </a:r>
            <a:r>
              <a:rPr lang="en-US" altLang="ko-KR" dirty="0"/>
              <a:t>, </a:t>
            </a:r>
            <a:r>
              <a:rPr lang="ko-KR" altLang="en-US" dirty="0"/>
              <a:t>어디에도 쉽다는 이야기가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9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6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94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ko-KR" altLang="en-US" dirty="0"/>
              <a:t> 주요 개념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Decoder /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당시 </a:t>
            </a:r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68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89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Spring reactive stack </a:t>
            </a:r>
            <a:r>
              <a:rPr lang="ko-KR" altLang="en-US" dirty="0"/>
              <a:t>에 있는 소스입니다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문맥을 몰라서 어렵기도 하겠지만</a:t>
            </a:r>
            <a:r>
              <a:rPr lang="en-US" altLang="ko-KR" dirty="0"/>
              <a:t>… </a:t>
            </a:r>
            <a:r>
              <a:rPr lang="ko-KR" altLang="en-US" dirty="0"/>
              <a:t>정말 코드가 눈에 들어오질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여기까지 오면</a:t>
            </a:r>
            <a:r>
              <a:rPr lang="en-US" altLang="ko-KR" dirty="0"/>
              <a:t>, </a:t>
            </a:r>
            <a:r>
              <a:rPr lang="ko-KR" altLang="en-US" dirty="0"/>
              <a:t>아</a:t>
            </a:r>
            <a:r>
              <a:rPr lang="en-US" altLang="ko-KR" dirty="0"/>
              <a:t>.. </a:t>
            </a:r>
            <a:r>
              <a:rPr lang="ko-KR" altLang="en-US" dirty="0"/>
              <a:t>내가 부족하구나</a:t>
            </a:r>
            <a:r>
              <a:rPr lang="en-US" altLang="ko-KR" dirty="0"/>
              <a:t>… </a:t>
            </a:r>
            <a:r>
              <a:rPr lang="ko-KR" altLang="en-US" dirty="0"/>
              <a:t>이런 생각을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절대 그렇지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업계 </a:t>
            </a:r>
            <a:r>
              <a:rPr lang="ko-KR" altLang="en-US" dirty="0" err="1"/>
              <a:t>인플루언서들이</a:t>
            </a:r>
            <a:r>
              <a:rPr lang="ko-KR" altLang="en-US" dirty="0"/>
              <a:t> </a:t>
            </a:r>
            <a:r>
              <a:rPr lang="en-US" altLang="ko-KR" dirty="0"/>
              <a:t>Reactor </a:t>
            </a:r>
            <a:r>
              <a:rPr lang="ko-KR" altLang="en-US" dirty="0"/>
              <a:t>정도는 알아야 되</a:t>
            </a:r>
            <a:r>
              <a:rPr lang="en-US" altLang="ko-KR" dirty="0"/>
              <a:t>…</a:t>
            </a:r>
            <a:r>
              <a:rPr lang="ko-KR" altLang="en-US" dirty="0"/>
              <a:t> 이런 말 하시는 걸 </a:t>
            </a:r>
            <a:r>
              <a:rPr lang="ko-KR" altLang="en-US" dirty="0" err="1"/>
              <a:t>들어보신</a:t>
            </a:r>
            <a:r>
              <a:rPr lang="ko-KR" altLang="en-US" dirty="0"/>
              <a:t> 적 </a:t>
            </a:r>
            <a:r>
              <a:rPr lang="ko-KR" altLang="en-US" dirty="0" err="1"/>
              <a:t>있으실거에요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이거 엄청 좋은 거고</a:t>
            </a:r>
            <a:r>
              <a:rPr lang="en-US" altLang="ko-KR" dirty="0"/>
              <a:t>, </a:t>
            </a:r>
            <a:r>
              <a:rPr lang="ko-KR" altLang="en-US" dirty="0"/>
              <a:t>이정도면 그렇게 어려운 것도 아닌데 뭘</a:t>
            </a:r>
            <a:r>
              <a:rPr lang="en-US" altLang="ko-KR" dirty="0"/>
              <a:t>. </a:t>
            </a:r>
            <a:r>
              <a:rPr lang="ko-KR" altLang="en-US" dirty="0"/>
              <a:t>조금만 노력하면 알 수 있는 건데</a:t>
            </a:r>
            <a:r>
              <a:rPr lang="en-US" altLang="ko-KR" dirty="0"/>
              <a:t>, </a:t>
            </a:r>
            <a:r>
              <a:rPr lang="ko-KR" altLang="en-US" dirty="0"/>
              <a:t>이게 이해 안가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그러면 넌 노력이 부족하거나</a:t>
            </a:r>
            <a:r>
              <a:rPr lang="en-US" altLang="ko-KR" dirty="0"/>
              <a:t>, </a:t>
            </a:r>
            <a:r>
              <a:rPr lang="ko-KR" altLang="en-US" dirty="0"/>
              <a:t>개발자로 소양이 없는 거야</a:t>
            </a:r>
            <a:r>
              <a:rPr lang="en-US" altLang="ko-KR" dirty="0"/>
              <a:t>…. </a:t>
            </a:r>
            <a:r>
              <a:rPr lang="ko-KR" altLang="en-US" dirty="0"/>
              <a:t>이런 분위기 있잖아요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Reactor </a:t>
            </a:r>
            <a:r>
              <a:rPr lang="ko-KR" altLang="en-US" dirty="0"/>
              <a:t>가 세상에 나온 지 이제 </a:t>
            </a:r>
            <a:r>
              <a:rPr lang="en-US" altLang="ko-KR" dirty="0"/>
              <a:t>10</a:t>
            </a:r>
            <a:r>
              <a:rPr lang="ko-KR" altLang="en-US" dirty="0"/>
              <a:t>년이 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쓰는 사람이 적다는 건 </a:t>
            </a:r>
            <a:r>
              <a:rPr lang="en-US" altLang="ko-KR" dirty="0"/>
              <a:t>… </a:t>
            </a:r>
            <a:r>
              <a:rPr lang="ko-KR" altLang="en-US" dirty="0"/>
              <a:t>나만 어렵고 이상하다고 </a:t>
            </a:r>
            <a:r>
              <a:rPr lang="ko-KR" altLang="en-US" dirty="0" err="1"/>
              <a:t>느끼는게</a:t>
            </a:r>
            <a:r>
              <a:rPr lang="ko-KR" altLang="en-US" dirty="0"/>
              <a:t> 아니라는 말이지요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가 쓰기 불편하고 어렵다는 건 이제 정설로 굳었고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</a:t>
            </a:r>
            <a:r>
              <a:rPr lang="ko-KR" altLang="en-US" dirty="0"/>
              <a:t>도 가만히 보면</a:t>
            </a:r>
            <a:r>
              <a:rPr lang="en-US" altLang="ko-KR" dirty="0"/>
              <a:t>, </a:t>
            </a:r>
            <a:r>
              <a:rPr lang="ko-KR" altLang="en-US" dirty="0"/>
              <a:t>더 이상 </a:t>
            </a:r>
            <a:r>
              <a:rPr lang="en-US" altLang="ko-KR" dirty="0"/>
              <a:t>Reactor </a:t>
            </a:r>
            <a:r>
              <a:rPr lang="ko-KR" altLang="en-US" dirty="0"/>
              <a:t>를 밀려고 하지 않는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대안이 있느냐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네 있습니다</a:t>
            </a:r>
            <a:r>
              <a:rPr lang="en-US" altLang="ko-KR" dirty="0"/>
              <a:t>. Kotlin coroutine </a:t>
            </a:r>
            <a:r>
              <a:rPr lang="ko-KR" altLang="en-US" dirty="0"/>
              <a:t>이란 건데요</a:t>
            </a:r>
            <a:r>
              <a:rPr lang="en-US" altLang="ko-KR" dirty="0"/>
              <a:t>. </a:t>
            </a:r>
            <a:r>
              <a:rPr lang="ko-KR" altLang="en-US" dirty="0"/>
              <a:t>바로 이번 챕터의 주제가 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4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챕터 </a:t>
            </a:r>
            <a:r>
              <a:rPr lang="en-US" altLang="ko-KR" dirty="0"/>
              <a:t>1</a:t>
            </a:r>
            <a:r>
              <a:rPr lang="ko-KR" altLang="en-US" dirty="0"/>
              <a:t>에서 만들어봤던 </a:t>
            </a:r>
            <a:r>
              <a:rPr lang="en-US" altLang="ko-KR" dirty="0"/>
              <a:t>coffee </a:t>
            </a:r>
            <a:r>
              <a:rPr lang="ko-KR" altLang="en-US" dirty="0"/>
              <a:t>만들기 예제를 무작정 </a:t>
            </a:r>
            <a:r>
              <a:rPr lang="en-US" altLang="ko-KR" dirty="0"/>
              <a:t>Kotlin Coroutine </a:t>
            </a:r>
            <a:r>
              <a:rPr lang="ko-KR" altLang="en-US" dirty="0"/>
              <a:t>으로 다시 한 번 만들어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7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가 그럼 </a:t>
            </a:r>
            <a:r>
              <a:rPr lang="ko-KR" altLang="en-US" dirty="0" err="1"/>
              <a:t>쓰레기냐</a:t>
            </a:r>
            <a:r>
              <a:rPr lang="ko-KR" altLang="en-US" dirty="0"/>
              <a:t> 하면 또 그건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와 </a:t>
            </a:r>
            <a:r>
              <a:rPr lang="en-US" altLang="ko-KR" dirty="0"/>
              <a:t>Coroutine </a:t>
            </a:r>
            <a:r>
              <a:rPr lang="ko-KR" altLang="en-US" dirty="0"/>
              <a:t>은 서로 지향하는 바가 다를 뿐이에요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는 단순 </a:t>
            </a:r>
            <a:r>
              <a:rPr lang="ko-KR" altLang="en-US" dirty="0" err="1"/>
              <a:t>논블로킹</a:t>
            </a:r>
            <a:r>
              <a:rPr lang="ko-KR" altLang="en-US" dirty="0"/>
              <a:t> 뿐만 아니라 </a:t>
            </a:r>
            <a:r>
              <a:rPr lang="en-US" altLang="ko-KR" dirty="0"/>
              <a:t>pub/sub</a:t>
            </a:r>
            <a:r>
              <a:rPr lang="ko-KR" altLang="en-US" dirty="0"/>
              <a:t>간 배압을 조절하는 기능이 있어 궁극적으로 이벤트 </a:t>
            </a:r>
            <a:r>
              <a:rPr lang="ko-KR" altLang="en-US" dirty="0" err="1"/>
              <a:t>드리븐</a:t>
            </a:r>
            <a:r>
              <a:rPr lang="ko-KR" altLang="en-US" dirty="0"/>
              <a:t> 프로그래밍을 가능케 </a:t>
            </a:r>
            <a:r>
              <a:rPr lang="ko-KR" altLang="en-US" dirty="0" err="1"/>
              <a:t>하려는게</a:t>
            </a:r>
            <a:r>
              <a:rPr lang="ko-KR" altLang="en-US" dirty="0"/>
              <a:t> 목적이고요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Kotlin coroutine </a:t>
            </a:r>
            <a:r>
              <a:rPr lang="ko-KR" altLang="en-US" dirty="0"/>
              <a:t>은 필요에 따라 일시 정지할 수 있는 프로그래밍을 통해 궁극적으로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유휴시간을 최소화 </a:t>
            </a:r>
            <a:r>
              <a:rPr lang="ko-KR" altLang="en-US" dirty="0" err="1"/>
              <a:t>하려는게</a:t>
            </a:r>
            <a:r>
              <a:rPr lang="ko-KR" altLang="en-US" dirty="0"/>
              <a:t> 목적입니다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coroutine </a:t>
            </a:r>
            <a:r>
              <a:rPr lang="ko-KR" altLang="en-US" dirty="0"/>
              <a:t>도 </a:t>
            </a:r>
            <a:r>
              <a:rPr lang="en-US" altLang="ko-KR" dirty="0"/>
              <a:t>actor </a:t>
            </a:r>
            <a:r>
              <a:rPr lang="ko-KR" altLang="en-US" dirty="0"/>
              <a:t>를 도입해 </a:t>
            </a:r>
            <a:r>
              <a:rPr lang="en-US" altLang="ko-KR" dirty="0"/>
              <a:t>Reactor </a:t>
            </a:r>
            <a:r>
              <a:rPr lang="ko-KR" altLang="en-US" dirty="0"/>
              <a:t>의 배압 기능을 구현할 수 있긴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9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Coroutine </a:t>
            </a:r>
            <a:r>
              <a:rPr lang="ko-KR" altLang="en-US" dirty="0"/>
              <a:t>간의 </a:t>
            </a:r>
            <a:r>
              <a:rPr lang="ko-KR" altLang="en-US" dirty="0" err="1"/>
              <a:t>러닝커브를</a:t>
            </a:r>
            <a:r>
              <a:rPr lang="ko-KR" altLang="en-US" dirty="0"/>
              <a:t> 비교한 그래프인데요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Reactor </a:t>
            </a:r>
            <a:r>
              <a:rPr lang="ko-KR" altLang="en-US" dirty="0"/>
              <a:t>가 거의 비슷하기 때문에</a:t>
            </a:r>
            <a:r>
              <a:rPr lang="en-US" altLang="ko-KR" dirty="0"/>
              <a:t>, </a:t>
            </a:r>
            <a:r>
              <a:rPr lang="ko-KR" altLang="en-US" dirty="0"/>
              <a:t>이 그래프를 </a:t>
            </a:r>
            <a:r>
              <a:rPr lang="en-US" altLang="ko-KR" dirty="0"/>
              <a:t>Reactor </a:t>
            </a:r>
            <a:r>
              <a:rPr lang="ko-KR" altLang="en-US" dirty="0"/>
              <a:t>와 </a:t>
            </a:r>
            <a:r>
              <a:rPr lang="en-US" altLang="ko-KR" dirty="0"/>
              <a:t>Coroutine </a:t>
            </a:r>
            <a:r>
              <a:rPr lang="ko-KR" altLang="en-US" dirty="0"/>
              <a:t>간 </a:t>
            </a:r>
            <a:r>
              <a:rPr lang="ko-KR" altLang="en-US" dirty="0" err="1"/>
              <a:t>러닝커브를</a:t>
            </a:r>
            <a:r>
              <a:rPr lang="ko-KR" altLang="en-US" dirty="0"/>
              <a:t> 비교한 거라고 보아도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보면</a:t>
            </a:r>
            <a:r>
              <a:rPr lang="en-US" altLang="ko-KR" dirty="0"/>
              <a:t>, </a:t>
            </a:r>
            <a:r>
              <a:rPr lang="ko-KR" altLang="en-US" dirty="0"/>
              <a:t>가운데 </a:t>
            </a:r>
            <a:r>
              <a:rPr lang="en-US" altLang="ko-KR" dirty="0"/>
              <a:t>combination </a:t>
            </a:r>
            <a:r>
              <a:rPr lang="ko-KR" altLang="en-US" dirty="0"/>
              <a:t>영역이 바로 비즈니스 로직을 구현하기 위한 제어로직들을 배워야 하는 영역인데요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부분에서의 </a:t>
            </a:r>
            <a:r>
              <a:rPr lang="ko-KR" altLang="en-US" dirty="0" err="1"/>
              <a:t>러닝커브가</a:t>
            </a:r>
            <a:r>
              <a:rPr lang="ko-KR" altLang="en-US" dirty="0"/>
              <a:t> 너무나 현격합니다</a:t>
            </a:r>
            <a:r>
              <a:rPr lang="en-US" altLang="ko-KR" dirty="0"/>
              <a:t>. </a:t>
            </a:r>
            <a:r>
              <a:rPr lang="ko-KR" altLang="en-US" dirty="0"/>
              <a:t>실습을 통해 여러분도 비슷하게 느끼셨죠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나중가면 난이도가 </a:t>
            </a:r>
            <a:r>
              <a:rPr lang="ko-KR" altLang="en-US" dirty="0" err="1"/>
              <a:t>비슷해진다</a:t>
            </a:r>
            <a:r>
              <a:rPr lang="ko-KR" altLang="en-US" dirty="0"/>
              <a:t> 해도</a:t>
            </a:r>
            <a:r>
              <a:rPr lang="en-US" altLang="ko-KR" dirty="0"/>
              <a:t>, </a:t>
            </a:r>
            <a:r>
              <a:rPr lang="ko-KR" altLang="en-US" dirty="0"/>
              <a:t>저라면 당장 현업에 적용하기 쉬운 </a:t>
            </a:r>
            <a:r>
              <a:rPr lang="en-US" altLang="ko-KR" dirty="0"/>
              <a:t>coroutine </a:t>
            </a:r>
            <a:r>
              <a:rPr lang="ko-KR" altLang="en-US" dirty="0"/>
              <a:t>을 선택할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 </a:t>
            </a:r>
            <a:r>
              <a:rPr lang="ko-KR" altLang="en-US" dirty="0"/>
              <a:t>도 </a:t>
            </a:r>
            <a:r>
              <a:rPr lang="en-US" altLang="ko-KR" dirty="0"/>
              <a:t>2019.11.04 v5.2 </a:t>
            </a:r>
            <a:r>
              <a:rPr lang="ko-KR" altLang="en-US" dirty="0"/>
              <a:t>부터 </a:t>
            </a:r>
            <a:r>
              <a:rPr lang="en-US" altLang="ko-KR" dirty="0"/>
              <a:t>Kotlin </a:t>
            </a:r>
            <a:r>
              <a:rPr lang="en-US" altLang="ko-KR" dirty="0" err="1"/>
              <a:t>coruinte</a:t>
            </a:r>
            <a:r>
              <a:rPr lang="ko-KR" altLang="en-US" dirty="0"/>
              <a:t>을 본격적으로 지원하기 시작했습니다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effectLst/>
                <a:hlinkClick r:id="rId3"/>
              </a:rPr>
              <a:t>https://github.com/spring-projects/spring-framework/wiki/What's-New-in-Spring-Framework-5.x#whats-new-in-version-52</a:t>
            </a:r>
            <a:r>
              <a:rPr lang="en-US" altLang="ko-KR" dirty="0">
                <a:effectLst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Coroutine </a:t>
            </a:r>
            <a:r>
              <a:rPr lang="ko-KR" altLang="en-US" dirty="0"/>
              <a:t>을 본격적으로 알아보도록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D%94%EB%A3%A8%ED%8B%B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outi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BD%94%EB%A3%A8%ED%8B%B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coroutine&amp;name=webflux.coroutine&amp;description=spring%20boot%20coroutine&amp;packageName=dev.fastcampus.webflux.coroutine&amp;dependencies=webflux,data-r2dbc,h2,mariadb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akarnokd/status/97973272315268710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루틴의 일종으로서</a:t>
            </a:r>
            <a:r>
              <a:rPr lang="en-US" altLang="ko-KR" dirty="0"/>
              <a:t>, </a:t>
            </a:r>
            <a:r>
              <a:rPr lang="ko-KR" altLang="en-US" dirty="0"/>
              <a:t>협동 루틴이라 할 수 있다</a:t>
            </a:r>
            <a:r>
              <a:rPr lang="en-US" altLang="ko-KR" dirty="0"/>
              <a:t>. (</a:t>
            </a:r>
            <a:r>
              <a:rPr lang="ko-KR" altLang="en-US" dirty="0" err="1"/>
              <a:t>코루틴의</a:t>
            </a:r>
            <a:r>
              <a:rPr lang="ko-KR" altLang="en-US" dirty="0"/>
              <a:t> </a:t>
            </a:r>
            <a:r>
              <a:rPr lang="en-US" altLang="ko-KR" dirty="0"/>
              <a:t>"Co"</a:t>
            </a:r>
            <a:r>
              <a:rPr lang="ko-KR" altLang="en-US" dirty="0"/>
              <a:t>는 </a:t>
            </a:r>
            <a:r>
              <a:rPr lang="en-US" altLang="ko-KR" dirty="0"/>
              <a:t>with </a:t>
            </a:r>
            <a:r>
              <a:rPr lang="ko-KR" altLang="en-US" dirty="0"/>
              <a:t>또는 </a:t>
            </a:r>
            <a:r>
              <a:rPr lang="en-US" altLang="ko-KR" dirty="0"/>
              <a:t>together</a:t>
            </a:r>
            <a:r>
              <a:rPr lang="ko-KR" altLang="en-US" dirty="0"/>
              <a:t>를 뜻한다</a:t>
            </a:r>
            <a:r>
              <a:rPr lang="en-US" altLang="ko-KR" dirty="0"/>
              <a:t>). </a:t>
            </a:r>
            <a:r>
              <a:rPr lang="ko-KR" altLang="en-US" dirty="0"/>
              <a:t>상호 연계 프로그램을 일컫는다고도 </a:t>
            </a:r>
            <a:r>
              <a:rPr lang="ko-KR" altLang="en-US" dirty="0" err="1"/>
              <a:t>표현가능하다</a:t>
            </a:r>
            <a:r>
              <a:rPr lang="en-US" altLang="ko-KR" dirty="0"/>
              <a:t>. </a:t>
            </a:r>
            <a:r>
              <a:rPr lang="ko-KR" altLang="en-US" dirty="0"/>
              <a:t>루틴과 서브 루틴은 서로 </a:t>
            </a:r>
            <a:r>
              <a:rPr lang="ko-KR" altLang="en-US" dirty="0" err="1"/>
              <a:t>비대칭적인</a:t>
            </a:r>
            <a:r>
              <a:rPr lang="ko-KR" altLang="en-US" dirty="0"/>
              <a:t> 관계이지만</a:t>
            </a:r>
            <a:r>
              <a:rPr lang="en-US" altLang="ko-KR" dirty="0"/>
              <a:t>, </a:t>
            </a:r>
            <a:r>
              <a:rPr lang="ko-KR" altLang="en-US" dirty="0" err="1"/>
              <a:t>코루틴들은</a:t>
            </a:r>
            <a:r>
              <a:rPr lang="ko-KR" altLang="en-US" dirty="0"/>
              <a:t> 완전히 대칭적인</a:t>
            </a:r>
            <a:r>
              <a:rPr lang="en-US" altLang="ko-KR" dirty="0"/>
              <a:t>, </a:t>
            </a:r>
            <a:r>
              <a:rPr lang="ko-KR" altLang="en-US" dirty="0"/>
              <a:t>즉 서로가 서로를 호출하는 관계이다</a:t>
            </a:r>
            <a:r>
              <a:rPr lang="en-US" altLang="ko-KR" dirty="0"/>
              <a:t>. </a:t>
            </a:r>
            <a:r>
              <a:rPr lang="ko-KR" altLang="en-US" dirty="0" err="1"/>
              <a:t>코루틴들에서는</a:t>
            </a:r>
            <a:r>
              <a:rPr lang="ko-KR" altLang="en-US" dirty="0"/>
              <a:t> 무엇이 무엇의 서브루틴인지를 구분하는 것이 불가능하다</a:t>
            </a:r>
            <a:r>
              <a:rPr lang="en-US" altLang="ko-KR" dirty="0"/>
              <a:t>.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있다고 할 때</a:t>
            </a:r>
            <a:r>
              <a:rPr lang="en-US" altLang="ko-KR" dirty="0"/>
              <a:t>, A</a:t>
            </a:r>
            <a:r>
              <a:rPr lang="ko-KR" altLang="en-US" dirty="0"/>
              <a:t>를 프로그래밍 할 때는 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의 서브루틴으로 생각한다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B</a:t>
            </a:r>
            <a:r>
              <a:rPr lang="ko-KR" altLang="en-US" dirty="0"/>
              <a:t>를 프로그래밍할 때는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서브루틴이라고 생각한다</a:t>
            </a:r>
            <a:r>
              <a:rPr lang="en-US" altLang="ko-KR" dirty="0"/>
              <a:t>. </a:t>
            </a:r>
            <a:r>
              <a:rPr lang="ko-KR" altLang="en-US" dirty="0"/>
              <a:t>어떠한 </a:t>
            </a:r>
            <a:r>
              <a:rPr lang="ko-KR" altLang="en-US" dirty="0" err="1"/>
              <a:t>코루틴이</a:t>
            </a:r>
            <a:r>
              <a:rPr lang="ko-KR" altLang="en-US" dirty="0"/>
              <a:t> 발동될 때마다 해당 </a:t>
            </a:r>
            <a:r>
              <a:rPr lang="ko-KR" altLang="en-US" dirty="0" err="1"/>
              <a:t>코루틴은</a:t>
            </a:r>
            <a:r>
              <a:rPr lang="ko-KR" altLang="en-US" dirty="0"/>
              <a:t> 이전에 자신의 실행이 마지막으로 중단되었던 지점 다음의 장소에서 실행을 재개한다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1C87-0F21-3C50-4687-DF20BAD5748E}"/>
              </a:ext>
            </a:extLst>
          </p:cNvPr>
          <p:cNvSpPr txBox="1"/>
          <p:nvPr/>
        </p:nvSpPr>
        <p:spPr>
          <a:xfrm>
            <a:off x="4191513" y="478275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effectLst/>
                <a:hlinkClick r:id="rId3"/>
              </a:rPr>
              <a:t>https://ko.wikipedia.org/wiki/</a:t>
            </a:r>
            <a:r>
              <a:rPr lang="ko-KR" altLang="en-US" sz="1200" dirty="0" err="1">
                <a:effectLst/>
                <a:hlinkClick r:id="rId3"/>
              </a:rPr>
              <a:t>코루틴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545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suspend</a:t>
            </a:r>
            <a:r>
              <a:rPr lang="ko-KR" altLang="en-US" dirty="0"/>
              <a:t>와 </a:t>
            </a:r>
            <a:r>
              <a:rPr lang="en-US" altLang="ko-KR" dirty="0"/>
              <a:t>resume</a:t>
            </a:r>
            <a:r>
              <a:rPr lang="ko-KR" altLang="en-US" dirty="0"/>
              <a:t>을 통해 </a:t>
            </a:r>
            <a:r>
              <a:rPr lang="en-US" altLang="ko-KR" dirty="0"/>
              <a:t>subroutine</a:t>
            </a:r>
            <a:r>
              <a:rPr lang="ko-KR" altLang="en-US" dirty="0"/>
              <a:t>들 간의 비선점형 </a:t>
            </a:r>
            <a:r>
              <a:rPr lang="ko-KR" altLang="en-US" dirty="0" err="1"/>
              <a:t>멀티테스킹을</a:t>
            </a:r>
            <a:r>
              <a:rPr lang="ko-KR" altLang="en-US" dirty="0"/>
              <a:t> 할 수 있도록 하는 프로그램 구성요소 </a:t>
            </a:r>
            <a:r>
              <a:rPr lang="en-US" altLang="ko-KR" dirty="0"/>
              <a:t>!?</a:t>
            </a:r>
          </a:p>
          <a:p>
            <a:pPr lvl="1"/>
            <a:r>
              <a:rPr lang="en-US" altLang="ko-KR" dirty="0"/>
              <a:t>named by Melvin Conway, 1958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18EF0-F1B6-612C-1FF1-0C3E619F2ED5}"/>
              </a:ext>
            </a:extLst>
          </p:cNvPr>
          <p:cNvSpPr txBox="1"/>
          <p:nvPr/>
        </p:nvSpPr>
        <p:spPr>
          <a:xfrm>
            <a:off x="4103649" y="4705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effectLst/>
                <a:hlinkClick r:id="rId3"/>
              </a:rPr>
              <a:t>https://en.wikipedia.org/wiki/Coroutine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504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3943350" cy="397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</a:p>
          <a:p>
            <a:pPr lvl="1"/>
            <a:r>
              <a:rPr lang="en-US" altLang="ko-KR" dirty="0"/>
              <a:t>C++ (C++20~)</a:t>
            </a:r>
          </a:p>
          <a:p>
            <a:pPr lvl="2"/>
            <a:r>
              <a:rPr lang="en-US" altLang="ko-KR" dirty="0" err="1"/>
              <a:t>stackless</a:t>
            </a:r>
            <a:r>
              <a:rPr lang="en-US" altLang="ko-KR" dirty="0"/>
              <a:t> coroutine</a:t>
            </a:r>
          </a:p>
          <a:p>
            <a:pPr lvl="1"/>
            <a:r>
              <a:rPr lang="en-US" altLang="ko-KR" dirty="0"/>
              <a:t>Rust (2018~)</a:t>
            </a:r>
          </a:p>
          <a:p>
            <a:pPr lvl="1"/>
            <a:r>
              <a:rPr lang="en-US" altLang="ko-KR" dirty="0"/>
              <a:t>GO</a:t>
            </a:r>
          </a:p>
          <a:p>
            <a:pPr lvl="2"/>
            <a:r>
              <a:rPr lang="en-US" altLang="ko-KR" dirty="0"/>
              <a:t>goroutine</a:t>
            </a:r>
          </a:p>
          <a:p>
            <a:pPr lvl="1"/>
            <a:r>
              <a:rPr lang="en-US" altLang="ko-KR" dirty="0" err="1"/>
              <a:t>Javascript</a:t>
            </a:r>
            <a:endParaRPr lang="en-US" altLang="ko-KR" dirty="0"/>
          </a:p>
          <a:p>
            <a:pPr lvl="2"/>
            <a:r>
              <a:rPr lang="en-US" altLang="ko-KR" dirty="0"/>
              <a:t>async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await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654CB9D-F3C9-B18C-296A-802DDE9119EB}"/>
              </a:ext>
            </a:extLst>
          </p:cNvPr>
          <p:cNvSpPr txBox="1">
            <a:spLocks/>
          </p:cNvSpPr>
          <p:nvPr/>
        </p:nvSpPr>
        <p:spPr>
          <a:xfrm>
            <a:off x="4572000" y="1071217"/>
            <a:ext cx="3943350" cy="39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ko-KR" altLang="en-US" sz="21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50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ko-KR" altLang="en-US" sz="1350" kern="1200" dirty="0" smtClean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en-US" sz="1350" kern="1200" dirty="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r>
              <a:rPr lang="en-US" altLang="ko-KR" dirty="0"/>
              <a:t>Kotlin (1.3~)</a:t>
            </a:r>
          </a:p>
          <a:p>
            <a:pPr lvl="1"/>
            <a:r>
              <a:rPr lang="en-US" altLang="ko-KR" dirty="0"/>
              <a:t>PHP (5.5~)</a:t>
            </a:r>
          </a:p>
          <a:p>
            <a:pPr lvl="1"/>
            <a:r>
              <a:rPr lang="en-US" altLang="ko-KR" dirty="0"/>
              <a:t>C# (2.0~)</a:t>
            </a:r>
          </a:p>
          <a:p>
            <a:pPr lvl="1"/>
            <a:r>
              <a:rPr lang="en-US" altLang="ko-KR" dirty="0"/>
              <a:t>Python (3.5~)</a:t>
            </a:r>
          </a:p>
          <a:p>
            <a:pPr lvl="1"/>
            <a:r>
              <a:rPr lang="en-US" altLang="ko-KR" dirty="0"/>
              <a:t>Lua</a:t>
            </a:r>
          </a:p>
          <a:p>
            <a:pPr lvl="2"/>
            <a:r>
              <a:rPr lang="en-US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83420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</a:p>
          <a:p>
            <a:pPr lvl="1"/>
            <a:r>
              <a:rPr lang="ko-KR" altLang="en-US" dirty="0" err="1"/>
              <a:t>코루틴은</a:t>
            </a:r>
            <a:r>
              <a:rPr lang="ko-KR" altLang="en-US" dirty="0"/>
              <a:t> 서브 루틴을 일시 정지하고 재개할 수 있는 구성 요소를 말한다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쉽게 말해 필요에 따라 일시 정지할 수 있는 함수를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코루틴을</a:t>
            </a:r>
            <a:r>
              <a:rPr lang="ko-KR" altLang="en-US" dirty="0"/>
              <a:t> 사용하여 </a:t>
            </a:r>
            <a:r>
              <a:rPr lang="en-US" altLang="ko-KR" dirty="0"/>
              <a:t>I/O </a:t>
            </a:r>
            <a:r>
              <a:rPr lang="ko-KR" altLang="en-US" dirty="0"/>
              <a:t>처리를 극대화할 수 있는데</a:t>
            </a:r>
            <a:r>
              <a:rPr lang="en-US" altLang="ko-KR" dirty="0"/>
              <a:t>, </a:t>
            </a:r>
            <a:r>
              <a:rPr lang="ko-KR" altLang="en-US" dirty="0"/>
              <a:t>이는 단순히 대기하는 작업을 기다리는 동안 다른 작업을 먼저 처리함으로써 </a:t>
            </a:r>
            <a:r>
              <a:rPr lang="en-US" altLang="ko-KR" dirty="0"/>
              <a:t>CPU</a:t>
            </a:r>
            <a:r>
              <a:rPr lang="ko-KR" altLang="en-US" dirty="0"/>
              <a:t>의 유휴 시간</a:t>
            </a:r>
            <a:r>
              <a:rPr lang="en-US" altLang="ko-KR" dirty="0"/>
              <a:t>(Idle time)</a:t>
            </a:r>
            <a:r>
              <a:rPr lang="ko-KR" altLang="en-US" dirty="0"/>
              <a:t>을 최소화 할 수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코루틴은</a:t>
            </a:r>
            <a:r>
              <a:rPr lang="ko-KR" altLang="en-US" dirty="0"/>
              <a:t> </a:t>
            </a:r>
            <a:r>
              <a:rPr lang="ko-KR" altLang="en-US" dirty="0" err="1"/>
              <a:t>멀티쓰레드를</a:t>
            </a:r>
            <a:r>
              <a:rPr lang="ko-KR" altLang="en-US" dirty="0"/>
              <a:t> 대체하기 위해 등장한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18EF0-F1B6-612C-1FF1-0C3E619F2ED5}"/>
              </a:ext>
            </a:extLst>
          </p:cNvPr>
          <p:cNvSpPr txBox="1"/>
          <p:nvPr/>
        </p:nvSpPr>
        <p:spPr>
          <a:xfrm>
            <a:off x="4103649" y="4705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effectLst/>
                <a:hlinkClick r:id="rId3"/>
              </a:rPr>
              <a:t>https://namu.wiki/w/</a:t>
            </a:r>
            <a:r>
              <a:rPr lang="ko-KR" altLang="en-US" sz="1400" dirty="0" err="1">
                <a:effectLst/>
                <a:hlinkClick r:id="rId3"/>
              </a:rPr>
              <a:t>코루틴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21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CPS (Continuation Passing Style)</a:t>
            </a:r>
          </a:p>
          <a:p>
            <a:pPr lvl="1"/>
            <a:r>
              <a:rPr lang="ko-KR" altLang="en-US" dirty="0"/>
              <a:t>함수의 인자를 함수</a:t>
            </a:r>
            <a:r>
              <a:rPr lang="en-US" altLang="ko-KR" dirty="0"/>
              <a:t>(Continuation)</a:t>
            </a:r>
            <a:r>
              <a:rPr lang="ko-KR" altLang="en-US" dirty="0"/>
              <a:t>로 전달하는 패턴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9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CPS (Continuation Passing Style)</a:t>
            </a:r>
          </a:p>
          <a:p>
            <a:pPr lvl="1"/>
            <a:r>
              <a:rPr lang="ko-KR" altLang="en-US" dirty="0"/>
              <a:t>함수의 인자를 함수</a:t>
            </a:r>
            <a:r>
              <a:rPr lang="en-US" altLang="ko-KR" dirty="0"/>
              <a:t>(Continuation)</a:t>
            </a:r>
            <a:r>
              <a:rPr lang="ko-KR" altLang="en-US" dirty="0"/>
              <a:t>로 전달하는 패턴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0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9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Reactor </a:t>
            </a:r>
            <a:r>
              <a:rPr lang="ko-KR" altLang="en-US" dirty="0"/>
              <a:t>는 다루기 쉽나요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 동기식 코드와 작성방식이 약간 다를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초기에는 어려울 수 있으나 </a:t>
            </a:r>
            <a:r>
              <a:rPr lang="en-US" altLang="ko-KR" dirty="0"/>
              <a:t>Reactor</a:t>
            </a:r>
            <a:r>
              <a:rPr lang="ko-KR" altLang="en-US" dirty="0"/>
              <a:t>와 반응형 프로그래밍 패턴에 익숙해지면</a:t>
            </a:r>
            <a:br>
              <a:rPr lang="en-US" altLang="ko-KR" dirty="0"/>
            </a:br>
            <a:r>
              <a:rPr lang="ko-KR" altLang="en-US" dirty="0"/>
              <a:t>코드가 더욱 세련되고 확장성이 높아질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반응형 프로그래밍은 높은 성능과 확장성을 제공하여 대규모 어플리케이션을 만드는 데 도움이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9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Coroutine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</a:t>
            </a:r>
            <a:r>
              <a:rPr lang="ko-KR" altLang="en-US" sz="800" dirty="0">
                <a:solidFill>
                  <a:schemeClr val="bg1"/>
                </a:solidFill>
              </a:rPr>
              <a:t>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91238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https://start.spring.io/#!type=gradle-project-kotlin&amp;language=kotlin&amp;platformVersion=3.1.1&amp;packaging=jar&amp;jvmVersion=17&amp;groupId=dev.fastcampus&amp;artifactId=webflux.coroutine&amp;name=webflux.coroutine&amp;description=spring boot </a:t>
            </a:r>
            <a:r>
              <a:rPr lang="en-US" altLang="ko-KR" sz="300" dirty="0" err="1">
                <a:effectLst/>
                <a:hlinkClick r:id="rId4"/>
              </a:rPr>
              <a:t>mvc&amp;packageName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dev.fastcampus.webflux.coroutine&amp;dependencies</a:t>
            </a:r>
            <a:r>
              <a:rPr lang="en-US" altLang="ko-KR" sz="300" dirty="0">
                <a:effectLst/>
                <a:hlinkClick r:id="rId4"/>
              </a:rPr>
              <a:t>=webflux,data-r2dbc,mariadb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3BC1B8-F259-1C00-272B-8B670B924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19"/>
          <a:stretch/>
        </p:blipFill>
        <p:spPr>
          <a:xfrm>
            <a:off x="1349296" y="2327537"/>
            <a:ext cx="5364739" cy="2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유지보수성 </a:t>
            </a:r>
            <a:r>
              <a:rPr lang="en-US" altLang="ko-KR" dirty="0"/>
              <a:t>!?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C61B2-4EBF-E2D6-84F1-CEECBD51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7" y="1884002"/>
            <a:ext cx="7790243" cy="24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8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유지보수성 </a:t>
            </a:r>
            <a:r>
              <a:rPr lang="en-US" altLang="ko-KR" dirty="0"/>
              <a:t>!?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14884-9C5F-9E0A-2A79-FAB8D10F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1764458"/>
            <a:ext cx="7886701" cy="2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유지보수성 </a:t>
            </a:r>
            <a:r>
              <a:rPr lang="en-US" altLang="ko-KR" dirty="0"/>
              <a:t>!?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8ECF6-450F-A625-20C6-D924E36D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0" y="1798747"/>
            <a:ext cx="7886700" cy="1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Coffe</a:t>
            </a:r>
            <a:r>
              <a:rPr lang="en-US" altLang="ko-KR" dirty="0"/>
              <a:t> by Coroutine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84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Reactor </a:t>
            </a:r>
            <a:r>
              <a:rPr lang="ko-KR" altLang="en-US" dirty="0"/>
              <a:t>와 </a:t>
            </a:r>
            <a:r>
              <a:rPr lang="en-US" altLang="ko-KR" dirty="0"/>
              <a:t>Coroutine </a:t>
            </a:r>
            <a:r>
              <a:rPr lang="ko-KR" altLang="en-US" dirty="0"/>
              <a:t>은 다르다</a:t>
            </a:r>
            <a:endParaRPr lang="en-US" altLang="ko-KR" dirty="0"/>
          </a:p>
          <a:p>
            <a:pPr lvl="1"/>
            <a:r>
              <a:rPr lang="en-US" altLang="ko-KR" dirty="0"/>
              <a:t>Reactor</a:t>
            </a:r>
          </a:p>
          <a:p>
            <a:pPr lvl="2"/>
            <a:r>
              <a:rPr lang="en-US" altLang="ko-KR" dirty="0"/>
              <a:t>Non-Blocking IO + Backpressure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u="sng" dirty="0">
                <a:sym typeface="Wingdings" panose="05000000000000000000" pitchFamily="2" charset="2"/>
              </a:rPr>
              <a:t>Event Driven</a:t>
            </a:r>
            <a:r>
              <a:rPr lang="en-US" altLang="ko-KR" dirty="0">
                <a:sym typeface="Wingdings" panose="05000000000000000000" pitchFamily="2" charset="2"/>
              </a:rPr>
              <a:t> programming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Coroutine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Instance of </a:t>
            </a:r>
            <a:r>
              <a:rPr lang="en-US" altLang="ko-KR" b="1" u="sng" dirty="0" err="1">
                <a:sym typeface="Wingdings" panose="05000000000000000000" pitchFamily="2" charset="2"/>
              </a:rPr>
              <a:t>suspendable</a:t>
            </a:r>
            <a:r>
              <a:rPr lang="en-US" altLang="ko-KR" dirty="0">
                <a:sym typeface="Wingdings" panose="05000000000000000000" pitchFamily="2" charset="2"/>
              </a:rPr>
              <a:t> computation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Learning Curve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Reactor </a:t>
            </a:r>
            <a:r>
              <a:rPr lang="ko-KR" altLang="en-US" sz="800" dirty="0">
                <a:solidFill>
                  <a:schemeClr val="bg1"/>
                </a:solidFill>
              </a:rPr>
              <a:t>구현의 난점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EAF8F-8A21-54E3-E572-7FD711B9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17" y="1795345"/>
            <a:ext cx="4224963" cy="3189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1BFAF-A75A-10F4-5AD1-1A45773399E4}"/>
              </a:ext>
            </a:extLst>
          </p:cNvPr>
          <p:cNvSpPr txBox="1"/>
          <p:nvPr/>
        </p:nvSpPr>
        <p:spPr>
          <a:xfrm>
            <a:off x="5018049" y="4662935"/>
            <a:ext cx="412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hlinkClick r:id="rId4"/>
              </a:rPr>
              <a:t>https://twitter.com/akarnokd/status/979732723152687106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EA06B-8368-6910-66E9-55387357E1D8}"/>
              </a:ext>
            </a:extLst>
          </p:cNvPr>
          <p:cNvSpPr txBox="1"/>
          <p:nvPr/>
        </p:nvSpPr>
        <p:spPr>
          <a:xfrm>
            <a:off x="5319132" y="4401325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2018.03.30, Davie </a:t>
            </a:r>
            <a:r>
              <a:rPr lang="en-US" altLang="ko-KR" sz="1100" dirty="0" err="1"/>
              <a:t>Karnok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835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Coroutine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11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826</TotalTime>
  <Words>1587</Words>
  <Application>Microsoft Office PowerPoint</Application>
  <PresentationFormat>화면 슬라이드 쇼(16:9)</PresentationFormat>
  <Paragraphs>317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Coroutine)</vt:lpstr>
      <vt:lpstr>Reactor 구현의 난점</vt:lpstr>
      <vt:lpstr>Reactor 구현의 난점</vt:lpstr>
      <vt:lpstr>Reactor 구현의 난점</vt:lpstr>
      <vt:lpstr>Reactor 구현의 난점</vt:lpstr>
      <vt:lpstr>구현 실습</vt:lpstr>
      <vt:lpstr>Reactor 구현의 난점</vt:lpstr>
      <vt:lpstr>Reactor 구현의 난점</vt:lpstr>
      <vt:lpstr>비동기 서비스 구현 (Spring Coroutine)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Coroutine 이란 ?</vt:lpstr>
      <vt:lpstr>비동기 서비스 구현 (Spring Coroutine)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비동기 서비스 구현 (Spring Coroutine)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282</cp:revision>
  <dcterms:created xsi:type="dcterms:W3CDTF">2023-07-11T14:27:12Z</dcterms:created>
  <dcterms:modified xsi:type="dcterms:W3CDTF">2023-08-01T16:29:56Z</dcterms:modified>
</cp:coreProperties>
</file>