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0"/>
  </p:notesMasterIdLst>
  <p:sldIdLst>
    <p:sldId id="256" r:id="rId2"/>
    <p:sldId id="332" r:id="rId3"/>
    <p:sldId id="337" r:id="rId4"/>
    <p:sldId id="338" r:id="rId5"/>
    <p:sldId id="339" r:id="rId6"/>
    <p:sldId id="340" r:id="rId7"/>
    <p:sldId id="342" r:id="rId8"/>
    <p:sldId id="341" r:id="rId9"/>
    <p:sldId id="343" r:id="rId10"/>
    <p:sldId id="344" r:id="rId11"/>
    <p:sldId id="315" r:id="rId12"/>
    <p:sldId id="349" r:id="rId13"/>
    <p:sldId id="348" r:id="rId14"/>
    <p:sldId id="350" r:id="rId15"/>
    <p:sldId id="347" r:id="rId16"/>
    <p:sldId id="346" r:id="rId17"/>
    <p:sldId id="351" r:id="rId18"/>
    <p:sldId id="352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ADE"/>
    <a:srgbClr val="008000"/>
    <a:srgbClr val="996633"/>
    <a:srgbClr val="0033CC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3939" autoAdjust="0"/>
  </p:normalViewPr>
  <p:slideViewPr>
    <p:cSldViewPr snapToGrid="0" showGuides="1">
      <p:cViewPr varScale="1">
        <p:scale>
          <a:sx n="78" d="100"/>
          <a:sy n="78" d="100"/>
        </p:scale>
        <p:origin x="2556" y="90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981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UUID </a:t>
            </a:r>
            <a:r>
              <a:rPr lang="ko-KR" altLang="en-US" dirty="0"/>
              <a:t>기반으로 </a:t>
            </a:r>
            <a:r>
              <a:rPr lang="en-US" altLang="ko-KR" dirty="0" err="1"/>
              <a:t>txid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ko-KR" altLang="en-US" dirty="0" err="1"/>
              <a:t>채번해서</a:t>
            </a:r>
            <a:r>
              <a:rPr lang="en-US" altLang="ko-KR" dirty="0"/>
              <a:t>, </a:t>
            </a:r>
            <a:r>
              <a:rPr lang="ko-KR" altLang="en-US" dirty="0"/>
              <a:t>로그마다 출력해보는 실습을 진행해 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38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20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937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UUID </a:t>
            </a:r>
            <a:r>
              <a:rPr lang="ko-KR" altLang="en-US" dirty="0"/>
              <a:t>기반으로 </a:t>
            </a:r>
            <a:r>
              <a:rPr lang="en-US" altLang="ko-KR" dirty="0" err="1"/>
              <a:t>txid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ko-KR" altLang="en-US" dirty="0" err="1"/>
              <a:t>채번해서</a:t>
            </a:r>
            <a:r>
              <a:rPr lang="en-US" altLang="ko-KR" dirty="0"/>
              <a:t>, </a:t>
            </a:r>
            <a:r>
              <a:rPr lang="ko-KR" altLang="en-US" dirty="0"/>
              <a:t>로그마다 출력해보는 실습을 진행해 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29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762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35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221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068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89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89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Payment Service Provider, Payment</a:t>
            </a:r>
            <a:r>
              <a:rPr lang="ko-KR" altLang="en-US" dirty="0"/>
              <a:t> </a:t>
            </a:r>
            <a:r>
              <a:rPr lang="en-US" altLang="ko-KR" dirty="0"/>
              <a:t>Gateway </a:t>
            </a:r>
            <a:r>
              <a:rPr lang="ko-KR" altLang="en-US" dirty="0"/>
              <a:t>를 도입하면</a:t>
            </a:r>
            <a:r>
              <a:rPr lang="en-US" altLang="ko-KR" dirty="0"/>
              <a:t>, </a:t>
            </a:r>
            <a:r>
              <a:rPr lang="ko-KR" altLang="en-US" dirty="0"/>
              <a:t>보안 투자비용을 아낄 수 있어</a:t>
            </a:r>
            <a:r>
              <a:rPr lang="en-US" altLang="ko-KR" dirty="0"/>
              <a:t>, </a:t>
            </a:r>
            <a:r>
              <a:rPr lang="ko-KR" altLang="en-US" dirty="0"/>
              <a:t>사업초반 전자상거래 플랫폼 구현 및 운영비용을 상당히 아낄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PCI DSS (Payment Card Industry Data Security Standard) Level 1 &gt;&gt;&gt; </a:t>
            </a:r>
            <a:r>
              <a:rPr lang="ko-KR" altLang="en-US" dirty="0"/>
              <a:t>대한민국 전자금융법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결제카드산업 데이터 보안표준의 약자로 카드사에서 만든 </a:t>
            </a:r>
            <a:r>
              <a:rPr lang="en-US" altLang="ko-KR" dirty="0"/>
              <a:t>PCI </a:t>
            </a:r>
            <a:r>
              <a:rPr lang="ko-KR" altLang="en-US" dirty="0"/>
              <a:t>보안표준위원회에서 심사한다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카드사에서 설립한 자율기구지만</a:t>
            </a:r>
            <a:r>
              <a:rPr lang="en-US" altLang="ko-KR" dirty="0"/>
              <a:t>, </a:t>
            </a:r>
            <a:r>
              <a:rPr lang="ko-KR" altLang="en-US" dirty="0"/>
              <a:t>심사는 매우 까다롭고 엄격하며 대한민국의 전자금융법보다 준수가 훨씬 어려운 것으로 알려져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카드 정보를 저장하기 위해서는 가장 취득이 어려운 레벨 </a:t>
            </a:r>
            <a:r>
              <a:rPr lang="en-US" altLang="ko-KR" dirty="0"/>
              <a:t>1</a:t>
            </a:r>
            <a:r>
              <a:rPr lang="ko-KR" altLang="en-US" dirty="0"/>
              <a:t>을 획득해야 하는데</a:t>
            </a:r>
            <a:r>
              <a:rPr lang="en-US" altLang="ko-KR" dirty="0"/>
              <a:t>, </a:t>
            </a:r>
            <a:r>
              <a:rPr lang="ko-KR" altLang="en-US" dirty="0"/>
              <a:t>네트워크 보안</a:t>
            </a:r>
            <a:r>
              <a:rPr lang="en-US" altLang="ko-KR" dirty="0"/>
              <a:t>, </a:t>
            </a:r>
            <a:r>
              <a:rPr lang="ko-KR" altLang="en-US" dirty="0"/>
              <a:t>카드 소유자 데이터 보호</a:t>
            </a:r>
            <a:r>
              <a:rPr lang="en-US" altLang="ko-KR" dirty="0"/>
              <a:t>, </a:t>
            </a:r>
            <a:r>
              <a:rPr lang="ko-KR" altLang="en-US" dirty="0"/>
              <a:t>취약점 </a:t>
            </a:r>
            <a:r>
              <a:rPr lang="ko-KR" altLang="en-US" dirty="0" err="1"/>
              <a:t>관리등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 영역 </a:t>
            </a:r>
            <a:r>
              <a:rPr lang="en-US" altLang="ko-KR" dirty="0"/>
              <a:t>415</a:t>
            </a:r>
            <a:r>
              <a:rPr lang="ko-KR" altLang="en-US" dirty="0"/>
              <a:t>개 세부항목을 매년 엄격하게 평가받아야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PSD2 (Payment Services Directive version 2, </a:t>
            </a:r>
            <a:r>
              <a:rPr lang="ko-KR" altLang="en-US" dirty="0"/>
              <a:t>개정된 지불서비스 지침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유럽 지급위원회에서 만든 보안표준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AML (Anti-Money Laundering, </a:t>
            </a:r>
            <a:r>
              <a:rPr lang="ko-KR" altLang="en-US" dirty="0"/>
              <a:t>자금세탁방지</a:t>
            </a:r>
            <a:r>
              <a:rPr lang="en-US" altLang="ko-KR" dirty="0"/>
              <a:t>), CFT (Combating the Financing of Terrorism, </a:t>
            </a:r>
            <a:r>
              <a:rPr lang="ko-KR" altLang="en-US" dirty="0"/>
              <a:t>테러자금조달방지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각국 정부에서 만든 자금세탁방지 규제법률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KYC (Know Your Customer)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고객 신원 확인</a:t>
            </a:r>
            <a:r>
              <a:rPr lang="en-US" altLang="ko-KR" dirty="0"/>
              <a:t>, AML </a:t>
            </a:r>
            <a:r>
              <a:rPr lang="ko-KR" altLang="en-US" dirty="0"/>
              <a:t>의무를 이행하기 위해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전자금융 관련 규제는 나라마다 조금씩 다르기 때문에</a:t>
            </a:r>
            <a:r>
              <a:rPr lang="en-US" altLang="ko-KR" dirty="0"/>
              <a:t>, </a:t>
            </a:r>
            <a:r>
              <a:rPr lang="ko-KR" altLang="en-US" dirty="0"/>
              <a:t>만약 글로벌 사업이라면 나라마다 결제서비스를 다르게 구현해야 하는 부담도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기업은행은 </a:t>
            </a:r>
            <a:r>
              <a:rPr lang="en-US" altLang="ko-KR" dirty="0"/>
              <a:t>2011</a:t>
            </a:r>
            <a:r>
              <a:rPr lang="ko-KR" altLang="en-US" dirty="0"/>
              <a:t>년 이란이 </a:t>
            </a:r>
            <a:r>
              <a:rPr lang="en-US" altLang="ko-KR" dirty="0"/>
              <a:t>1</a:t>
            </a:r>
            <a:r>
              <a:rPr lang="ko-KR" altLang="en-US" dirty="0"/>
              <a:t>조를 출금하는 것을 막지 못했는데요</a:t>
            </a:r>
            <a:r>
              <a:rPr lang="en-US" altLang="ko-KR" dirty="0"/>
              <a:t>. AML </a:t>
            </a:r>
            <a:r>
              <a:rPr lang="ko-KR" altLang="en-US" dirty="0"/>
              <a:t>컴플라이언스를 갖추지 못했다는 이유로</a:t>
            </a:r>
            <a:r>
              <a:rPr lang="en-US" altLang="ko-KR" dirty="0"/>
              <a:t>, </a:t>
            </a:r>
            <a:r>
              <a:rPr lang="ko-KR" altLang="en-US" dirty="0"/>
              <a:t>미 당국에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1000</a:t>
            </a:r>
            <a:r>
              <a:rPr lang="ko-KR" altLang="en-US" dirty="0"/>
              <a:t>억의 벌금을 납부하였습니다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컴플라이언스를 갖추지 못했다면</a:t>
            </a:r>
            <a:r>
              <a:rPr lang="en-US" altLang="ko-KR" dirty="0"/>
              <a:t>, </a:t>
            </a:r>
            <a:r>
              <a:rPr lang="ko-KR" altLang="en-US" dirty="0"/>
              <a:t>왠만한 회사는 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암호화폐 거래소 실명계좌 발급에 은행이 난색을 표하는 이유이기도 한데요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암호화폐는 태생적으로 고객 확인이 어렵습니다</a:t>
            </a:r>
            <a:r>
              <a:rPr lang="en-US" altLang="ko-KR" dirty="0"/>
              <a:t>. </a:t>
            </a:r>
            <a:r>
              <a:rPr lang="ko-KR" altLang="en-US" dirty="0"/>
              <a:t>거래 행위는 원장에 투명하게 기록되지만</a:t>
            </a:r>
            <a:r>
              <a:rPr lang="en-US" altLang="ko-KR" dirty="0"/>
              <a:t>, </a:t>
            </a:r>
            <a:r>
              <a:rPr lang="ko-KR" altLang="en-US" dirty="0"/>
              <a:t>거래 주체를 확인하기 어렵기 때문인데요</a:t>
            </a:r>
            <a:r>
              <a:rPr lang="en-US" altLang="ko-KR" dirty="0"/>
              <a:t>. </a:t>
            </a:r>
            <a:r>
              <a:rPr lang="ko-KR" altLang="en-US" dirty="0"/>
              <a:t>이 때문에</a:t>
            </a:r>
            <a:r>
              <a:rPr lang="en-US" altLang="ko-KR" dirty="0"/>
              <a:t>, </a:t>
            </a:r>
            <a:r>
              <a:rPr lang="ko-KR" altLang="en-US" dirty="0"/>
              <a:t>실명계좌 발급으로 얻는 수수료 이익보다 컴플라이언스 위반으로 부과될 수 있는 과징금 리스크가 더 크기 때문입니다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305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653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00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669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42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3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18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8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68" r:id="rId10"/>
    <p:sldLayoutId id="2147483667" r:id="rId11"/>
    <p:sldLayoutId id="2147483677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Payment Gateway </a:t>
            </a:r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결제 서비스 설계</a:t>
            </a:r>
          </a:p>
        </p:txBody>
      </p:sp>
    </p:spTree>
    <p:extLst>
      <p:ext uri="{BB962C8B-B14F-4D97-AF65-F5344CB8AC3E}">
        <p14:creationId xmlns:p14="http://schemas.microsoft.com/office/powerpoint/2010/main" val="206980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결제 서비스 설계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Sequence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263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서비스 설계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EAF05EA-EEFF-5D0E-2031-05CB96744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23" y="31786"/>
            <a:ext cx="7198822" cy="511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02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 Diagram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서비스 설계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B2A75E-378F-0D93-F1A1-553E252CD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094" y="1118448"/>
            <a:ext cx="4865870" cy="402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60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결제 서비스 설계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System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472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서비스 설계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48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Design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서비스 설계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412B3A0-9BA1-0126-6978-36F8A6E81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053" y="1186247"/>
            <a:ext cx="4364367" cy="389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981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4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결제 </a:t>
            </a:r>
            <a:r>
              <a:rPr lang="en-US" altLang="ko-KR" dirty="0"/>
              <a:t>API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761886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5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이력조회 </a:t>
            </a:r>
            <a:r>
              <a:rPr lang="en-US" altLang="ko-KR" dirty="0"/>
              <a:t>API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7186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 서비스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Payment Gateway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1C26FC-D289-70F0-F1DA-4DD9CBB38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921" y="2291425"/>
            <a:ext cx="6572157" cy="192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 서비스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Payment Gateway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B648DA-408A-557A-020F-95B92AB43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92" y="1330055"/>
            <a:ext cx="7624108" cy="376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5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 서비스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Payment Gateway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B648DA-408A-557A-020F-95B92AB43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92" y="1330055"/>
            <a:ext cx="7624108" cy="376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8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Auth-Capture </a:t>
            </a:r>
            <a:r>
              <a:rPr lang="ko-KR" altLang="en-US" dirty="0"/>
              <a:t>패턴</a:t>
            </a:r>
          </a:p>
        </p:txBody>
      </p:sp>
    </p:spTree>
    <p:extLst>
      <p:ext uri="{BB962C8B-B14F-4D97-AF65-F5344CB8AC3E}">
        <p14:creationId xmlns:p14="http://schemas.microsoft.com/office/powerpoint/2010/main" val="281799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지불 </a:t>
            </a:r>
            <a:r>
              <a:rPr lang="en-US" altLang="ko-KR" dirty="0"/>
              <a:t>(Double Spending)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Auth-Capture </a:t>
            </a:r>
            <a:r>
              <a:rPr lang="ko-KR" altLang="en-US" sz="800" dirty="0">
                <a:solidFill>
                  <a:schemeClr val="bg1"/>
                </a:solidFill>
              </a:rPr>
              <a:t>패턴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99E0A2-8D7D-D237-BC23-1516B12A4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701" y="1220573"/>
            <a:ext cx="3696598" cy="362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1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지불 </a:t>
            </a:r>
            <a:r>
              <a:rPr lang="en-US" altLang="ko-KR" dirty="0"/>
              <a:t>(Double Spending)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Auth-Capture </a:t>
            </a:r>
            <a:r>
              <a:rPr lang="ko-KR" altLang="en-US" sz="800" dirty="0">
                <a:solidFill>
                  <a:schemeClr val="bg1"/>
                </a:solidFill>
              </a:rPr>
              <a:t>패턴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31AF8F-849F-CD60-BD86-D471989A0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41" y="1736760"/>
            <a:ext cx="7203989" cy="324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9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Auth-Capture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Auth-Capture </a:t>
            </a:r>
            <a:r>
              <a:rPr lang="ko-KR" altLang="en-US" sz="800" dirty="0">
                <a:solidFill>
                  <a:schemeClr val="bg1"/>
                </a:solidFill>
              </a:rPr>
              <a:t>패턴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CBFA55-AD16-A27A-2F42-9F1EEEAC0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13" y="1180231"/>
            <a:ext cx="5853449" cy="389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4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Auth-Capture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Auth-Capture </a:t>
            </a:r>
            <a:r>
              <a:rPr lang="ko-KR" altLang="en-US" sz="800" dirty="0">
                <a:solidFill>
                  <a:schemeClr val="bg1"/>
                </a:solidFill>
              </a:rPr>
              <a:t>패턴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1E9392-AF1F-49FD-485B-4670C0F8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07" y="1199742"/>
            <a:ext cx="5960357" cy="391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19f844-8ac0-48e8-bbdf-d5c2ba397c72}" enabled="1" method="Privileged" siteId="{55ebc540-42a3-4026-b4cc-3928d18f84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7958</TotalTime>
  <Words>419</Words>
  <Application>Microsoft Office PowerPoint</Application>
  <PresentationFormat>화면 슬라이드 쇼(16:9)</PresentationFormat>
  <Paragraphs>93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결제서비스 구현</vt:lpstr>
      <vt:lpstr>결제 서비스</vt:lpstr>
      <vt:lpstr>결제 서비스</vt:lpstr>
      <vt:lpstr>결제 서비스</vt:lpstr>
      <vt:lpstr>결제서비스 구현</vt:lpstr>
      <vt:lpstr>이중 지불 (Double Spending)</vt:lpstr>
      <vt:lpstr>이중 지불 (Double Spending)</vt:lpstr>
      <vt:lpstr>Auth-Capture</vt:lpstr>
      <vt:lpstr>Auth-Capture</vt:lpstr>
      <vt:lpstr>결제서비스 구현</vt:lpstr>
      <vt:lpstr>결제 서비스 설계</vt:lpstr>
      <vt:lpstr>PowerPoint 프레젠테이션</vt:lpstr>
      <vt:lpstr>Sequence Diagram</vt:lpstr>
      <vt:lpstr>결제 서비스 설계</vt:lpstr>
      <vt:lpstr>PowerPoint 프레젠테이션</vt:lpstr>
      <vt:lpstr>System Design</vt:lpstr>
      <vt:lpstr>결제서비스 구현</vt:lpstr>
      <vt:lpstr>결제서비스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932</cp:lastModifiedBy>
  <cp:revision>626</cp:revision>
  <dcterms:created xsi:type="dcterms:W3CDTF">2023-07-11T14:27:12Z</dcterms:created>
  <dcterms:modified xsi:type="dcterms:W3CDTF">2023-10-09T06:13:48Z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