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sldIdLst>
    <p:sldId id="256" r:id="rId2"/>
    <p:sldId id="258" r:id="rId3"/>
    <p:sldId id="259" r:id="rId4"/>
    <p:sldId id="261" r:id="rId5"/>
    <p:sldId id="262" r:id="rId6"/>
    <p:sldId id="283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302" r:id="rId15"/>
    <p:sldId id="303" r:id="rId16"/>
    <p:sldId id="263" r:id="rId17"/>
    <p:sldId id="304" r:id="rId18"/>
    <p:sldId id="264" r:id="rId19"/>
    <p:sldId id="289" r:id="rId20"/>
    <p:sldId id="266" r:id="rId21"/>
    <p:sldId id="273" r:id="rId22"/>
    <p:sldId id="267" r:id="rId23"/>
    <p:sldId id="275" r:id="rId24"/>
    <p:sldId id="274" r:id="rId25"/>
    <p:sldId id="298" r:id="rId26"/>
    <p:sldId id="299" r:id="rId27"/>
    <p:sldId id="279" r:id="rId28"/>
    <p:sldId id="281" r:id="rId29"/>
    <p:sldId id="278" r:id="rId30"/>
    <p:sldId id="277" r:id="rId31"/>
    <p:sldId id="306" r:id="rId32"/>
    <p:sldId id="305" r:id="rId33"/>
    <p:sldId id="300" r:id="rId34"/>
    <p:sldId id="282" r:id="rId35"/>
    <p:sldId id="28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2ADE"/>
    <a:srgbClr val="ED4D1B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41" autoAdjust="0"/>
  </p:normalViewPr>
  <p:slideViewPr>
    <p:cSldViewPr snapToGrid="0" showGuides="1">
      <p:cViewPr>
        <p:scale>
          <a:sx n="100" d="100"/>
          <a:sy n="100" d="100"/>
        </p:scale>
        <p:origin x="1098" y="168"/>
      </p:cViewPr>
      <p:guideLst>
        <p:guide orient="horz" pos="19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2.28571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3-07-23T06:36:52.014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기계가 일을 끝내는 동안 기다리지 않아요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Non-block 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직원 한 명이라 하더라도</a:t>
            </a:r>
            <a:r>
              <a:rPr lang="en-US" altLang="ko-KR" dirty="0"/>
              <a:t>, </a:t>
            </a:r>
            <a:r>
              <a:rPr lang="ko-KR" altLang="en-US" dirty="0"/>
              <a:t>여러가지 일을 동시에 처리할 수 있어요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Asynchronous </a:t>
            </a:r>
            <a:r>
              <a:rPr lang="ko-KR" altLang="en-US" dirty="0"/>
              <a:t>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주문도 이런 식으로 빠르게 처리 </a:t>
            </a:r>
            <a:r>
              <a:rPr lang="ko-KR" altLang="en-US" dirty="0" err="1"/>
              <a:t>될꺼에요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명의 직원이 처리하는 것보다 처리시간도 더 빠르죠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</a:t>
            </a:r>
            <a:r>
              <a:rPr lang="en-US" altLang="ko-KR" dirty="0"/>
              <a:t>Article </a:t>
            </a:r>
            <a:r>
              <a:rPr lang="ko-KR" altLang="en-US" dirty="0"/>
              <a:t>로 돌아와서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Article</a:t>
            </a:r>
            <a:r>
              <a:rPr lang="ko-KR" altLang="en-US" dirty="0"/>
              <a:t>을 읽어보면</a:t>
            </a:r>
            <a:r>
              <a:rPr lang="en-US" altLang="ko-KR" dirty="0"/>
              <a:t>, 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말하는 </a:t>
            </a:r>
            <a:r>
              <a:rPr lang="en-US" altLang="ko-KR" dirty="0"/>
              <a:t>I/O </a:t>
            </a:r>
            <a:r>
              <a:rPr lang="ko-KR" altLang="en-US" dirty="0"/>
              <a:t>는 문맥상 네트워크 </a:t>
            </a:r>
            <a:r>
              <a:rPr lang="en-US" altLang="ko-KR" dirty="0"/>
              <a:t>I/O </a:t>
            </a:r>
            <a:r>
              <a:rPr lang="ko-KR" altLang="en-US" dirty="0"/>
              <a:t>를 의미하거든요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때문에</a:t>
            </a:r>
            <a:r>
              <a:rPr lang="en-US" altLang="ko-KR" dirty="0"/>
              <a:t>, Socket</a:t>
            </a:r>
            <a:r>
              <a:rPr lang="ko-KR" altLang="en-US" dirty="0"/>
              <a:t>에 대해 간단히 리마인드 하고 넘어가보겠습니다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머신 </a:t>
            </a:r>
            <a:r>
              <a:rPr lang="en-US" altLang="ko-KR" dirty="0"/>
              <a:t>A </a:t>
            </a:r>
            <a:r>
              <a:rPr lang="ko-KR" altLang="en-US" dirty="0"/>
              <a:t>와 머신 </a:t>
            </a:r>
            <a:r>
              <a:rPr lang="en-US" altLang="ko-KR" dirty="0"/>
              <a:t>B </a:t>
            </a:r>
            <a:r>
              <a:rPr lang="ko-KR" altLang="en-US" dirty="0"/>
              <a:t>가 서로 통신이라는 것을 하려고 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프로세스는 소켓이라는 것을 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이 소켓이라는 것을 통해서만 주거나 받을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process B </a:t>
            </a:r>
            <a:r>
              <a:rPr lang="ko-KR" altLang="en-US" dirty="0"/>
              <a:t>의 </a:t>
            </a:r>
            <a:r>
              <a:rPr lang="en-US" altLang="ko-KR" dirty="0"/>
              <a:t>application thread </a:t>
            </a:r>
            <a:r>
              <a:rPr lang="ko-KR" altLang="en-US" dirty="0"/>
              <a:t>가 </a:t>
            </a:r>
            <a:r>
              <a:rPr lang="en-US" altLang="ko-KR" dirty="0"/>
              <a:t>write(</a:t>
            </a:r>
            <a:r>
              <a:rPr lang="en-US" altLang="ko-KR" dirty="0" err="1"/>
              <a:t>socket_B</a:t>
            </a:r>
            <a:r>
              <a:rPr lang="en-US" altLang="ko-KR" dirty="0"/>
              <a:t>) </a:t>
            </a:r>
            <a:r>
              <a:rPr lang="ko-KR" altLang="en-US" dirty="0"/>
              <a:t>명령으로 데이터를 </a:t>
            </a:r>
            <a:r>
              <a:rPr lang="en-US" altLang="ko-KR" dirty="0" err="1"/>
              <a:t>send_buffer</a:t>
            </a:r>
            <a:r>
              <a:rPr lang="ko-KR" altLang="en-US" dirty="0"/>
              <a:t>에 기록하면</a:t>
            </a:r>
            <a:endParaRPr lang="en-US" altLang="ko-KR" dirty="0"/>
          </a:p>
          <a:p>
            <a:r>
              <a:rPr lang="en-US" altLang="ko-KR" dirty="0"/>
              <a:t>process A </a:t>
            </a:r>
            <a:r>
              <a:rPr lang="ko-KR" altLang="en-US" dirty="0"/>
              <a:t>의 </a:t>
            </a:r>
            <a:r>
              <a:rPr lang="en-US" altLang="ko-KR" dirty="0"/>
              <a:t>application thread </a:t>
            </a:r>
            <a:r>
              <a:rPr lang="ko-KR" altLang="en-US" dirty="0"/>
              <a:t>가 </a:t>
            </a:r>
            <a:r>
              <a:rPr lang="en-US" altLang="ko-KR" dirty="0"/>
              <a:t>read(</a:t>
            </a:r>
            <a:r>
              <a:rPr lang="en-US" altLang="ko-KR" dirty="0" err="1"/>
              <a:t>socker_A</a:t>
            </a:r>
            <a:r>
              <a:rPr lang="en-US" altLang="ko-KR" dirty="0"/>
              <a:t>) </a:t>
            </a:r>
            <a:r>
              <a:rPr lang="ko-KR" altLang="en-US" dirty="0"/>
              <a:t>명령으로 데이터를 </a:t>
            </a:r>
            <a:r>
              <a:rPr lang="en-US" altLang="ko-KR" dirty="0" err="1"/>
              <a:t>recv_buffer</a:t>
            </a:r>
            <a:r>
              <a:rPr lang="ko-KR" altLang="en-US" dirty="0"/>
              <a:t>에서 읽어옵니다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I/O blocking </a:t>
            </a:r>
            <a:r>
              <a:rPr lang="ko-KR" altLang="en-US" dirty="0"/>
              <a:t>이 어떨 때 발생하는지 살펴보면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write </a:t>
            </a:r>
            <a:r>
              <a:rPr lang="ko-KR" altLang="en-US" dirty="0"/>
              <a:t>인 경우</a:t>
            </a:r>
            <a:r>
              <a:rPr lang="en-US" altLang="ko-KR" dirty="0"/>
              <a:t>, write(</a:t>
            </a:r>
            <a:r>
              <a:rPr lang="en-US" altLang="ko-KR" dirty="0" err="1"/>
              <a:t>socket_B</a:t>
            </a:r>
            <a:r>
              <a:rPr lang="en-US" altLang="ko-KR" dirty="0"/>
              <a:t>) </a:t>
            </a:r>
            <a:r>
              <a:rPr lang="ko-KR" altLang="en-US" dirty="0"/>
              <a:t>명령으로 데이터를 기록할 때</a:t>
            </a:r>
            <a:r>
              <a:rPr lang="en-US" altLang="ko-KR" dirty="0"/>
              <a:t>, </a:t>
            </a:r>
            <a:r>
              <a:rPr lang="en-US" altLang="ko-KR" dirty="0" err="1"/>
              <a:t>send_buffer</a:t>
            </a:r>
            <a:r>
              <a:rPr lang="en-US" altLang="ko-KR" dirty="0"/>
              <a:t> </a:t>
            </a:r>
            <a:r>
              <a:rPr lang="ko-KR" altLang="en-US" dirty="0"/>
              <a:t>가 가득 차면 더 이상 기록할 수 없습니다</a:t>
            </a:r>
            <a:r>
              <a:rPr lang="en-US" altLang="ko-KR" dirty="0"/>
              <a:t>. </a:t>
            </a:r>
            <a:r>
              <a:rPr lang="en-US" altLang="ko-KR" dirty="0" err="1"/>
              <a:t>send_buffer</a:t>
            </a:r>
            <a:r>
              <a:rPr lang="ko-KR" altLang="en-US" dirty="0"/>
              <a:t>가 빌 때 까지 </a:t>
            </a:r>
            <a:r>
              <a:rPr lang="en-US" altLang="ko-KR" dirty="0"/>
              <a:t>thread</a:t>
            </a:r>
            <a:r>
              <a:rPr lang="ko-KR" altLang="en-US" dirty="0"/>
              <a:t>가 기다리기 때문에 지연이 발생하고요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에서는</a:t>
            </a:r>
            <a:r>
              <a:rPr lang="en-US" altLang="ko-KR" dirty="0"/>
              <a:t>, read(</a:t>
            </a:r>
            <a:r>
              <a:rPr lang="en-US" altLang="ko-KR" dirty="0" err="1"/>
              <a:t>socket_A</a:t>
            </a:r>
            <a:r>
              <a:rPr lang="en-US" altLang="ko-KR" dirty="0"/>
              <a:t>) </a:t>
            </a:r>
            <a:r>
              <a:rPr lang="ko-KR" altLang="en-US" dirty="0"/>
              <a:t>명령으로 데이터를 읽어오는데</a:t>
            </a:r>
            <a:r>
              <a:rPr lang="en-US" altLang="ko-KR" dirty="0"/>
              <a:t>, </a:t>
            </a:r>
            <a:r>
              <a:rPr lang="en-US" altLang="ko-KR" dirty="0" err="1"/>
              <a:t>recv_buffer</a:t>
            </a:r>
            <a:r>
              <a:rPr lang="ko-KR" altLang="en-US" dirty="0"/>
              <a:t> 가 </a:t>
            </a:r>
            <a:r>
              <a:rPr lang="ko-KR" altLang="en-US" dirty="0" err="1"/>
              <a:t>비어있다면</a:t>
            </a:r>
            <a:r>
              <a:rPr lang="en-US" altLang="ko-KR" dirty="0"/>
              <a:t>, </a:t>
            </a:r>
            <a:r>
              <a:rPr lang="ko-KR" altLang="en-US" dirty="0"/>
              <a:t>데이터가 들어올 때 까지 기다리기 때문에 지연이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9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가 </a:t>
            </a:r>
            <a:r>
              <a:rPr lang="en-US" altLang="ko-KR" dirty="0"/>
              <a:t>blocking </a:t>
            </a:r>
            <a:r>
              <a:rPr lang="ko-KR" altLang="en-US" dirty="0"/>
              <a:t>된다고 해서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일어나거나</a:t>
            </a:r>
            <a:r>
              <a:rPr lang="en-US" altLang="ko-KR" dirty="0"/>
              <a:t>, time slice </a:t>
            </a:r>
            <a:r>
              <a:rPr lang="ko-KR" altLang="en-US" dirty="0"/>
              <a:t>가 끝나거나</a:t>
            </a:r>
            <a:r>
              <a:rPr lang="en-US" altLang="ko-KR" dirty="0"/>
              <a:t>, yield </a:t>
            </a:r>
            <a:r>
              <a:rPr lang="ko-KR" altLang="en-US" dirty="0"/>
              <a:t>가 걸리는 등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interrupt </a:t>
            </a:r>
            <a:r>
              <a:rPr lang="ko-KR" altLang="en-US" dirty="0"/>
              <a:t>가 발생하면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은 해당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runnable </a:t>
            </a:r>
            <a:r>
              <a:rPr lang="ko-KR" altLang="en-US" dirty="0"/>
              <a:t>상태인 다른 </a:t>
            </a:r>
            <a:r>
              <a:rPr lang="en-US" altLang="ko-KR" dirty="0"/>
              <a:t>thread 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잠깐만요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이 대체 뭐가 문제란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blocking </a:t>
            </a:r>
            <a:r>
              <a:rPr lang="ko-KR" altLang="en-US" dirty="0"/>
              <a:t>되는 동안 억지로 다른 일을 시키지 않아도 </a:t>
            </a:r>
            <a:r>
              <a:rPr lang="en-US" altLang="ko-KR" dirty="0"/>
              <a:t>core</a:t>
            </a:r>
            <a:r>
              <a:rPr lang="ko-KR" altLang="en-US" dirty="0"/>
              <a:t>는 효율적으로 일을 하는데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I/O Non-blocking </a:t>
            </a:r>
            <a:r>
              <a:rPr lang="ko-KR" altLang="en-US" dirty="0"/>
              <a:t>을 고집해야 할 이유가 있을까요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non-blocking </a:t>
            </a:r>
            <a:r>
              <a:rPr lang="ko-KR" altLang="en-US" dirty="0"/>
              <a:t>이 왜 빠르다고들 하는 걸까요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b="1" dirty="0"/>
              <a:t>Context switching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현재 작업중인 </a:t>
            </a:r>
            <a:r>
              <a:rPr lang="en-US" altLang="ko-KR" dirty="0"/>
              <a:t>thread</a:t>
            </a:r>
            <a:r>
              <a:rPr lang="ko-KR" altLang="en-US" dirty="0"/>
              <a:t>를 중지시키고 다른 </a:t>
            </a:r>
            <a:r>
              <a:rPr lang="en-US" altLang="ko-KR" dirty="0"/>
              <a:t>thread</a:t>
            </a:r>
            <a:r>
              <a:rPr lang="ko-KR" altLang="en-US" dirty="0"/>
              <a:t>를 실행시키기 위해서는</a:t>
            </a:r>
            <a:endParaRPr lang="en-US" altLang="ko-KR" dirty="0"/>
          </a:p>
          <a:p>
            <a:r>
              <a:rPr lang="ko-KR" altLang="en-US" dirty="0"/>
              <a:t>지금까지의 </a:t>
            </a:r>
            <a:r>
              <a:rPr lang="en-US" altLang="ko-KR" dirty="0"/>
              <a:t>thread </a:t>
            </a:r>
            <a:r>
              <a:rPr lang="ko-KR" altLang="en-US" dirty="0"/>
              <a:t>상태를 저장하고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/>
              <a:t>thread </a:t>
            </a:r>
            <a:r>
              <a:rPr lang="ko-KR" altLang="en-US" dirty="0"/>
              <a:t>의 상태를 복원해야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복원해야 할 정보는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간 메모리를 공유하기 때문에 </a:t>
            </a:r>
            <a:r>
              <a:rPr lang="en-US" altLang="ko-KR" dirty="0"/>
              <a:t>process context switching </a:t>
            </a:r>
            <a:r>
              <a:rPr lang="ko-KR" altLang="en-US" dirty="0"/>
              <a:t>에 비해 훨씬 작긴 하지만</a:t>
            </a:r>
            <a:r>
              <a:rPr lang="en-US" altLang="ko-KR" dirty="0"/>
              <a:t>, 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스택 포인터</a:t>
            </a:r>
            <a:r>
              <a:rPr lang="en-US" altLang="ko-KR" dirty="0"/>
              <a:t>, </a:t>
            </a:r>
            <a:r>
              <a:rPr lang="ko-KR" altLang="en-US" dirty="0"/>
              <a:t>프로그램 카운터 등을 저장하고 복원해야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와 </a:t>
            </a:r>
            <a:r>
              <a:rPr lang="en-US" altLang="ko-KR" dirty="0"/>
              <a:t>Kernel mode</a:t>
            </a:r>
            <a:r>
              <a:rPr lang="ko-KR" altLang="en-US" dirty="0" err="1"/>
              <a:t>란게</a:t>
            </a:r>
            <a:r>
              <a:rPr lang="ko-KR" altLang="en-US" dirty="0"/>
              <a:t> 있는데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User mode</a:t>
            </a:r>
            <a:r>
              <a:rPr lang="ko-KR" altLang="en-US" dirty="0"/>
              <a:t>과 </a:t>
            </a:r>
            <a:r>
              <a:rPr lang="en-US" altLang="ko-KR" dirty="0"/>
              <a:t>Kernel mode</a:t>
            </a:r>
            <a:r>
              <a:rPr lang="ko-KR" altLang="en-US" dirty="0"/>
              <a:t>가 </a:t>
            </a:r>
            <a:r>
              <a:rPr lang="en-US" altLang="ko-KR" dirty="0"/>
              <a:t>1:1</a:t>
            </a:r>
            <a:r>
              <a:rPr lang="ko-KR" altLang="en-US" dirty="0"/>
              <a:t>이기 때문에 이 </a:t>
            </a:r>
            <a:r>
              <a:rPr lang="en-US" altLang="ko-KR" dirty="0"/>
              <a:t>mode </a:t>
            </a:r>
            <a:r>
              <a:rPr lang="ko-KR" altLang="en-US" dirty="0"/>
              <a:t>전환에도 </a:t>
            </a:r>
            <a:r>
              <a:rPr lang="en-US" altLang="ko-KR" dirty="0"/>
              <a:t>switching </a:t>
            </a:r>
            <a:r>
              <a:rPr lang="ko-KR" altLang="en-US" dirty="0"/>
              <a:t>비용이 발생합니다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thread</a:t>
            </a:r>
            <a:r>
              <a:rPr lang="ko-KR" altLang="en-US" dirty="0"/>
              <a:t>가 실행되던 </a:t>
            </a:r>
            <a:r>
              <a:rPr lang="en-US" altLang="ko-KR" dirty="0"/>
              <a:t>core</a:t>
            </a:r>
            <a:r>
              <a:rPr lang="ko-KR" altLang="en-US" dirty="0"/>
              <a:t>가 바뀌면 대량의 </a:t>
            </a:r>
            <a:r>
              <a:rPr lang="en-US" altLang="ko-KR" dirty="0"/>
              <a:t>cache miss</a:t>
            </a:r>
            <a:r>
              <a:rPr lang="ko-KR" altLang="en-US" dirty="0"/>
              <a:t>가 발생하여 전환비용이 더 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전환비용은 대략 </a:t>
            </a:r>
            <a:r>
              <a:rPr lang="en-US" altLang="ko-KR" dirty="0"/>
              <a:t>20 us ~ 20 </a:t>
            </a:r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정도 소요된다고 하며</a:t>
            </a:r>
            <a:endParaRPr lang="en-US" altLang="ko-KR" dirty="0"/>
          </a:p>
          <a:p>
            <a:r>
              <a:rPr lang="en-US" altLang="ko-KR" dirty="0"/>
              <a:t>(https://blog.tsunanet.net/2010/11/how-long-does-it-take-to-make-context.html)</a:t>
            </a:r>
          </a:p>
          <a:p>
            <a:endParaRPr lang="en-US" altLang="ko-KR" dirty="0"/>
          </a:p>
          <a:p>
            <a:r>
              <a:rPr lang="ko-KR" altLang="en-US" dirty="0"/>
              <a:t>이 시간동안 </a:t>
            </a:r>
            <a:r>
              <a:rPr lang="en-US" altLang="ko-KR" dirty="0"/>
              <a:t>core</a:t>
            </a:r>
            <a:r>
              <a:rPr lang="ko-KR" altLang="en-US" dirty="0"/>
              <a:t>는 아무런 작업을 하지 않습니다</a:t>
            </a:r>
            <a:r>
              <a:rPr lang="en-US" altLang="ko-KR" dirty="0"/>
              <a:t>. core </a:t>
            </a:r>
            <a:r>
              <a:rPr lang="ko-KR" altLang="en-US" dirty="0"/>
              <a:t>실행이 </a:t>
            </a:r>
            <a:r>
              <a:rPr lang="en-US" altLang="ko-KR" dirty="0"/>
              <a:t>block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서버를 </a:t>
            </a:r>
            <a:r>
              <a:rPr lang="ko-KR" altLang="en-US" dirty="0" err="1"/>
              <a:t>할당받을</a:t>
            </a:r>
            <a:r>
              <a:rPr lang="ko-KR" altLang="en-US" dirty="0"/>
              <a:t> 때</a:t>
            </a:r>
            <a:r>
              <a:rPr lang="en-US" altLang="ko-KR" dirty="0"/>
              <a:t>, VM</a:t>
            </a:r>
            <a:r>
              <a:rPr lang="ko-KR" altLang="en-US" dirty="0"/>
              <a:t>의 </a:t>
            </a:r>
            <a:r>
              <a:rPr lang="en-US" altLang="ko-KR" dirty="0"/>
              <a:t>core</a:t>
            </a:r>
            <a:r>
              <a:rPr lang="ko-KR" altLang="en-US" dirty="0"/>
              <a:t>는 보통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~ 4</a:t>
            </a:r>
            <a:r>
              <a:rPr lang="ko-KR" altLang="en-US" dirty="0"/>
              <a:t>개 정도일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개 띄운다고 가정해보면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부하가 적어 </a:t>
            </a:r>
            <a:r>
              <a:rPr lang="en-US" altLang="ko-KR" dirty="0"/>
              <a:t>working thread </a:t>
            </a:r>
            <a:r>
              <a:rPr lang="ko-KR" altLang="en-US" dirty="0"/>
              <a:t>가 얼마 안 될 때는 아무런 문제가 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경합이 발생하지 않아</a:t>
            </a:r>
            <a:r>
              <a:rPr lang="en-US" altLang="ko-KR" dirty="0"/>
              <a:t>, thread </a:t>
            </a:r>
            <a:r>
              <a:rPr lang="ko-KR" altLang="en-US" dirty="0"/>
              <a:t>는 처음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에서 계속 실행될 </a:t>
            </a:r>
            <a:r>
              <a:rPr lang="ko-KR" altLang="en-US" dirty="0" err="1"/>
              <a:t>꺼고</a:t>
            </a:r>
            <a:r>
              <a:rPr lang="en-US" altLang="ko-KR" dirty="0"/>
              <a:t>, context switching </a:t>
            </a:r>
            <a:r>
              <a:rPr lang="ko-KR" altLang="en-US" dirty="0"/>
              <a:t>은 큰 비용손실 없이 자연스럽게 처리될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부하가 많아져서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thread </a:t>
            </a:r>
            <a:r>
              <a:rPr lang="ko-KR" altLang="en-US" dirty="0"/>
              <a:t>가 모두 일하는 상황이 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적은 </a:t>
            </a:r>
            <a:r>
              <a:rPr lang="en-US" altLang="ko-KR" dirty="0"/>
              <a:t>core</a:t>
            </a:r>
            <a:r>
              <a:rPr lang="ko-KR" altLang="en-US" dirty="0"/>
              <a:t>를 차지하기 위해 </a:t>
            </a:r>
            <a:r>
              <a:rPr lang="en-US" altLang="ko-KR" dirty="0"/>
              <a:t>thread </a:t>
            </a:r>
            <a:r>
              <a:rPr lang="ko-KR" altLang="en-US" dirty="0"/>
              <a:t>간 경합이 발생하며</a:t>
            </a:r>
            <a:endParaRPr lang="en-US" altLang="ko-KR" dirty="0"/>
          </a:p>
          <a:p>
            <a:r>
              <a:rPr lang="en-US" altLang="ko-KR" dirty="0"/>
              <a:t>core</a:t>
            </a:r>
            <a:r>
              <a:rPr lang="ko-KR" altLang="en-US" dirty="0"/>
              <a:t>에서 분할 실행되는 </a:t>
            </a:r>
            <a:r>
              <a:rPr lang="en-US" altLang="ko-KR" dirty="0"/>
              <a:t>thread </a:t>
            </a:r>
            <a:r>
              <a:rPr lang="ko-KR" altLang="en-US" dirty="0"/>
              <a:t>개수가 많아지고</a:t>
            </a:r>
            <a:r>
              <a:rPr lang="en-US" altLang="ko-KR" dirty="0"/>
              <a:t>, </a:t>
            </a:r>
            <a:r>
              <a:rPr lang="ko-KR" altLang="en-US" dirty="0"/>
              <a:t>이는 그만큼 </a:t>
            </a:r>
            <a:r>
              <a:rPr lang="en-US" altLang="ko-KR" dirty="0"/>
              <a:t>context switching </a:t>
            </a:r>
            <a:r>
              <a:rPr lang="ko-KR" altLang="en-US" dirty="0"/>
              <a:t>회수가 많아지게 되므로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</a:t>
            </a:r>
            <a:r>
              <a:rPr lang="en-US" altLang="ko-KR" dirty="0"/>
              <a:t>context switching </a:t>
            </a:r>
            <a:r>
              <a:rPr lang="ko-KR" altLang="en-US" dirty="0"/>
              <a:t>비용 총합이 커지는 결과를 초래합니다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core</a:t>
            </a:r>
            <a:r>
              <a:rPr lang="ko-KR" altLang="en-US" dirty="0"/>
              <a:t>에 불필요한 부하가 걸려 처리 지연으로 이어집니다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6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실행하는 </a:t>
            </a:r>
            <a:r>
              <a:rPr lang="en-US" altLang="ko-KR" dirty="0"/>
              <a:t>user thread </a:t>
            </a:r>
            <a:r>
              <a:rPr lang="ko-KR" altLang="en-US" dirty="0"/>
              <a:t>관점에서</a:t>
            </a:r>
            <a:endParaRPr lang="en-US" altLang="ko-KR" dirty="0"/>
          </a:p>
          <a:p>
            <a:r>
              <a:rPr lang="en-US" altLang="ko-KR" dirty="0"/>
              <a:t>kernel thread </a:t>
            </a:r>
            <a:r>
              <a:rPr lang="ko-KR" altLang="en-US" dirty="0"/>
              <a:t>에서 발생하는 </a:t>
            </a:r>
            <a:r>
              <a:rPr lang="en-US" altLang="ko-KR" dirty="0"/>
              <a:t>context switching </a:t>
            </a:r>
            <a:r>
              <a:rPr lang="ko-KR" altLang="en-US" dirty="0"/>
              <a:t>시간은 아무 일도 하지 않는 </a:t>
            </a:r>
            <a:r>
              <a:rPr lang="en-US" altLang="ko-KR" dirty="0"/>
              <a:t>overhead, </a:t>
            </a:r>
            <a:r>
              <a:rPr lang="ko-KR" altLang="en-US" dirty="0"/>
              <a:t>즉 부하입니다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비싸다고도 하고</a:t>
            </a:r>
            <a:endParaRPr lang="en-US" altLang="ko-KR" dirty="0"/>
          </a:p>
          <a:p>
            <a:r>
              <a:rPr lang="en-US" altLang="ko-KR" dirty="0"/>
              <a:t>thread 1000</a:t>
            </a:r>
            <a:r>
              <a:rPr lang="ko-KR" altLang="en-US" dirty="0"/>
              <a:t>개를 만들면 메모리는 </a:t>
            </a:r>
            <a:r>
              <a:rPr lang="en-US" altLang="ko-KR" dirty="0"/>
              <a:t>1.6G </a:t>
            </a:r>
            <a:r>
              <a:rPr lang="ko-KR" altLang="en-US" dirty="0"/>
              <a:t>잡아먹거든요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으로 </a:t>
            </a:r>
            <a:r>
              <a:rPr lang="en-US" altLang="ko-KR" dirty="0"/>
              <a:t>block 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</a:t>
            </a:r>
            <a:r>
              <a:rPr lang="en-US" altLang="ko-KR" dirty="0"/>
              <a:t>thread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처리율이 저하되는 현상이 발생합니다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en-US" altLang="ko-KR" dirty="0"/>
              <a:t>thread </a:t>
            </a:r>
            <a:r>
              <a:rPr lang="ko-KR" altLang="en-US" dirty="0"/>
              <a:t>개수 </a:t>
            </a:r>
            <a:r>
              <a:rPr lang="en-US" altLang="ko-KR" dirty="0"/>
              <a:t>== core </a:t>
            </a:r>
            <a:r>
              <a:rPr lang="ko-KR" altLang="en-US" dirty="0"/>
              <a:t>개수 로 설정되기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는 </a:t>
            </a:r>
            <a:r>
              <a:rPr lang="en-US" altLang="ko-KR" dirty="0" err="1"/>
              <a:t>os</a:t>
            </a:r>
            <a:r>
              <a:rPr lang="ko-KR" altLang="en-US" dirty="0"/>
              <a:t>에서 관리하는 </a:t>
            </a:r>
            <a:r>
              <a:rPr lang="en-US" altLang="ko-KR" dirty="0"/>
              <a:t>thread </a:t>
            </a:r>
            <a:r>
              <a:rPr lang="ko-KR" altLang="en-US" dirty="0"/>
              <a:t>가 아니라 프로그램 </a:t>
            </a:r>
            <a:r>
              <a:rPr lang="en-US" altLang="ko-KR" dirty="0"/>
              <a:t>code block </a:t>
            </a:r>
            <a:r>
              <a:rPr lang="ko-KR" altLang="en-US" dirty="0"/>
              <a:t>이기 때문에</a:t>
            </a:r>
            <a:r>
              <a:rPr lang="en-US" altLang="ko-KR" dirty="0"/>
              <a:t>, 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time slice </a:t>
            </a:r>
            <a:r>
              <a:rPr lang="ko-KR" altLang="en-US" dirty="0"/>
              <a:t>기능이 없습니다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특정 코드가 무한루프를 돌거나 </a:t>
            </a:r>
            <a:r>
              <a:rPr lang="en-US" altLang="ko-KR" dirty="0"/>
              <a:t>blocking </a:t>
            </a:r>
            <a:r>
              <a:rPr lang="ko-KR" altLang="en-US" dirty="0"/>
              <a:t>모드로 작동할 경우</a:t>
            </a:r>
            <a:r>
              <a:rPr lang="en-US" altLang="ko-KR" dirty="0"/>
              <a:t>, </a:t>
            </a:r>
            <a:r>
              <a:rPr lang="ko-KR" altLang="en-US" dirty="0"/>
              <a:t>성능이 급격하게 나빠집니다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60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67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5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가 빠른 이유는 바로 처리 방식이 다르기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 I/O </a:t>
            </a:r>
            <a:r>
              <a:rPr lang="ko-KR" altLang="en-US" dirty="0"/>
              <a:t>를 이용한 비동기 호출</a:t>
            </a:r>
            <a:endParaRPr lang="en-US" altLang="ko-KR" dirty="0"/>
          </a:p>
          <a:p>
            <a:r>
              <a:rPr lang="ko-KR" altLang="en-US" dirty="0"/>
              <a:t>그리고 이를 처리해주는 </a:t>
            </a:r>
            <a:r>
              <a:rPr lang="en-US" altLang="ko-KR" dirty="0"/>
              <a:t>Event loop </a:t>
            </a:r>
            <a:r>
              <a:rPr lang="ko-KR" altLang="en-US" dirty="0" err="1"/>
              <a:t>메카니즘입니다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구체적으로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빈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처리하기 때문에 빠르게 동작할 수 있습니다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의미를 좀 더 자세히 </a:t>
            </a:r>
            <a:r>
              <a:rPr lang="ko-KR" altLang="en-US" dirty="0" err="1"/>
              <a:t>살펴볼께요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IBM </a:t>
            </a:r>
            <a:r>
              <a:rPr lang="ko-KR" altLang="en-US" dirty="0"/>
              <a:t>에서 발표한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Boost application performance using asynchronous I/O,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호출을 이용해 어플리케이션 성능을 향상시키는 </a:t>
            </a:r>
            <a:r>
              <a:rPr lang="ko-KR" altLang="en-US" dirty="0" err="1"/>
              <a:t>방법이라는데요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application 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하나</a:t>
            </a:r>
            <a:r>
              <a:rPr lang="en-US" altLang="ko-KR" dirty="0"/>
              <a:t>, single thread 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/ Non-blocking </a:t>
            </a:r>
            <a:r>
              <a:rPr lang="ko-KR" altLang="en-US" dirty="0"/>
              <a:t>은 </a:t>
            </a:r>
            <a:r>
              <a:rPr lang="en-US" altLang="ko-KR" dirty="0"/>
              <a:t>Kernel </a:t>
            </a:r>
            <a:r>
              <a:rPr lang="ko-KR" altLang="en-US" dirty="0"/>
              <a:t>처리를 </a:t>
            </a:r>
            <a:r>
              <a:rPr lang="en-US" altLang="ko-KR" dirty="0"/>
              <a:t>thread </a:t>
            </a:r>
            <a:r>
              <a:rPr lang="ko-KR" altLang="en-US" dirty="0"/>
              <a:t>가 기다리는지 </a:t>
            </a:r>
            <a:r>
              <a:rPr lang="en-US" altLang="ko-KR" dirty="0"/>
              <a:t>/ </a:t>
            </a:r>
            <a:r>
              <a:rPr lang="ko-KR" altLang="en-US" dirty="0"/>
              <a:t>기다리지 않는지 관점에서 나눈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 / Asynchronous </a:t>
            </a:r>
            <a:r>
              <a:rPr lang="ko-KR" altLang="en-US" dirty="0"/>
              <a:t>는 </a:t>
            </a:r>
            <a:r>
              <a:rPr lang="en-US" altLang="ko-KR" dirty="0"/>
              <a:t>single thread </a:t>
            </a:r>
            <a:r>
              <a:rPr lang="ko-KR" altLang="en-US" dirty="0"/>
              <a:t>가 어떤 </a:t>
            </a:r>
            <a:r>
              <a:rPr lang="en-US" altLang="ko-KR" dirty="0"/>
              <a:t>task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하나씩 처리하는지 </a:t>
            </a:r>
            <a:r>
              <a:rPr lang="en-US" altLang="ko-KR" dirty="0"/>
              <a:t>/ </a:t>
            </a:r>
            <a:r>
              <a:rPr lang="ko-KR" altLang="en-US" dirty="0"/>
              <a:t>동시에 여러 개 처리할 수 있는지 관점으로 나눈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</a:t>
            </a:r>
            <a:r>
              <a:rPr lang="ko-KR" altLang="en-US" dirty="0"/>
              <a:t>저희 별다방에서 라떼 한 잔 </a:t>
            </a:r>
            <a:r>
              <a:rPr lang="ko-KR" altLang="en-US" dirty="0" err="1"/>
              <a:t>사먹어</a:t>
            </a:r>
            <a:r>
              <a:rPr lang="ko-KR" altLang="en-US" dirty="0"/>
              <a:t> 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그라인딩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스팀머신에서</a:t>
            </a:r>
            <a:r>
              <a:rPr lang="ko-KR" altLang="en-US" dirty="0"/>
              <a:t> 커피 내리고 </a:t>
            </a:r>
            <a:r>
              <a:rPr lang="en-US" altLang="ko-KR" dirty="0"/>
              <a:t>-&gt; </a:t>
            </a:r>
            <a:r>
              <a:rPr lang="ko-KR" altLang="en-US" dirty="0"/>
              <a:t>우유 데우고 </a:t>
            </a:r>
            <a:r>
              <a:rPr lang="en-US" altLang="ko-KR" dirty="0"/>
              <a:t>-&gt; </a:t>
            </a:r>
            <a:r>
              <a:rPr lang="ko-KR" altLang="en-US" dirty="0"/>
              <a:t>거품 내고 </a:t>
            </a:r>
            <a:r>
              <a:rPr lang="en-US" altLang="ko-KR" dirty="0"/>
              <a:t>-&gt; </a:t>
            </a:r>
            <a:r>
              <a:rPr lang="ko-KR" altLang="en-US" dirty="0"/>
              <a:t>만들어진 우유에 커피 부어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일에 순서는 있지만</a:t>
            </a:r>
            <a:r>
              <a:rPr lang="en-US" altLang="ko-KR" dirty="0"/>
              <a:t>, </a:t>
            </a:r>
            <a:r>
              <a:rPr lang="ko-KR" altLang="en-US" dirty="0"/>
              <a:t>이렇게 모든 일을 기다렸다 진행할 필요는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식으로는 밀려들어오는 주문을 빨리 처리하기가 어려워요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직원을 몇 명 더 뽑기로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커피 가는 거나 우유 데우는 일들은 기계가 하잖아요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사람은 한 번에 </a:t>
            </a:r>
            <a:r>
              <a:rPr lang="ko-KR" altLang="en-US" dirty="0" err="1"/>
              <a:t>하나씩밖엔</a:t>
            </a:r>
            <a:r>
              <a:rPr lang="ko-KR" altLang="en-US" dirty="0"/>
              <a:t> 일 할 수 없어요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기계가 일하는 동안 다른 일을 빨리 빨리 진행시키면</a:t>
            </a:r>
            <a:r>
              <a:rPr lang="en-US" altLang="ko-KR" dirty="0"/>
              <a:t>, </a:t>
            </a:r>
            <a:r>
              <a:rPr lang="ko-KR" altLang="en-US" dirty="0"/>
              <a:t>동시에 여러 일을 진행시킬 수가 있어요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4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sunanet.net/2010/11/how-long-does-it-take-to-make-contex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pring-boot-20-webflux-reactive-performance-tes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14:cNvPr>
              <p14:cNvContentPartPr/>
              <p14:nvPr/>
            </p14:nvContentPartPr>
            <p14:xfrm>
              <a:off x="-2345040" y="1043471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2240" y="1029071"/>
                <a:ext cx="14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901584" y="1831781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301907" y="3177249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2185048" y="2491743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658522" y="3837211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1" y="2914302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5125866" y="4501570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454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707065" y="1686299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133999" y="3775257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813940" y="203026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78529" y="3432950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5" y="2991021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19368" y="4455085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1933785" y="2403697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2847904" y="3090643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2054805" y="276264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3276499" y="4115171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2B6BD5-1B68-C8CE-5750-94B30027FEEC}"/>
              </a:ext>
            </a:extLst>
          </p:cNvPr>
          <p:cNvSpPr/>
          <p:nvPr/>
        </p:nvSpPr>
        <p:spPr>
          <a:xfrm>
            <a:off x="4417338" y="4792367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8545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Socket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1B090D-E0F1-2976-9E83-190B8FEAD452}"/>
              </a:ext>
            </a:extLst>
          </p:cNvPr>
          <p:cNvSpPr/>
          <p:nvPr/>
        </p:nvSpPr>
        <p:spPr>
          <a:xfrm>
            <a:off x="1014984" y="2185416"/>
            <a:ext cx="2139696" cy="237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39DC-BDB0-A6B2-6451-496828011318}"/>
              </a:ext>
            </a:extLst>
          </p:cNvPr>
          <p:cNvSpPr txBox="1"/>
          <p:nvPr/>
        </p:nvSpPr>
        <p:spPr>
          <a:xfrm>
            <a:off x="1183982" y="1883664"/>
            <a:ext cx="13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Machine 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922FC5-8E0A-87AB-57A3-5239436EAECA}"/>
              </a:ext>
            </a:extLst>
          </p:cNvPr>
          <p:cNvSpPr/>
          <p:nvPr/>
        </p:nvSpPr>
        <p:spPr>
          <a:xfrm>
            <a:off x="1183982" y="2679712"/>
            <a:ext cx="1806105" cy="16819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C559-9A7F-29E0-3EFC-50C76747884E}"/>
              </a:ext>
            </a:extLst>
          </p:cNvPr>
          <p:cNvSpPr txBox="1"/>
          <p:nvPr/>
        </p:nvSpPr>
        <p:spPr>
          <a:xfrm>
            <a:off x="1183983" y="2297077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Process A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A2518F-76BC-DAB8-B6D6-26C346C79652}"/>
              </a:ext>
            </a:extLst>
          </p:cNvPr>
          <p:cNvSpPr/>
          <p:nvPr/>
        </p:nvSpPr>
        <p:spPr>
          <a:xfrm>
            <a:off x="1564468" y="3143210"/>
            <a:ext cx="1342810" cy="105644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94F81-9293-FFF9-C9C2-27DD5E6F0175}"/>
              </a:ext>
            </a:extLst>
          </p:cNvPr>
          <p:cNvSpPr txBox="1"/>
          <p:nvPr/>
        </p:nvSpPr>
        <p:spPr>
          <a:xfrm>
            <a:off x="1800621" y="2811904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/>
              <a:t>Socket_A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25A29C-1E66-7D84-ED15-D26FF332D04C}"/>
              </a:ext>
            </a:extLst>
          </p:cNvPr>
          <p:cNvSpPr/>
          <p:nvPr/>
        </p:nvSpPr>
        <p:spPr>
          <a:xfrm>
            <a:off x="5607309" y="2167128"/>
            <a:ext cx="2139696" cy="237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0BAE2-9035-04F9-4158-9254B1DB911E}"/>
              </a:ext>
            </a:extLst>
          </p:cNvPr>
          <p:cNvSpPr txBox="1"/>
          <p:nvPr/>
        </p:nvSpPr>
        <p:spPr>
          <a:xfrm>
            <a:off x="6196420" y="1865376"/>
            <a:ext cx="14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Machine  B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BAAB19-87B9-7B5C-7A8C-4EE840AC8DC7}"/>
              </a:ext>
            </a:extLst>
          </p:cNvPr>
          <p:cNvSpPr/>
          <p:nvPr/>
        </p:nvSpPr>
        <p:spPr>
          <a:xfrm>
            <a:off x="5776307" y="2661424"/>
            <a:ext cx="1806105" cy="16819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2F059-00C2-AA40-51AB-492A8DC7F489}"/>
              </a:ext>
            </a:extLst>
          </p:cNvPr>
          <p:cNvSpPr txBox="1"/>
          <p:nvPr/>
        </p:nvSpPr>
        <p:spPr>
          <a:xfrm>
            <a:off x="6544404" y="2278789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Process B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F274814-0E53-E4BC-1FED-81CF21F10935}"/>
              </a:ext>
            </a:extLst>
          </p:cNvPr>
          <p:cNvSpPr/>
          <p:nvPr/>
        </p:nvSpPr>
        <p:spPr>
          <a:xfrm>
            <a:off x="5909905" y="3124922"/>
            <a:ext cx="1342810" cy="1056449"/>
          </a:xfrm>
          <a:prstGeom prst="roundRect">
            <a:avLst/>
          </a:prstGeom>
          <a:noFill/>
          <a:ln w="38100">
            <a:solidFill>
              <a:srgbClr val="DA2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1E4CB-544F-7F4E-46F5-30CABAC0CF0A}"/>
              </a:ext>
            </a:extLst>
          </p:cNvPr>
          <p:cNvSpPr txBox="1"/>
          <p:nvPr/>
        </p:nvSpPr>
        <p:spPr>
          <a:xfrm>
            <a:off x="5908314" y="2793616"/>
            <a:ext cx="105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Socket_B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8A2730-7C74-CB6A-646E-EE40E5562819}"/>
              </a:ext>
            </a:extLst>
          </p:cNvPr>
          <p:cNvSpPr/>
          <p:nvPr/>
        </p:nvSpPr>
        <p:spPr>
          <a:xfrm>
            <a:off x="1800621" y="3306200"/>
            <a:ext cx="1051890" cy="338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send_buffer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2184F4-5818-49F0-8B32-59B6DBD46DC1}"/>
              </a:ext>
            </a:extLst>
          </p:cNvPr>
          <p:cNvSpPr/>
          <p:nvPr/>
        </p:nvSpPr>
        <p:spPr>
          <a:xfrm>
            <a:off x="1800621" y="3790119"/>
            <a:ext cx="1051890" cy="3385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recv_buffer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3735B0-0ECF-F7F8-1C9E-9CD8AF2129BC}"/>
              </a:ext>
            </a:extLst>
          </p:cNvPr>
          <p:cNvSpPr/>
          <p:nvPr/>
        </p:nvSpPr>
        <p:spPr>
          <a:xfrm>
            <a:off x="6003813" y="3303152"/>
            <a:ext cx="1051890" cy="338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send_buffer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CD411AB-D99C-4633-7CB7-B88C913AA73E}"/>
              </a:ext>
            </a:extLst>
          </p:cNvPr>
          <p:cNvSpPr/>
          <p:nvPr/>
        </p:nvSpPr>
        <p:spPr>
          <a:xfrm>
            <a:off x="6003813" y="3787071"/>
            <a:ext cx="1051890" cy="3385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recv_buffer</a:t>
            </a:r>
            <a:endParaRPr lang="ko-KR" altLang="en-US" sz="1200" dirty="0"/>
          </a:p>
        </p:txBody>
      </p:sp>
      <p:sp>
        <p:nvSpPr>
          <p:cNvPr id="25" name="구름 24">
            <a:extLst>
              <a:ext uri="{FF2B5EF4-FFF2-40B4-BE49-F238E27FC236}">
                <a16:creationId xmlns:a16="http://schemas.microsoft.com/office/drawing/2014/main" id="{C49C9A3B-0C8F-876F-94BF-59F6DF39B87B}"/>
              </a:ext>
            </a:extLst>
          </p:cNvPr>
          <p:cNvSpPr/>
          <p:nvPr/>
        </p:nvSpPr>
        <p:spPr>
          <a:xfrm>
            <a:off x="3639312" y="3204249"/>
            <a:ext cx="1638300" cy="897793"/>
          </a:xfrm>
          <a:prstGeom prst="cloud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Network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55B001-E5AA-81E2-C3CD-26C81F18704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852511" y="3472429"/>
            <a:ext cx="3151302" cy="4869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34B7DD-1AAD-A15A-D062-A94A31C2C8E2}"/>
              </a:ext>
            </a:extLst>
          </p:cNvPr>
          <p:cNvSpPr txBox="1"/>
          <p:nvPr/>
        </p:nvSpPr>
        <p:spPr>
          <a:xfrm>
            <a:off x="1564468" y="4709160"/>
            <a:ext cx="180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read(</a:t>
            </a:r>
            <a:r>
              <a:rPr lang="en-US" altLang="ko-KR" dirty="0" err="1">
                <a:solidFill>
                  <a:schemeClr val="accent1"/>
                </a:solidFill>
              </a:rPr>
              <a:t>socket_A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53FC2-C74E-72F1-52BB-8B3962666E8E}"/>
              </a:ext>
            </a:extLst>
          </p:cNvPr>
          <p:cNvSpPr txBox="1"/>
          <p:nvPr/>
        </p:nvSpPr>
        <p:spPr>
          <a:xfrm>
            <a:off x="5908314" y="4651909"/>
            <a:ext cx="180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write(</a:t>
            </a:r>
            <a:r>
              <a:rPr lang="en-US" altLang="ko-KR" dirty="0" err="1">
                <a:solidFill>
                  <a:srgbClr val="DA2ADE"/>
                </a:solidFill>
              </a:rPr>
              <a:t>socket_B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99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476688" y="2482795"/>
            <a:ext cx="146084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blocking</a:t>
            </a:r>
          </a:p>
          <a:p>
            <a:pPr algn="ctr"/>
            <a:endParaRPr lang="en-US" altLang="ko-KR" sz="3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3602237" y="3971711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transfer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00350"/>
            <a:ext cx="176560" cy="1540479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1143000" y="339090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blocked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771457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275728" y="21707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52570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86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90301"/>
            <a:ext cx="176560" cy="1361964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3376611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E0D7667-F90C-6AB5-B13E-78D80657F2FF}"/>
              </a:ext>
            </a:extLst>
          </p:cNvPr>
          <p:cNvSpPr/>
          <p:nvPr/>
        </p:nvSpPr>
        <p:spPr>
          <a:xfrm>
            <a:off x="2351450" y="2879244"/>
            <a:ext cx="132855" cy="685580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AB6A06-9AB6-CF3E-7561-B078744A4DA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416678" y="2890301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88898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240830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V="1">
            <a:off x="2413115" y="4240830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6CCEAA4-075A-FD7F-4623-16EBC5EC67CA}"/>
              </a:ext>
            </a:extLst>
          </p:cNvPr>
          <p:cNvSpPr/>
          <p:nvPr/>
        </p:nvSpPr>
        <p:spPr>
          <a:xfrm>
            <a:off x="2346683" y="4603280"/>
            <a:ext cx="132855" cy="398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D76E6C-F43E-4F36-0BB3-020A3EFAAA3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11911" y="4614337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C759B5-156F-CF28-58F1-F029D0577BF5}"/>
              </a:ext>
            </a:extLst>
          </p:cNvPr>
          <p:cNvSpPr txBox="1"/>
          <p:nvPr/>
        </p:nvSpPr>
        <p:spPr>
          <a:xfrm>
            <a:off x="3012313" y="2577251"/>
            <a:ext cx="2610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not yet</a:t>
            </a:r>
            <a:r>
              <a:rPr lang="en-US" altLang="ko-KR" sz="1200" dirty="0"/>
              <a:t> (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EAGAIN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EWOULDBLOCK</a:t>
            </a:r>
            <a:r>
              <a:rPr lang="en-US" altLang="ko-KR" sz="1200" dirty="0"/>
              <a:t>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668328" y="4317480"/>
            <a:ext cx="126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298464" y="3900307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0F13602E-9E08-9ECC-5EB7-9A743358DF39}"/>
              </a:ext>
            </a:extLst>
          </p:cNvPr>
          <p:cNvSpPr/>
          <p:nvPr/>
        </p:nvSpPr>
        <p:spPr>
          <a:xfrm flipH="1">
            <a:off x="6286247" y="3831234"/>
            <a:ext cx="132854" cy="409588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5ED45-4426-0CEF-E65C-E482204AB012}"/>
              </a:ext>
            </a:extLst>
          </p:cNvPr>
          <p:cNvSpPr txBox="1"/>
          <p:nvPr/>
        </p:nvSpPr>
        <p:spPr>
          <a:xfrm>
            <a:off x="6355271" y="3820102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117618" y="2437075"/>
            <a:ext cx="21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aio_read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non-locking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2952605" y="4010786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3032754"/>
            <a:ext cx="176560" cy="977267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12800" y="3390900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151593-CBF5-D0A0-30C8-42417383F167}"/>
              </a:ext>
            </a:extLst>
          </p:cNvPr>
          <p:cNvSpPr/>
          <p:nvPr/>
        </p:nvSpPr>
        <p:spPr>
          <a:xfrm>
            <a:off x="2352043" y="3032754"/>
            <a:ext cx="132855" cy="977267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5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4710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952439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2692420" y="2224086"/>
            <a:ext cx="3099566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I/O multiplexing read </a:t>
            </a:r>
            <a:r>
              <a:rPr lang="en-US" altLang="ko-KR" sz="1600" b="1" dirty="0">
                <a:solidFill>
                  <a:srgbClr val="C00000"/>
                </a:solidFill>
              </a:rPr>
              <a:t>non-blocking</a:t>
            </a:r>
          </a:p>
          <a:p>
            <a:pPr algn="ctr"/>
            <a:endParaRPr lang="en-US" altLang="ko-KR" sz="4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4553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read I/O #1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19426"/>
            <a:ext cx="907621" cy="35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read data #2</a:t>
            </a:r>
          </a:p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read data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528230"/>
            <a:ext cx="176560" cy="1297170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2855911"/>
            <a:ext cx="12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 nothing</a:t>
            </a:r>
          </a:p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(blocked)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730097" y="4247823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data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622505" y="38501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#2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8550-51CB-C0F0-7F47-026DCE8D217D}"/>
              </a:ext>
            </a:extLst>
          </p:cNvPr>
          <p:cNvSpPr txBox="1"/>
          <p:nvPr/>
        </p:nvSpPr>
        <p:spPr>
          <a:xfrm>
            <a:off x="6205410" y="2583959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start read I/O #2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498B-554F-7AD6-5C42-23CF0B28D79E}"/>
              </a:ext>
            </a:extLst>
          </p:cNvPr>
          <p:cNvSpPr txBox="1"/>
          <p:nvPr/>
        </p:nvSpPr>
        <p:spPr>
          <a:xfrm>
            <a:off x="6205404" y="27173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start read I/O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5C5D59-4C69-539A-51CC-2DD0314A256F}"/>
              </a:ext>
            </a:extLst>
          </p:cNvPr>
          <p:cNvSpPr/>
          <p:nvPr/>
        </p:nvSpPr>
        <p:spPr>
          <a:xfrm>
            <a:off x="2346681" y="4406435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CCA-9696-E5EA-A05A-AB07D52B017E}"/>
              </a:ext>
            </a:extLst>
          </p:cNvPr>
          <p:cNvSpPr txBox="1"/>
          <p:nvPr/>
        </p:nvSpPr>
        <p:spPr>
          <a:xfrm>
            <a:off x="3622499" y="402158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#3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A97F98D-4D54-217A-20F3-9AEA63BA6AAD}"/>
              </a:ext>
            </a:extLst>
          </p:cNvPr>
          <p:cNvSpPr/>
          <p:nvPr/>
        </p:nvSpPr>
        <p:spPr>
          <a:xfrm>
            <a:off x="2341914" y="4730289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A3C33F-E085-1624-D3E6-D0E48D52C3BC}"/>
              </a:ext>
            </a:extLst>
          </p:cNvPr>
          <p:cNvCxnSpPr>
            <a:cxnSpLocks/>
          </p:cNvCxnSpPr>
          <p:nvPr/>
        </p:nvCxnSpPr>
        <p:spPr>
          <a:xfrm flipH="1">
            <a:off x="2413108" y="4459894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E7380-A356-CE28-9A3B-4C5087147E0D}"/>
              </a:ext>
            </a:extLst>
          </p:cNvPr>
          <p:cNvSpPr txBox="1"/>
          <p:nvPr/>
        </p:nvSpPr>
        <p:spPr>
          <a:xfrm>
            <a:off x="3727711" y="4502129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data #3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B13F6-81D4-235D-A2A1-FA05788E33E0}"/>
              </a:ext>
            </a:extLst>
          </p:cNvPr>
          <p:cNvSpPr txBox="1"/>
          <p:nvPr/>
        </p:nvSpPr>
        <p:spPr>
          <a:xfrm>
            <a:off x="3619699" y="360628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notify  </a:t>
            </a:r>
            <a:r>
              <a:rPr lang="en-US" altLang="ko-KR" sz="1000" b="1" dirty="0">
                <a:solidFill>
                  <a:srgbClr val="C00000"/>
                </a:solidFill>
              </a:rPr>
              <a:t>available data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E90A1-A389-9BE8-875B-5555FFE7661D}"/>
              </a:ext>
            </a:extLst>
          </p:cNvPr>
          <p:cNvCxnSpPr>
            <a:cxnSpLocks/>
          </p:cNvCxnSpPr>
          <p:nvPr/>
        </p:nvCxnSpPr>
        <p:spPr>
          <a:xfrm flipH="1">
            <a:off x="2417875" y="4731362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056182"/>
            <a:ext cx="132855" cy="7002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5F40A0-6B3E-C329-85C6-C726F758BA9D}"/>
              </a:ext>
            </a:extLst>
          </p:cNvPr>
          <p:cNvCxnSpPr>
            <a:cxnSpLocks/>
          </p:cNvCxnSpPr>
          <p:nvPr/>
        </p:nvCxnSpPr>
        <p:spPr>
          <a:xfrm>
            <a:off x="2413109" y="4210673"/>
            <a:ext cx="3749566" cy="8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413000" y="4048125"/>
            <a:ext cx="3743686" cy="8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25399"/>
            <a:ext cx="132855" cy="3921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6F0B8-9C95-3C6D-FCDA-F4A51EF411E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17881" y="3831234"/>
            <a:ext cx="37435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5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 / 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Sync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Async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/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/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900000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49" y="2152650"/>
            <a:ext cx="289419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073140" y="2150998"/>
            <a:ext cx="429260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runnable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997814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238118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591519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000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527208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306213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889752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6207E9-D45A-1494-2DBC-3C804FCA8C3E}"/>
              </a:ext>
            </a:extLst>
          </p:cNvPr>
          <p:cNvSpPr txBox="1"/>
          <p:nvPr/>
        </p:nvSpPr>
        <p:spPr>
          <a:xfrm>
            <a:off x="785545" y="3537477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AB5BC2D-0BB5-A834-B50E-CFF3019E4F04}"/>
              </a:ext>
            </a:extLst>
          </p:cNvPr>
          <p:cNvGrpSpPr/>
          <p:nvPr/>
        </p:nvGrpSpPr>
        <p:grpSpPr>
          <a:xfrm>
            <a:off x="1572317" y="3386328"/>
            <a:ext cx="7094424" cy="671630"/>
            <a:chOff x="1310249" y="3907536"/>
            <a:chExt cx="7094424" cy="6716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C5C9821-2E09-8796-4572-D5DB9410FE23}"/>
                </a:ext>
              </a:extLst>
            </p:cNvPr>
            <p:cNvSpPr/>
            <p:nvPr/>
          </p:nvSpPr>
          <p:spPr>
            <a:xfrm>
              <a:off x="131024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2680C5-2E02-9DAB-734F-61850788D9B8}"/>
                </a:ext>
              </a:extLst>
            </p:cNvPr>
            <p:cNvSpPr/>
            <p:nvPr/>
          </p:nvSpPr>
          <p:spPr>
            <a:xfrm>
              <a:off x="166526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81C3162-3A8E-28CF-8E34-6312341AEDC4}"/>
                </a:ext>
              </a:extLst>
            </p:cNvPr>
            <p:cNvSpPr/>
            <p:nvPr/>
          </p:nvSpPr>
          <p:spPr>
            <a:xfrm>
              <a:off x="20202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2376C4-4698-750F-5023-F9064856F4A8}"/>
                </a:ext>
              </a:extLst>
            </p:cNvPr>
            <p:cNvSpPr/>
            <p:nvPr/>
          </p:nvSpPr>
          <p:spPr>
            <a:xfrm>
              <a:off x="237528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540906-2E51-9675-E04A-48763C397E8B}"/>
                </a:ext>
              </a:extLst>
            </p:cNvPr>
            <p:cNvSpPr/>
            <p:nvPr/>
          </p:nvSpPr>
          <p:spPr>
            <a:xfrm>
              <a:off x="273029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3FCF6-B0D0-4657-41F5-142776AC4349}"/>
                </a:ext>
              </a:extLst>
            </p:cNvPr>
            <p:cNvSpPr/>
            <p:nvPr/>
          </p:nvSpPr>
          <p:spPr>
            <a:xfrm>
              <a:off x="308530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5F9546-0604-2EF2-54A6-5335DEFEB791}"/>
                </a:ext>
              </a:extLst>
            </p:cNvPr>
            <p:cNvSpPr/>
            <p:nvPr/>
          </p:nvSpPr>
          <p:spPr>
            <a:xfrm>
              <a:off x="344032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DE25FD-C261-5FCF-2135-CCCD2439FC4A}"/>
                </a:ext>
              </a:extLst>
            </p:cNvPr>
            <p:cNvSpPr/>
            <p:nvPr/>
          </p:nvSpPr>
          <p:spPr>
            <a:xfrm>
              <a:off x="379533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270459-3752-EF2A-7F7B-E2CF60B431A8}"/>
                </a:ext>
              </a:extLst>
            </p:cNvPr>
            <p:cNvSpPr/>
            <p:nvPr/>
          </p:nvSpPr>
          <p:spPr>
            <a:xfrm>
              <a:off x="415034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DEF029B-FA16-E509-A5E7-07ABAA4F349C}"/>
                </a:ext>
              </a:extLst>
            </p:cNvPr>
            <p:cNvSpPr/>
            <p:nvPr/>
          </p:nvSpPr>
          <p:spPr>
            <a:xfrm>
              <a:off x="450535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3AA9BD-3ABD-90E0-FF40-05FB37E4163F}"/>
                </a:ext>
              </a:extLst>
            </p:cNvPr>
            <p:cNvSpPr/>
            <p:nvPr/>
          </p:nvSpPr>
          <p:spPr>
            <a:xfrm>
              <a:off x="486036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5829C85-24C3-F0BF-2741-32AA6058AC87}"/>
                </a:ext>
              </a:extLst>
            </p:cNvPr>
            <p:cNvSpPr/>
            <p:nvPr/>
          </p:nvSpPr>
          <p:spPr>
            <a:xfrm>
              <a:off x="521538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AD2A2C-506D-1774-4206-B45CB17CD1FA}"/>
                </a:ext>
              </a:extLst>
            </p:cNvPr>
            <p:cNvSpPr/>
            <p:nvPr/>
          </p:nvSpPr>
          <p:spPr>
            <a:xfrm>
              <a:off x="557039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30E31C3-5F34-0FFF-14D9-BC90C4A63B33}"/>
                </a:ext>
              </a:extLst>
            </p:cNvPr>
            <p:cNvSpPr/>
            <p:nvPr/>
          </p:nvSpPr>
          <p:spPr>
            <a:xfrm>
              <a:off x="592540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AC7AA-7C35-7B63-F3CA-C443772C635C}"/>
                </a:ext>
              </a:extLst>
            </p:cNvPr>
            <p:cNvSpPr/>
            <p:nvPr/>
          </p:nvSpPr>
          <p:spPr>
            <a:xfrm>
              <a:off x="628041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D64EF2-835E-8F59-73D5-3B1E46B9E441}"/>
                </a:ext>
              </a:extLst>
            </p:cNvPr>
            <p:cNvSpPr/>
            <p:nvPr/>
          </p:nvSpPr>
          <p:spPr>
            <a:xfrm>
              <a:off x="663542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D7434FE-F60C-69FA-DFDB-AE905D2F2CF4}"/>
                </a:ext>
              </a:extLst>
            </p:cNvPr>
            <p:cNvSpPr/>
            <p:nvPr/>
          </p:nvSpPr>
          <p:spPr>
            <a:xfrm>
              <a:off x="699044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09446D-8C9C-D861-DB0A-1F394934A9EE}"/>
                </a:ext>
              </a:extLst>
            </p:cNvPr>
            <p:cNvSpPr/>
            <p:nvPr/>
          </p:nvSpPr>
          <p:spPr>
            <a:xfrm>
              <a:off x="734545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7AC4F4-EFA0-9613-F74B-0799E29AA3F5}"/>
                </a:ext>
              </a:extLst>
            </p:cNvPr>
            <p:cNvSpPr/>
            <p:nvPr/>
          </p:nvSpPr>
          <p:spPr>
            <a:xfrm>
              <a:off x="770046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C30A4C-C00B-CE51-BBD6-F96C97EBCEF7}"/>
                </a:ext>
              </a:extLst>
            </p:cNvPr>
            <p:cNvSpPr/>
            <p:nvPr/>
          </p:nvSpPr>
          <p:spPr>
            <a:xfrm>
              <a:off x="80554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1837944" y="25717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84242E-B93E-58D8-A068-E288DB513035}"/>
              </a:ext>
            </a:extLst>
          </p:cNvPr>
          <p:cNvSpPr/>
          <p:nvPr/>
        </p:nvSpPr>
        <p:spPr>
          <a:xfrm>
            <a:off x="3179941" y="2571750"/>
            <a:ext cx="1033272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thread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4484882" y="259385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1055A-FE06-0BBF-7410-570919778FF6}"/>
              </a:ext>
            </a:extLst>
          </p:cNvPr>
          <p:cNvSpPr/>
          <p:nvPr/>
        </p:nvSpPr>
        <p:spPr>
          <a:xfrm>
            <a:off x="1610311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3732ED4-1B82-BA58-1E53-2700A6972E1D}"/>
              </a:ext>
            </a:extLst>
          </p:cNvPr>
          <p:cNvSpPr/>
          <p:nvPr/>
        </p:nvSpPr>
        <p:spPr>
          <a:xfrm>
            <a:off x="1964702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FCDEC5-C11D-34A1-7482-728AF983358B}"/>
              </a:ext>
            </a:extLst>
          </p:cNvPr>
          <p:cNvSpPr/>
          <p:nvPr/>
        </p:nvSpPr>
        <p:spPr>
          <a:xfrm>
            <a:off x="2319093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525EB4-88A5-05D2-F5F4-49A04CD40D15}"/>
              </a:ext>
            </a:extLst>
          </p:cNvPr>
          <p:cNvSpPr/>
          <p:nvPr/>
        </p:nvSpPr>
        <p:spPr>
          <a:xfrm>
            <a:off x="267348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A29B8C-2281-3BFA-BFE6-459C9B8A41E4}"/>
              </a:ext>
            </a:extLst>
          </p:cNvPr>
          <p:cNvSpPr/>
          <p:nvPr/>
        </p:nvSpPr>
        <p:spPr>
          <a:xfrm>
            <a:off x="3027875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01502A-3B9F-214F-FCE2-74E6B3AFE041}"/>
              </a:ext>
            </a:extLst>
          </p:cNvPr>
          <p:cNvSpPr/>
          <p:nvPr/>
        </p:nvSpPr>
        <p:spPr>
          <a:xfrm>
            <a:off x="338226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CB2587B-84B6-1985-5D93-80295CA2360A}"/>
              </a:ext>
            </a:extLst>
          </p:cNvPr>
          <p:cNvSpPr/>
          <p:nvPr/>
        </p:nvSpPr>
        <p:spPr>
          <a:xfrm>
            <a:off x="3736657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0EA0BA-9CDE-DC32-C941-8D5D4A34DC11}"/>
              </a:ext>
            </a:extLst>
          </p:cNvPr>
          <p:cNvSpPr/>
          <p:nvPr/>
        </p:nvSpPr>
        <p:spPr>
          <a:xfrm>
            <a:off x="4091048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F955D6-BCE2-78B3-EAC6-D4F57FB5FBE3}"/>
              </a:ext>
            </a:extLst>
          </p:cNvPr>
          <p:cNvSpPr/>
          <p:nvPr/>
        </p:nvSpPr>
        <p:spPr>
          <a:xfrm>
            <a:off x="4445439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1C34F7-D9ED-CAFC-E42E-1069777EDB98}"/>
              </a:ext>
            </a:extLst>
          </p:cNvPr>
          <p:cNvSpPr/>
          <p:nvPr/>
        </p:nvSpPr>
        <p:spPr>
          <a:xfrm>
            <a:off x="4799830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C35E8F-F48A-D981-C90A-4901F38AA5FD}"/>
              </a:ext>
            </a:extLst>
          </p:cNvPr>
          <p:cNvSpPr/>
          <p:nvPr/>
        </p:nvSpPr>
        <p:spPr>
          <a:xfrm>
            <a:off x="5154221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07CFBD-7CFB-F5D5-DA4E-10177BDC34E7}"/>
              </a:ext>
            </a:extLst>
          </p:cNvPr>
          <p:cNvSpPr/>
          <p:nvPr/>
        </p:nvSpPr>
        <p:spPr>
          <a:xfrm>
            <a:off x="5508612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288906-1141-B097-4361-E465336BD72F}"/>
              </a:ext>
            </a:extLst>
          </p:cNvPr>
          <p:cNvSpPr/>
          <p:nvPr/>
        </p:nvSpPr>
        <p:spPr>
          <a:xfrm>
            <a:off x="5863003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1C272D-995F-E03E-9D56-09492FA51392}"/>
              </a:ext>
            </a:extLst>
          </p:cNvPr>
          <p:cNvSpPr/>
          <p:nvPr/>
        </p:nvSpPr>
        <p:spPr>
          <a:xfrm>
            <a:off x="6217394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CB9196-1BFD-65E5-89C9-130368D7FB19}"/>
              </a:ext>
            </a:extLst>
          </p:cNvPr>
          <p:cNvSpPr/>
          <p:nvPr/>
        </p:nvSpPr>
        <p:spPr>
          <a:xfrm>
            <a:off x="6571785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133F00-0CC2-675E-020B-9E221396BF11}"/>
              </a:ext>
            </a:extLst>
          </p:cNvPr>
          <p:cNvSpPr/>
          <p:nvPr/>
        </p:nvSpPr>
        <p:spPr>
          <a:xfrm>
            <a:off x="692617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C02EF-A1DA-5264-7048-1EA9BA9B875F}"/>
              </a:ext>
            </a:extLst>
          </p:cNvPr>
          <p:cNvSpPr/>
          <p:nvPr/>
        </p:nvSpPr>
        <p:spPr>
          <a:xfrm>
            <a:off x="7280567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7802BB-8BC3-ADC8-8982-4D5DEEBC665B}"/>
              </a:ext>
            </a:extLst>
          </p:cNvPr>
          <p:cNvSpPr/>
          <p:nvPr/>
        </p:nvSpPr>
        <p:spPr>
          <a:xfrm>
            <a:off x="7634958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61FC1C-A0C5-2D70-9A95-919DC3A33491}"/>
              </a:ext>
            </a:extLst>
          </p:cNvPr>
          <p:cNvSpPr/>
          <p:nvPr/>
        </p:nvSpPr>
        <p:spPr>
          <a:xfrm>
            <a:off x="834374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AA5E03-9245-8B59-E51A-2E0C45FEA72B}"/>
              </a:ext>
            </a:extLst>
          </p:cNvPr>
          <p:cNvSpPr/>
          <p:nvPr/>
        </p:nvSpPr>
        <p:spPr>
          <a:xfrm>
            <a:off x="7989349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896112" y="18859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2115944" y="188823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1239C9-2271-7B3B-F765-4449F702EB98}"/>
              </a:ext>
            </a:extLst>
          </p:cNvPr>
          <p:cNvSpPr/>
          <p:nvPr/>
        </p:nvSpPr>
        <p:spPr>
          <a:xfrm>
            <a:off x="594360" y="3273235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BC2B-9740-C8A8-3767-CA83E0D4CC61}"/>
              </a:ext>
            </a:extLst>
          </p:cNvPr>
          <p:cNvSpPr/>
          <p:nvPr/>
        </p:nvSpPr>
        <p:spPr>
          <a:xfrm>
            <a:off x="1814192" y="3273234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5D7B5-5B57-5357-893C-F1C384165FA3}"/>
              </a:ext>
            </a:extLst>
          </p:cNvPr>
          <p:cNvSpPr/>
          <p:nvPr/>
        </p:nvSpPr>
        <p:spPr>
          <a:xfrm>
            <a:off x="3034024" y="3273235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복원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03421-5514-2884-E2D1-DAB6E013FB4E}"/>
              </a:ext>
            </a:extLst>
          </p:cNvPr>
          <p:cNvSpPr/>
          <p:nvPr/>
        </p:nvSpPr>
        <p:spPr>
          <a:xfrm>
            <a:off x="4253856" y="3273234"/>
            <a:ext cx="1033272" cy="1065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run 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14D49-657C-BB22-C632-1DFD6AC658AA}"/>
              </a:ext>
            </a:extLst>
          </p:cNvPr>
          <p:cNvSpPr/>
          <p:nvPr/>
        </p:nvSpPr>
        <p:spPr>
          <a:xfrm>
            <a:off x="5408416" y="3273233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80F21-6F88-4902-D4F9-37C703B7DAB5}"/>
              </a:ext>
            </a:extLst>
          </p:cNvPr>
          <p:cNvSpPr/>
          <p:nvPr/>
        </p:nvSpPr>
        <p:spPr>
          <a:xfrm>
            <a:off x="6562976" y="3273235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복원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F2286E-5905-FE0E-EBBD-0A3D0B5B2240}"/>
              </a:ext>
            </a:extLst>
          </p:cNvPr>
          <p:cNvSpPr/>
          <p:nvPr/>
        </p:nvSpPr>
        <p:spPr>
          <a:xfrm>
            <a:off x="7723381" y="3273233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5B5BC7-55AA-4250-BFE3-1C6C44FD6C52}"/>
              </a:ext>
            </a:extLst>
          </p:cNvPr>
          <p:cNvCxnSpPr/>
          <p:nvPr/>
        </p:nvCxnSpPr>
        <p:spPr>
          <a:xfrm>
            <a:off x="1737360" y="2648712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FEDEAE-B640-8229-D05F-766EBD64A2A1}"/>
              </a:ext>
            </a:extLst>
          </p:cNvPr>
          <p:cNvCxnSpPr/>
          <p:nvPr/>
        </p:nvCxnSpPr>
        <p:spPr>
          <a:xfrm>
            <a:off x="4148328" y="2648712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84E22B-0939-51F8-0096-BA42F29FEB60}"/>
              </a:ext>
            </a:extLst>
          </p:cNvPr>
          <p:cNvCxnSpPr/>
          <p:nvPr/>
        </p:nvCxnSpPr>
        <p:spPr>
          <a:xfrm>
            <a:off x="5335896" y="2659063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87401E-AD2C-1C7D-2373-0C637DBD4745}"/>
              </a:ext>
            </a:extLst>
          </p:cNvPr>
          <p:cNvCxnSpPr/>
          <p:nvPr/>
        </p:nvCxnSpPr>
        <p:spPr>
          <a:xfrm>
            <a:off x="7670413" y="2632838"/>
            <a:ext cx="0" cy="22402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81672-48FB-A79C-4CD9-8F0FC6858132}"/>
              </a:ext>
            </a:extLst>
          </p:cNvPr>
          <p:cNvCxnSpPr>
            <a:cxnSpLocks/>
          </p:cNvCxnSpPr>
          <p:nvPr/>
        </p:nvCxnSpPr>
        <p:spPr>
          <a:xfrm>
            <a:off x="1737360" y="2989897"/>
            <a:ext cx="241096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7BB19F-0F64-E5F2-8BD1-91B0D06881DB}"/>
              </a:ext>
            </a:extLst>
          </p:cNvPr>
          <p:cNvCxnSpPr>
            <a:cxnSpLocks/>
          </p:cNvCxnSpPr>
          <p:nvPr/>
        </p:nvCxnSpPr>
        <p:spPr>
          <a:xfrm>
            <a:off x="5335896" y="2989897"/>
            <a:ext cx="23345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DB9A24-A847-2EC7-27EC-267F2F47139F}"/>
              </a:ext>
            </a:extLst>
          </p:cNvPr>
          <p:cNvSpPr txBox="1"/>
          <p:nvPr/>
        </p:nvSpPr>
        <p:spPr>
          <a:xfrm>
            <a:off x="2239524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E6139-066A-8D91-A466-3016D35E347C}"/>
              </a:ext>
            </a:extLst>
          </p:cNvPr>
          <p:cNvSpPr txBox="1"/>
          <p:nvPr/>
        </p:nvSpPr>
        <p:spPr>
          <a:xfrm>
            <a:off x="5877571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39143-070B-108C-2F09-50905C08DEBE}"/>
              </a:ext>
            </a:extLst>
          </p:cNvPr>
          <p:cNvSpPr txBox="1"/>
          <p:nvPr/>
        </p:nvSpPr>
        <p:spPr>
          <a:xfrm>
            <a:off x="414775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9E16C-920D-1EA5-3757-2FDB32034507}"/>
              </a:ext>
            </a:extLst>
          </p:cNvPr>
          <p:cNvSpPr txBox="1"/>
          <p:nvPr/>
        </p:nvSpPr>
        <p:spPr>
          <a:xfrm>
            <a:off x="766536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4F9FE-3644-88E5-4A19-48ABD6E710BC}"/>
              </a:ext>
            </a:extLst>
          </p:cNvPr>
          <p:cNvSpPr txBox="1"/>
          <p:nvPr/>
        </p:nvSpPr>
        <p:spPr>
          <a:xfrm>
            <a:off x="561197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0997F-037D-0B3D-0C71-CDCBD8C31B2D}"/>
              </a:ext>
            </a:extLst>
          </p:cNvPr>
          <p:cNvSpPr txBox="1"/>
          <p:nvPr/>
        </p:nvSpPr>
        <p:spPr>
          <a:xfrm>
            <a:off x="2080260" y="2659380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8000"/>
                </a:solidFill>
              </a:rPr>
              <a:t>context switching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D89AE-0FF0-9AFD-9FD3-C52368CF1A44}"/>
              </a:ext>
            </a:extLst>
          </p:cNvPr>
          <p:cNvSpPr txBox="1"/>
          <p:nvPr/>
        </p:nvSpPr>
        <p:spPr>
          <a:xfrm>
            <a:off x="5571601" y="2483005"/>
            <a:ext cx="182248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8000"/>
                </a:solidFill>
              </a:rPr>
              <a:t>20 us ~ 20 </a:t>
            </a:r>
            <a:r>
              <a:rPr lang="en-US" altLang="ko-KR" sz="1100" dirty="0" err="1">
                <a:solidFill>
                  <a:srgbClr val="008000"/>
                </a:solidFill>
              </a:rPr>
              <a:t>ms</a:t>
            </a:r>
            <a:r>
              <a:rPr lang="en-US" altLang="ko-KR" sz="1100" dirty="0">
                <a:solidFill>
                  <a:srgbClr val="008000"/>
                </a:solidFill>
              </a:rPr>
              <a:t> </a:t>
            </a:r>
            <a:r>
              <a:rPr lang="en-US" altLang="ko-KR" sz="1100" baseline="30000" dirty="0">
                <a:solidFill>
                  <a:srgbClr val="008000"/>
                </a:solidFill>
              </a:rPr>
              <a:t>1)</a:t>
            </a:r>
          </a:p>
          <a:p>
            <a:pPr algn="ctr"/>
            <a:r>
              <a:rPr lang="en-US" altLang="ko-KR" dirty="0">
                <a:solidFill>
                  <a:srgbClr val="008000"/>
                </a:solidFill>
              </a:rPr>
              <a:t>context switching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03A3A-47DB-8BA0-C150-EAC1635FE93D}"/>
              </a:ext>
            </a:extLst>
          </p:cNvPr>
          <p:cNvSpPr txBox="1"/>
          <p:nvPr/>
        </p:nvSpPr>
        <p:spPr>
          <a:xfrm>
            <a:off x="5202593" y="4919611"/>
            <a:ext cx="36509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1) https://blog.tsunanet.net/2010/11/how-long-does-it-take-to-make-context.html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54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non-blocking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583189" y="2154730"/>
            <a:ext cx="11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Program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118455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780744" y="3531705"/>
            <a:ext cx="15992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1995365" y="4325102"/>
            <a:ext cx="154499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5810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ABC0F-A3F3-422A-12F2-D0FF0292425F}"/>
              </a:ext>
            </a:extLst>
          </p:cNvPr>
          <p:cNvSpPr/>
          <p:nvPr/>
        </p:nvSpPr>
        <p:spPr>
          <a:xfrm>
            <a:off x="2901950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3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32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2077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16500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1405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18599" y="2752916"/>
            <a:ext cx="405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32481" y="3225751"/>
            <a:ext cx="45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104BAE-4523-FC0C-E4B5-43ECDDDDF067}"/>
              </a:ext>
            </a:extLst>
          </p:cNvPr>
          <p:cNvSpPr/>
          <p:nvPr/>
        </p:nvSpPr>
        <p:spPr>
          <a:xfrm>
            <a:off x="2123978" y="2580323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message queue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80DE60-05FD-97E2-3C31-3E3C97053983}"/>
              </a:ext>
            </a:extLst>
          </p:cNvPr>
          <p:cNvSpPr/>
          <p:nvPr/>
        </p:nvSpPr>
        <p:spPr>
          <a:xfrm>
            <a:off x="5086177" y="3053158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 queue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DB9FBF-D3C6-795A-4D60-9CA14CDE1D3D}"/>
              </a:ext>
            </a:extLst>
          </p:cNvPr>
          <p:cNvCxnSpPr>
            <a:cxnSpLocks/>
            <a:stCxn id="48" idx="0"/>
            <a:endCxn id="6" idx="3"/>
          </p:cNvCxnSpPr>
          <p:nvPr/>
        </p:nvCxnSpPr>
        <p:spPr>
          <a:xfrm flipH="1">
            <a:off x="3837589" y="2752916"/>
            <a:ext cx="728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EE293-2D5B-D7B5-C8EB-6140C2B2F8A8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flipH="1">
            <a:off x="6799788" y="3223427"/>
            <a:ext cx="363009" cy="2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45AB19-A74D-22F7-0163-424AD041F6E0}"/>
              </a:ext>
            </a:extLst>
          </p:cNvPr>
          <p:cNvSpPr/>
          <p:nvPr/>
        </p:nvSpPr>
        <p:spPr>
          <a:xfrm>
            <a:off x="1585744" y="2970329"/>
            <a:ext cx="132855" cy="10015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22CD2B-66CA-D1AA-87F1-F195F0886EC5}"/>
              </a:ext>
            </a:extLst>
          </p:cNvPr>
          <p:cNvSpPr/>
          <p:nvPr/>
        </p:nvSpPr>
        <p:spPr>
          <a:xfrm>
            <a:off x="7096368" y="2104577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2B55DE9-04C5-77C0-9092-745D4A1FF46E}"/>
              </a:ext>
            </a:extLst>
          </p:cNvPr>
          <p:cNvSpPr/>
          <p:nvPr/>
        </p:nvSpPr>
        <p:spPr>
          <a:xfrm>
            <a:off x="7096367" y="3872423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4AD6889-2DD3-87C2-509B-9DDEC1CE8FAC}"/>
              </a:ext>
            </a:extLst>
          </p:cNvPr>
          <p:cNvSpPr/>
          <p:nvPr/>
        </p:nvSpPr>
        <p:spPr>
          <a:xfrm>
            <a:off x="4498365" y="438472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BC9F01-B969-0150-89CC-ABAC277A98D1}"/>
              </a:ext>
            </a:extLst>
          </p:cNvPr>
          <p:cNvSpPr/>
          <p:nvPr/>
        </p:nvSpPr>
        <p:spPr>
          <a:xfrm>
            <a:off x="4505569" y="211676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4A8746-BDCC-4B0D-AA2D-3B7F55BCC27C}"/>
              </a:ext>
            </a:extLst>
          </p:cNvPr>
          <p:cNvSpPr/>
          <p:nvPr/>
        </p:nvSpPr>
        <p:spPr>
          <a:xfrm>
            <a:off x="4498365" y="3360786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ADD14A-DA1A-376E-4702-F3FC4B93C7E0}"/>
              </a:ext>
            </a:extLst>
          </p:cNvPr>
          <p:cNvSpPr/>
          <p:nvPr/>
        </p:nvSpPr>
        <p:spPr>
          <a:xfrm>
            <a:off x="1585744" y="4706893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49B63A-219C-EB61-CBBE-FD90BE05E908}"/>
              </a:ext>
            </a:extLst>
          </p:cNvPr>
          <p:cNvSpPr/>
          <p:nvPr/>
        </p:nvSpPr>
        <p:spPr>
          <a:xfrm>
            <a:off x="1585743" y="2062130"/>
            <a:ext cx="132855" cy="1223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5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716245" y="2065469"/>
            <a:ext cx="1450489" cy="830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308626" y="2065469"/>
            <a:ext cx="1450489" cy="83069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3901007" y="2065469"/>
            <a:ext cx="1450489" cy="830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5493388" y="2065469"/>
            <a:ext cx="1450489" cy="8306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2C099-1D48-CE83-BFD1-CD53692FC2E5}"/>
              </a:ext>
            </a:extLst>
          </p:cNvPr>
          <p:cNvSpPr/>
          <p:nvPr/>
        </p:nvSpPr>
        <p:spPr>
          <a:xfrm>
            <a:off x="7085768" y="2065469"/>
            <a:ext cx="1450489" cy="830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5288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287571" y="2197543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287571" y="3216324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879951" y="4227755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919440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19437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90098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4190098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5414348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4190101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5414348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DAD1C1-C25D-F381-6075-938588D5A8F1}"/>
              </a:ext>
            </a:extLst>
          </p:cNvPr>
          <p:cNvSpPr/>
          <p:nvPr/>
        </p:nvSpPr>
        <p:spPr>
          <a:xfrm>
            <a:off x="6751813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28932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2204</TotalTime>
  <Words>2239</Words>
  <Application>Microsoft Office PowerPoint</Application>
  <PresentationFormat>화면 슬라이드 쇼(16:9)</PresentationFormat>
  <Paragraphs>587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594</cp:revision>
  <dcterms:created xsi:type="dcterms:W3CDTF">2023-07-11T14:27:12Z</dcterms:created>
  <dcterms:modified xsi:type="dcterms:W3CDTF">2023-07-24T14:31:22Z</dcterms:modified>
</cp:coreProperties>
</file>