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4"/>
  </p:notesMasterIdLst>
  <p:sldIdLst>
    <p:sldId id="256" r:id="rId2"/>
    <p:sldId id="258" r:id="rId3"/>
    <p:sldId id="270" r:id="rId4"/>
    <p:sldId id="271" r:id="rId5"/>
    <p:sldId id="272" r:id="rId6"/>
    <p:sldId id="274" r:id="rId7"/>
    <p:sldId id="275" r:id="rId8"/>
    <p:sldId id="276" r:id="rId9"/>
    <p:sldId id="277" r:id="rId10"/>
    <p:sldId id="286" r:id="rId11"/>
    <p:sldId id="287" r:id="rId12"/>
    <p:sldId id="273" r:id="rId13"/>
    <p:sldId id="295" r:id="rId14"/>
    <p:sldId id="288" r:id="rId15"/>
    <p:sldId id="289" r:id="rId16"/>
    <p:sldId id="290" r:id="rId17"/>
    <p:sldId id="291" r:id="rId18"/>
    <p:sldId id="292" r:id="rId19"/>
    <p:sldId id="293" r:id="rId20"/>
    <p:sldId id="284" r:id="rId21"/>
    <p:sldId id="296" r:id="rId22"/>
    <p:sldId id="278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6633"/>
    <a:srgbClr val="0033CC"/>
    <a:srgbClr val="DA2ADE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7920" autoAdjust="0"/>
  </p:normalViewPr>
  <p:slideViewPr>
    <p:cSldViewPr snapToGrid="0" showGuides="1">
      <p:cViewPr varScale="1">
        <p:scale>
          <a:sx n="82" d="100"/>
          <a:sy n="82" d="100"/>
        </p:scale>
        <p:origin x="2352" y="72"/>
      </p:cViewPr>
      <p:guideLst>
        <p:guide orient="horz" pos="1257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챕터에서는 지금까지 저희가 만들었던 </a:t>
            </a:r>
            <a:r>
              <a:rPr lang="en-US" altLang="ko-KR" dirty="0"/>
              <a:t>MVC, Reactor </a:t>
            </a:r>
            <a:r>
              <a:rPr lang="en-US" altLang="ko-KR" dirty="0" err="1"/>
              <a:t>Webflux</a:t>
            </a:r>
            <a:r>
              <a:rPr lang="en-US" altLang="ko-KR" dirty="0"/>
              <a:t>, Coroutine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어플리케이션들 간 성능테스트를 통해</a:t>
            </a:r>
            <a:r>
              <a:rPr lang="en-US" altLang="ko-KR" dirty="0"/>
              <a:t>,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가 정말로 </a:t>
            </a:r>
            <a:r>
              <a:rPr lang="en-US" altLang="ko-KR" dirty="0"/>
              <a:t>MVC</a:t>
            </a:r>
            <a:r>
              <a:rPr lang="ko-KR" altLang="en-US" dirty="0"/>
              <a:t>보다 </a:t>
            </a:r>
            <a:r>
              <a:rPr lang="ko-KR" altLang="en-US" dirty="0" err="1"/>
              <a:t>빠른지를</a:t>
            </a:r>
            <a:r>
              <a:rPr lang="ko-KR" altLang="en-US" dirty="0"/>
              <a:t> 직접 확인해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우선 </a:t>
            </a:r>
            <a:r>
              <a:rPr lang="ko-KR" altLang="en-US" dirty="0" err="1"/>
              <a:t>부하테스터부터</a:t>
            </a:r>
            <a:r>
              <a:rPr lang="ko-KR" altLang="en-US" dirty="0"/>
              <a:t> </a:t>
            </a:r>
            <a:r>
              <a:rPr lang="ko-KR" altLang="en-US" dirty="0" err="1"/>
              <a:t>셋업해</a:t>
            </a:r>
            <a:r>
              <a:rPr lang="ko-KR" altLang="en-US" dirty="0"/>
              <a:t>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57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705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성능비교 </a:t>
            </a:r>
            <a:r>
              <a:rPr lang="en-US" altLang="ko-KR" dirty="0"/>
              <a:t>2</a:t>
            </a:r>
            <a:r>
              <a:rPr lang="ko-KR" altLang="en-US" dirty="0"/>
              <a:t>번째 시간입니다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이전 시간에 저희는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RDB </a:t>
            </a:r>
            <a:r>
              <a:rPr lang="ko-KR" altLang="en-US" dirty="0" err="1"/>
              <a:t>호출시</a:t>
            </a:r>
            <a:r>
              <a:rPr lang="ko-KR" altLang="en-US" dirty="0"/>
              <a:t> </a:t>
            </a:r>
            <a:r>
              <a:rPr lang="en-US" altLang="ko-KR" dirty="0"/>
              <a:t>MVC </a:t>
            </a:r>
            <a:r>
              <a:rPr lang="ko-KR" altLang="en-US" dirty="0"/>
              <a:t>와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간 성능차이가 크지 않다는 것을 확인했습니다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왜 그럴까요 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809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결과는 솔직히 당황스럽습니다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sleep </a:t>
            </a:r>
            <a:r>
              <a:rPr lang="ko-KR" altLang="en-US" dirty="0"/>
              <a:t>으로 구현한 </a:t>
            </a:r>
            <a:r>
              <a:rPr lang="en-US" altLang="ko-KR" dirty="0"/>
              <a:t>NIO </a:t>
            </a:r>
            <a:r>
              <a:rPr lang="ko-KR" altLang="en-US" dirty="0"/>
              <a:t>지연호출은 이론대로 분명한 성능차이가 보이지만</a:t>
            </a:r>
            <a:r>
              <a:rPr lang="en-US" altLang="ko-KR" dirty="0"/>
              <a:t>, RDB </a:t>
            </a:r>
            <a:r>
              <a:rPr lang="ko-KR" altLang="en-US" dirty="0"/>
              <a:t>호출은 성능 차이가 보이질 않습니다</a:t>
            </a:r>
            <a:r>
              <a:rPr lang="en-US" altLang="ko-KR" dirty="0"/>
              <a:t>. </a:t>
            </a:r>
            <a:r>
              <a:rPr lang="ko-KR" altLang="en-US" dirty="0"/>
              <a:t>아주 약간 높은 </a:t>
            </a:r>
            <a:r>
              <a:rPr lang="ko-KR" altLang="en-US" dirty="0" err="1"/>
              <a:t>정도거든요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다른 테스트도구를 사용해봐도 결과는 마찬가지고요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혹시 </a:t>
            </a:r>
            <a:r>
              <a:rPr lang="ko-KR" altLang="en-US" dirty="0" err="1"/>
              <a:t>단건</a:t>
            </a:r>
            <a:r>
              <a:rPr lang="ko-KR" altLang="en-US" dirty="0"/>
              <a:t> 조회가 너무 빠른 프로세스여서</a:t>
            </a:r>
            <a:r>
              <a:rPr lang="en-US" altLang="ko-KR" dirty="0"/>
              <a:t>, </a:t>
            </a:r>
            <a:r>
              <a:rPr lang="ko-KR" altLang="en-US" dirty="0"/>
              <a:t>성능 차이가 안보였던 건 아닐까요 </a:t>
            </a:r>
            <a:r>
              <a:rPr lang="en-US" altLang="ko-KR" dirty="0"/>
              <a:t>? sleep </a:t>
            </a:r>
            <a:r>
              <a:rPr lang="ko-KR" altLang="en-US" dirty="0"/>
              <a:t>호출에서 확인했던 것처럼</a:t>
            </a:r>
            <a:r>
              <a:rPr lang="en-US" altLang="ko-KR" dirty="0"/>
              <a:t>, </a:t>
            </a:r>
            <a:r>
              <a:rPr lang="ko-KR" altLang="en-US" dirty="0"/>
              <a:t>쿼리가 좀 느려서</a:t>
            </a:r>
            <a:r>
              <a:rPr lang="en-US" altLang="ko-KR" dirty="0"/>
              <a:t>, </a:t>
            </a:r>
            <a:r>
              <a:rPr lang="ko-KR" altLang="en-US" dirty="0"/>
              <a:t>블록 타임이 좀 길다면</a:t>
            </a:r>
            <a:r>
              <a:rPr lang="en-US" altLang="ko-KR" dirty="0"/>
              <a:t>, </a:t>
            </a:r>
            <a:r>
              <a:rPr lang="ko-KR" altLang="en-US" dirty="0" err="1"/>
              <a:t>논블럭</a:t>
            </a:r>
            <a:r>
              <a:rPr lang="ko-KR" altLang="en-US" dirty="0"/>
              <a:t> </a:t>
            </a:r>
            <a:r>
              <a:rPr lang="en-US" altLang="ko-KR" dirty="0"/>
              <a:t>IO</a:t>
            </a:r>
            <a:r>
              <a:rPr lang="ko-KR" altLang="en-US" dirty="0"/>
              <a:t>로 처리하는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니까 처리량이 더 많아지지 않을까요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저희</a:t>
            </a:r>
            <a:r>
              <a:rPr lang="en-US" altLang="ko-KR" dirty="0"/>
              <a:t>, </a:t>
            </a:r>
            <a:r>
              <a:rPr lang="ko-KR" altLang="en-US" dirty="0"/>
              <a:t>쿼리가 </a:t>
            </a:r>
            <a:r>
              <a:rPr lang="ko-KR" altLang="en-US" dirty="0" err="1"/>
              <a:t>느렸던</a:t>
            </a:r>
            <a:r>
              <a:rPr lang="ko-KR" altLang="en-US" dirty="0"/>
              <a:t> 다건조회 테스트</a:t>
            </a:r>
            <a:r>
              <a:rPr lang="en-US" altLang="ko-KR" dirty="0"/>
              <a:t>… </a:t>
            </a:r>
            <a:r>
              <a:rPr lang="ko-KR" altLang="en-US" dirty="0"/>
              <a:t>해봤었고요</a:t>
            </a:r>
            <a:r>
              <a:rPr lang="en-US" altLang="ko-KR" dirty="0"/>
              <a:t>. </a:t>
            </a:r>
            <a:r>
              <a:rPr lang="ko-KR" altLang="en-US" dirty="0"/>
              <a:t>특별히 빠르진 않았습니다</a:t>
            </a:r>
            <a:r>
              <a:rPr lang="en-US" altLang="ko-KR" dirty="0"/>
              <a:t>. </a:t>
            </a:r>
            <a:r>
              <a:rPr lang="ko-KR" altLang="en-US" dirty="0"/>
              <a:t>그건 그냥 전반적으로 느리게 동작했습니다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여러가지 가설을 세워볼 수 있을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R2DBC </a:t>
            </a:r>
            <a:r>
              <a:rPr lang="ko-KR" altLang="en-US" dirty="0"/>
              <a:t>드라이버가 아직 </a:t>
            </a:r>
            <a:r>
              <a:rPr lang="en-US" altLang="ko-KR" dirty="0"/>
              <a:t>NIO </a:t>
            </a:r>
            <a:r>
              <a:rPr lang="ko-KR" altLang="en-US" dirty="0"/>
              <a:t>지원이 미흡해</a:t>
            </a:r>
            <a:r>
              <a:rPr lang="en-US" altLang="ko-KR" dirty="0"/>
              <a:t>, </a:t>
            </a:r>
            <a:r>
              <a:rPr lang="ko-KR" altLang="en-US" dirty="0"/>
              <a:t>실제로는 </a:t>
            </a:r>
            <a:r>
              <a:rPr lang="ko-KR" altLang="en-US" dirty="0" err="1"/>
              <a:t>블러킹</a:t>
            </a:r>
            <a:r>
              <a:rPr lang="ko-KR" altLang="en-US" dirty="0"/>
              <a:t> 호출이 일어났거나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혹은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NIO </a:t>
            </a:r>
            <a:r>
              <a:rPr lang="ko-KR" altLang="en-US" dirty="0"/>
              <a:t>를 지원하지 않을 수도 있겠죠</a:t>
            </a:r>
            <a:r>
              <a:rPr lang="en-US" altLang="ko-KR" dirty="0"/>
              <a:t>. </a:t>
            </a:r>
            <a:r>
              <a:rPr lang="ko-KR" altLang="en-US" dirty="0"/>
              <a:t>아무리 </a:t>
            </a:r>
            <a:r>
              <a:rPr lang="ko-KR" altLang="en-US" dirty="0" err="1"/>
              <a:t>논블럭하게</a:t>
            </a:r>
            <a:r>
              <a:rPr lang="ko-KR" altLang="en-US" dirty="0"/>
              <a:t> 호출해도</a:t>
            </a:r>
            <a:r>
              <a:rPr lang="en-US" altLang="ko-KR" dirty="0"/>
              <a:t>, DB </a:t>
            </a:r>
            <a:r>
              <a:rPr lang="ko-KR" altLang="en-US" dirty="0"/>
              <a:t>가 </a:t>
            </a:r>
            <a:r>
              <a:rPr lang="en-US" altLang="ko-KR" dirty="0"/>
              <a:t>NIO </a:t>
            </a:r>
            <a:r>
              <a:rPr lang="ko-KR" altLang="en-US" dirty="0"/>
              <a:t>를 지원하지 않으면</a:t>
            </a:r>
            <a:r>
              <a:rPr lang="en-US" altLang="ko-KR" dirty="0"/>
              <a:t>, </a:t>
            </a:r>
            <a:r>
              <a:rPr lang="ko-KR" altLang="en-US" dirty="0"/>
              <a:t>결국 </a:t>
            </a:r>
            <a:r>
              <a:rPr lang="ko-KR" altLang="en-US" dirty="0" err="1"/>
              <a:t>블러킹</a:t>
            </a:r>
            <a:r>
              <a:rPr lang="ko-KR" altLang="en-US" dirty="0"/>
              <a:t> </a:t>
            </a:r>
            <a:r>
              <a:rPr lang="ko-KR" altLang="en-US" dirty="0" err="1"/>
              <a:t>호출이니깐요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이렇게 성급하게 결론 내리긴 아쉬우니까</a:t>
            </a:r>
            <a:r>
              <a:rPr lang="en-US" altLang="ko-KR" dirty="0"/>
              <a:t>, </a:t>
            </a:r>
            <a:r>
              <a:rPr lang="ko-KR" altLang="en-US" dirty="0"/>
              <a:t>마지막으로 저희 서버 환경에서 테스트 한 번만 더 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로컬에서 서버 환경을 구성하는 가장 손쉬운 방법인</a:t>
            </a:r>
            <a:r>
              <a:rPr lang="en-US" altLang="ko-KR" dirty="0"/>
              <a:t>, docker container </a:t>
            </a:r>
            <a:r>
              <a:rPr lang="ko-KR" altLang="en-US" dirty="0"/>
              <a:t>로 어플리케이션을 우선 </a:t>
            </a:r>
            <a:r>
              <a:rPr lang="en-US" altLang="ko-KR" dirty="0"/>
              <a:t>build </a:t>
            </a:r>
            <a:r>
              <a:rPr lang="ko-KR" altLang="en-US" dirty="0"/>
              <a:t>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79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93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571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94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804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25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399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어플리케이션 성능은</a:t>
            </a:r>
            <a:r>
              <a:rPr lang="en-US" altLang="ko-KR" dirty="0"/>
              <a:t>,</a:t>
            </a:r>
            <a:r>
              <a:rPr lang="ko-KR" altLang="en-US" dirty="0"/>
              <a:t> 초당 처리성능을 나타내는</a:t>
            </a:r>
            <a:r>
              <a:rPr lang="en-US" altLang="ko-KR" dirty="0"/>
              <a:t> TPS, Transaction per seconds </a:t>
            </a:r>
            <a:r>
              <a:rPr lang="ko-KR" altLang="en-US" dirty="0"/>
              <a:t>또는 </a:t>
            </a:r>
            <a:r>
              <a:rPr lang="en-US" altLang="ko-KR" dirty="0"/>
              <a:t>RPS, </a:t>
            </a:r>
            <a:r>
              <a:rPr lang="ko-KR" altLang="en-US" dirty="0"/>
              <a:t>같은 말입니다</a:t>
            </a:r>
            <a:r>
              <a:rPr lang="en-US" altLang="ko-KR" dirty="0"/>
              <a:t>, Request per seconds </a:t>
            </a:r>
            <a:r>
              <a:rPr lang="ko-KR" altLang="en-US" dirty="0"/>
              <a:t>지표와 응답시간으로 확인해 볼 예정입니다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부하테스트 도구는</a:t>
            </a:r>
            <a:r>
              <a:rPr lang="en-US" altLang="ko-KR" dirty="0"/>
              <a:t>,</a:t>
            </a:r>
            <a:r>
              <a:rPr lang="ko-KR" altLang="en-US" dirty="0"/>
              <a:t> 서버에 다량의 요청을 보내고</a:t>
            </a:r>
            <a:r>
              <a:rPr lang="en-US" altLang="ko-KR" dirty="0"/>
              <a:t>,</a:t>
            </a:r>
            <a:r>
              <a:rPr lang="ko-KR" altLang="en-US" dirty="0"/>
              <a:t> 응답결과를 </a:t>
            </a:r>
            <a:r>
              <a:rPr lang="ko-KR" altLang="en-US" dirty="0" err="1"/>
              <a:t>수신받아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TPS</a:t>
            </a:r>
            <a:r>
              <a:rPr lang="ko-KR" altLang="en-US" dirty="0"/>
              <a:t>와 응답시간을 측정해 주는 도구입니다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부하를 정확하게 측정하기 위해서는</a:t>
            </a:r>
            <a:r>
              <a:rPr lang="en-US" altLang="ko-KR" dirty="0"/>
              <a:t>, </a:t>
            </a:r>
            <a:r>
              <a:rPr lang="ko-KR" altLang="en-US" dirty="0"/>
              <a:t>부하 발생기와 측정하고자 하는 서버환경을 분리해야 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부하 발생기가 </a:t>
            </a:r>
            <a:r>
              <a:rPr lang="en-US" altLang="ko-KR" dirty="0" err="1"/>
              <a:t>cpu</a:t>
            </a:r>
            <a:r>
              <a:rPr lang="ko-KR" altLang="en-US" dirty="0"/>
              <a:t>를 꽤 잡아먹기 때문에</a:t>
            </a:r>
            <a:r>
              <a:rPr lang="en-US" altLang="ko-KR" dirty="0"/>
              <a:t>,</a:t>
            </a:r>
            <a:r>
              <a:rPr lang="ko-KR" altLang="en-US" dirty="0"/>
              <a:t> 서버 처리 성능에 간섭을 일으킬 수 </a:t>
            </a:r>
            <a:r>
              <a:rPr lang="ko-KR" altLang="en-US" dirty="0" err="1"/>
              <a:t>있어서입니다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저희는 경향성 정도만 </a:t>
            </a:r>
            <a:r>
              <a:rPr lang="ko-KR" altLang="en-US" dirty="0" err="1"/>
              <a:t>확인할꺼라</a:t>
            </a:r>
            <a:r>
              <a:rPr lang="en-US" altLang="ko-KR" dirty="0"/>
              <a:t>, </a:t>
            </a:r>
            <a:r>
              <a:rPr lang="ko-KR" altLang="en-US" dirty="0"/>
              <a:t>로컬 </a:t>
            </a:r>
            <a:r>
              <a:rPr lang="en-US" altLang="ko-KR" dirty="0"/>
              <a:t>PC </a:t>
            </a:r>
            <a:r>
              <a:rPr lang="ko-KR" altLang="en-US" dirty="0"/>
              <a:t>에서 부하 테스트 도구와 서버를 같이 띄워 테스트하겠습니다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때문에</a:t>
            </a:r>
            <a:r>
              <a:rPr lang="en-US" altLang="ko-KR" dirty="0"/>
              <a:t>, </a:t>
            </a:r>
            <a:r>
              <a:rPr lang="ko-KR" altLang="en-US" dirty="0"/>
              <a:t>부하 테스터는 좀 가벼운 걸 선택하려 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저희는 요즘 유행하는 </a:t>
            </a:r>
            <a:r>
              <a:rPr lang="en-US" altLang="ko-KR" dirty="0"/>
              <a:t>Locust </a:t>
            </a:r>
            <a:r>
              <a:rPr lang="ko-KR" altLang="en-US" dirty="0"/>
              <a:t>란 오픈소스를 한 번 사용해 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83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429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0134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지금까지 테스트 내용 정리하겠습니다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는 적은 리소스로 많은 트래픽을 감당하는 개념입니다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무조건 </a:t>
            </a:r>
            <a:r>
              <a:rPr lang="en-US" altLang="ko-KR" dirty="0"/>
              <a:t>MVC </a:t>
            </a:r>
            <a:r>
              <a:rPr lang="ko-KR" altLang="en-US" dirty="0"/>
              <a:t>보다 빠르게 동작하는 것은 아니며</a:t>
            </a: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고속의 </a:t>
            </a:r>
            <a:r>
              <a:rPr lang="en-US" altLang="ko-KR" dirty="0"/>
              <a:t>I/O multiplexing </a:t>
            </a:r>
            <a:r>
              <a:rPr lang="ko-KR" altLang="en-US" dirty="0"/>
              <a:t>처리를 지원하는 </a:t>
            </a:r>
            <a:r>
              <a:rPr lang="en-US" altLang="ko-KR" dirty="0" err="1"/>
              <a:t>Netty</a:t>
            </a:r>
            <a:r>
              <a:rPr lang="en-US" altLang="ko-KR" dirty="0"/>
              <a:t> </a:t>
            </a:r>
            <a:r>
              <a:rPr lang="ko-KR" altLang="en-US" dirty="0"/>
              <a:t>기반 위에</a:t>
            </a: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Reactor</a:t>
            </a:r>
            <a:r>
              <a:rPr lang="ko-KR" altLang="en-US" dirty="0"/>
              <a:t>나 </a:t>
            </a:r>
            <a:r>
              <a:rPr lang="en-US" altLang="ko-KR" dirty="0"/>
              <a:t>Coroutine </a:t>
            </a:r>
            <a:r>
              <a:rPr lang="ko-KR" altLang="en-US" dirty="0"/>
              <a:t>등으로 </a:t>
            </a:r>
            <a:r>
              <a:rPr lang="en-US" altLang="ko-KR" dirty="0"/>
              <a:t>Async </a:t>
            </a:r>
            <a:r>
              <a:rPr lang="ko-KR" altLang="en-US" dirty="0"/>
              <a:t>호출이 가능해야 하며</a:t>
            </a: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외부 호출은 반드시 </a:t>
            </a:r>
            <a:r>
              <a:rPr lang="en-US" altLang="ko-KR" dirty="0"/>
              <a:t>Non Block IO </a:t>
            </a:r>
            <a:r>
              <a:rPr lang="ko-KR" altLang="en-US" dirty="0"/>
              <a:t>처리가 </a:t>
            </a:r>
            <a:r>
              <a:rPr lang="ko-KR" altLang="en-US" dirty="0" err="1"/>
              <a:t>지원되어야만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세가지 요소가 모두 원활하게 처리될 때</a:t>
            </a:r>
            <a:r>
              <a:rPr lang="en-US" altLang="ko-KR" dirty="0"/>
              <a:t>, </a:t>
            </a:r>
            <a:r>
              <a:rPr lang="ko-KR" altLang="en-US" dirty="0"/>
              <a:t>비로서 엄청난 퍼포먼스가 발현됩니다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중 어느 하나라도 제 역할을 하지 못하는 경우</a:t>
            </a:r>
            <a:r>
              <a:rPr lang="en-US" altLang="ko-KR" dirty="0"/>
              <a:t>,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퍼포먼스는 </a:t>
            </a:r>
            <a:r>
              <a:rPr lang="en-US" altLang="ko-KR" dirty="0"/>
              <a:t>MVC </a:t>
            </a:r>
            <a:r>
              <a:rPr lang="ko-KR" altLang="en-US" dirty="0"/>
              <a:t>와 비슷한 수준으로 떨어집니다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이상으로 이번 챕터 마무리 하겠습니다</a:t>
            </a:r>
            <a:r>
              <a:rPr lang="en-US" altLang="ko-KR" dirty="0"/>
              <a:t>. </a:t>
            </a:r>
            <a:r>
              <a:rPr lang="ko-KR" altLang="en-US" dirty="0" err="1"/>
              <a:t>들어주셔서</a:t>
            </a:r>
            <a:r>
              <a:rPr lang="ko-KR" altLang="en-US"/>
              <a:t> 감사합니다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906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로커스트는</a:t>
            </a:r>
            <a:r>
              <a:rPr lang="ko-KR" altLang="en-US" dirty="0"/>
              <a:t> 설치가 간편하고</a:t>
            </a:r>
            <a:r>
              <a:rPr lang="en-US" altLang="ko-KR" dirty="0"/>
              <a:t>, </a:t>
            </a:r>
            <a:r>
              <a:rPr lang="ko-KR" altLang="en-US" dirty="0"/>
              <a:t>테스팅 스크립트 작성이 쉽고</a:t>
            </a:r>
            <a:r>
              <a:rPr lang="en-US" altLang="ko-KR" dirty="0"/>
              <a:t>, </a:t>
            </a:r>
            <a:r>
              <a:rPr lang="ko-KR" altLang="en-US" dirty="0"/>
              <a:t>통계결과를 예쁘게 확인할 수 있는 </a:t>
            </a:r>
            <a:r>
              <a:rPr lang="en-US" altLang="ko-KR" dirty="0"/>
              <a:t>web UI</a:t>
            </a:r>
            <a:r>
              <a:rPr lang="ko-KR" altLang="en-US" dirty="0"/>
              <a:t>를 제공합니다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게다가 </a:t>
            </a:r>
            <a:r>
              <a:rPr lang="en-US" altLang="ko-KR" dirty="0"/>
              <a:t>worker cluster </a:t>
            </a:r>
            <a:r>
              <a:rPr lang="ko-KR" altLang="en-US" dirty="0"/>
              <a:t>를 통한 대규모 분산 부하테스트 환경도 손쉽게 구성할 수 있습니다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이런 장점 때문에 요즘 많이들 사용하시는데요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645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로커스트는</a:t>
            </a:r>
            <a:r>
              <a:rPr lang="ko-KR" altLang="en-US" dirty="0"/>
              <a:t> </a:t>
            </a:r>
            <a:r>
              <a:rPr lang="en-US" altLang="ko-KR" dirty="0"/>
              <a:t>python </a:t>
            </a:r>
            <a:r>
              <a:rPr lang="ko-KR" altLang="en-US" dirty="0"/>
              <a:t>기반의 부하 테스터입니다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편의성이 좋은 건 알겠는데</a:t>
            </a:r>
            <a:r>
              <a:rPr lang="en-US" altLang="ko-KR" dirty="0"/>
              <a:t>, python… </a:t>
            </a:r>
            <a:r>
              <a:rPr lang="ko-KR" altLang="en-US" dirty="0"/>
              <a:t>기반이라는 말에 잠깐 멈칫 하게 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부하테스터는</a:t>
            </a:r>
            <a:r>
              <a:rPr lang="ko-KR" altLang="en-US" dirty="0"/>
              <a:t> 다량의 부하를 발생시켜야 하기 때문에 속도도 빨라야 하고 병렬처리도 가능해야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 </a:t>
            </a:r>
            <a:r>
              <a:rPr lang="en-US" altLang="ko-KR" dirty="0"/>
              <a:t>Python</a:t>
            </a:r>
            <a:r>
              <a:rPr lang="ko-KR" altLang="en-US" dirty="0"/>
              <a:t>은</a:t>
            </a:r>
            <a:r>
              <a:rPr lang="en-US" altLang="ko-KR" dirty="0"/>
              <a:t>… </a:t>
            </a:r>
            <a:r>
              <a:rPr lang="ko-KR" altLang="en-US" dirty="0"/>
              <a:t>이런 처리를 하기에는 느릴 뿐더러</a:t>
            </a:r>
            <a:r>
              <a:rPr lang="en-US" altLang="ko-KR" dirty="0"/>
              <a:t>, </a:t>
            </a:r>
            <a:r>
              <a:rPr lang="ko-KR" altLang="en-US" dirty="0"/>
              <a:t>병렬 처리도 어렵거든요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은 메모리를 효율적으로 관리하기 위해</a:t>
            </a:r>
            <a:r>
              <a:rPr lang="en-US" altLang="ko-KR" dirty="0"/>
              <a:t>, GIL, Global Interpreter Lock </a:t>
            </a:r>
            <a:r>
              <a:rPr lang="ko-KR" altLang="en-US" dirty="0"/>
              <a:t>이란 메커니즘으로 동작합니다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싱글 쓰레드 동작만을 강제하는데요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조금만 더 자세히 말씀드리면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은 변수를 참조할 때마다 </a:t>
            </a:r>
            <a:r>
              <a:rPr lang="en-US" altLang="ko-KR" dirty="0"/>
              <a:t>+1, </a:t>
            </a:r>
            <a:r>
              <a:rPr lang="ko-KR" altLang="en-US" dirty="0"/>
              <a:t>참조가 끝날 때마다 </a:t>
            </a:r>
            <a:r>
              <a:rPr lang="en-US" altLang="ko-KR" dirty="0"/>
              <a:t>-1 </a:t>
            </a:r>
            <a:r>
              <a:rPr lang="ko-KR" altLang="en-US" dirty="0"/>
              <a:t>을 </a:t>
            </a:r>
            <a:r>
              <a:rPr lang="ko-KR" altLang="en-US" dirty="0" err="1"/>
              <a:t>카운팅하다가</a:t>
            </a:r>
            <a:r>
              <a:rPr lang="en-US" altLang="ko-KR" dirty="0"/>
              <a:t>, 0</a:t>
            </a:r>
            <a:r>
              <a:rPr lang="ko-KR" altLang="en-US" dirty="0"/>
              <a:t>이 되면 변수를 메모리에서 정리하는 방식으로 </a:t>
            </a:r>
            <a:r>
              <a:rPr lang="en-US" altLang="ko-KR" dirty="0"/>
              <a:t>Garbage collection </a:t>
            </a:r>
            <a:r>
              <a:rPr lang="ko-KR" altLang="en-US" dirty="0"/>
              <a:t>을 수행합니다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thread </a:t>
            </a:r>
            <a:r>
              <a:rPr lang="ko-KR" altLang="en-US" dirty="0"/>
              <a:t>가 여러 개면</a:t>
            </a:r>
            <a:r>
              <a:rPr lang="en-US" altLang="ko-KR" dirty="0"/>
              <a:t>, </a:t>
            </a:r>
            <a:r>
              <a:rPr lang="ko-KR" altLang="en-US" dirty="0"/>
              <a:t>이런 참조 갱신에 </a:t>
            </a:r>
            <a:r>
              <a:rPr lang="en-US" altLang="ko-KR" dirty="0"/>
              <a:t>lock </a:t>
            </a:r>
            <a:r>
              <a:rPr lang="ko-KR" altLang="en-US" dirty="0"/>
              <a:t>이 걸려야만 합니다</a:t>
            </a:r>
            <a:r>
              <a:rPr lang="en-US" altLang="ko-KR" dirty="0"/>
              <a:t>. </a:t>
            </a:r>
            <a:r>
              <a:rPr lang="ko-KR" altLang="en-US" dirty="0"/>
              <a:t>이러면 안 그래도 느린 </a:t>
            </a:r>
            <a:r>
              <a:rPr lang="en-US" altLang="ko-KR" dirty="0"/>
              <a:t>python </a:t>
            </a:r>
            <a:r>
              <a:rPr lang="ko-KR" altLang="en-US" dirty="0"/>
              <a:t>이 더 느려지게 </a:t>
            </a:r>
            <a:r>
              <a:rPr lang="ko-KR" altLang="en-US" dirty="0" err="1"/>
              <a:t>돼서요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python </a:t>
            </a:r>
            <a:r>
              <a:rPr lang="ko-KR" altLang="en-US" dirty="0"/>
              <a:t>은 효과적인 메모리 관리를 위해 의도적으로 병렬성을 버렸습니다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python </a:t>
            </a:r>
            <a:r>
              <a:rPr lang="ko-KR" altLang="en-US" dirty="0"/>
              <a:t>은 동시 처리가 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 err="1"/>
              <a:t>로커스트는</a:t>
            </a:r>
            <a:r>
              <a:rPr lang="ko-KR" altLang="en-US" dirty="0"/>
              <a:t> </a:t>
            </a:r>
            <a:r>
              <a:rPr lang="ko-KR" altLang="en-US" dirty="0" err="1"/>
              <a:t>게벤트</a:t>
            </a:r>
            <a:r>
              <a:rPr lang="en-US" altLang="ko-KR" dirty="0"/>
              <a:t>(</a:t>
            </a:r>
            <a:r>
              <a:rPr lang="en-US" altLang="ko-KR" dirty="0" err="1"/>
              <a:t>gevent</a:t>
            </a:r>
            <a:r>
              <a:rPr lang="en-US" altLang="ko-KR" dirty="0"/>
              <a:t>) </a:t>
            </a:r>
            <a:r>
              <a:rPr lang="ko-KR" altLang="en-US" dirty="0"/>
              <a:t>라는 </a:t>
            </a:r>
            <a:r>
              <a:rPr lang="en-US" altLang="ko-KR" dirty="0"/>
              <a:t>coroutine </a:t>
            </a:r>
            <a:r>
              <a:rPr lang="ko-KR" altLang="en-US" dirty="0"/>
              <a:t>라이브러리를 이용해 이런 단점을 극복하고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로커스트는</a:t>
            </a:r>
            <a:r>
              <a:rPr lang="ko-KR" altLang="en-US" dirty="0"/>
              <a:t> 비동기 </a:t>
            </a:r>
            <a:r>
              <a:rPr lang="en-US" altLang="ko-KR" dirty="0"/>
              <a:t>NIO </a:t>
            </a:r>
            <a:r>
              <a:rPr lang="ko-KR" altLang="en-US" dirty="0"/>
              <a:t>방식으로 작동하는 </a:t>
            </a:r>
            <a:r>
              <a:rPr lang="ko-KR" altLang="en-US" dirty="0" err="1"/>
              <a:t>부하테스터라</a:t>
            </a:r>
            <a:r>
              <a:rPr lang="en-US" altLang="ko-KR" dirty="0"/>
              <a:t>, Python </a:t>
            </a:r>
            <a:r>
              <a:rPr lang="ko-KR" altLang="en-US" dirty="0"/>
              <a:t>임에도 불구하고 빠르게 작동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그럼 지금부터 </a:t>
            </a:r>
            <a:r>
              <a:rPr lang="ko-KR" altLang="en-US" dirty="0" err="1"/>
              <a:t>로커스터</a:t>
            </a:r>
            <a:r>
              <a:rPr lang="ko-KR" altLang="en-US" dirty="0"/>
              <a:t> </a:t>
            </a:r>
            <a:r>
              <a:rPr lang="ko-KR" altLang="en-US" dirty="0" err="1"/>
              <a:t>부하테스터를</a:t>
            </a:r>
            <a:r>
              <a:rPr lang="ko-KR" altLang="en-US" dirty="0"/>
              <a:t> </a:t>
            </a:r>
            <a:r>
              <a:rPr lang="ko-KR" altLang="en-US" dirty="0" err="1"/>
              <a:t>셋업해</a:t>
            </a:r>
            <a:r>
              <a:rPr lang="ko-KR" altLang="en-US" dirty="0"/>
              <a:t> 보도록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740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 </a:t>
            </a:r>
            <a:r>
              <a:rPr lang="en-US" altLang="ko-KR" dirty="0"/>
              <a:t>MVC </a:t>
            </a:r>
            <a:r>
              <a:rPr lang="ko-KR" altLang="en-US" dirty="0"/>
              <a:t>와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어플리케이션 간 성능을 비교해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816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01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73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352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499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68" r:id="rId6"/>
    <p:sldLayoutId id="2147483667" r:id="rId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ocust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부하 테스트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Locust </a:t>
            </a:r>
            <a:r>
              <a:rPr lang="ko-KR" altLang="en-US" dirty="0"/>
              <a:t>셋업</a:t>
            </a:r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ko-KR" altLang="en-US" dirty="0"/>
              <a:t>지연조회</a:t>
            </a:r>
            <a:endParaRPr lang="en-US" altLang="ko-KR" dirty="0"/>
          </a:p>
          <a:p>
            <a:pPr lvl="2"/>
            <a:r>
              <a:rPr lang="en-US" altLang="ko-KR" dirty="0"/>
              <a:t>/stress/delay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1000</a:t>
            </a:r>
          </a:p>
          <a:p>
            <a:pPr lvl="2"/>
            <a:r>
              <a:rPr lang="en-US" altLang="ko-KR" dirty="0"/>
              <a:t>spawn rate : 40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03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E491D3-F27E-0FB4-F91C-7904A0F69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42" y="1118447"/>
            <a:ext cx="6455579" cy="40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0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부하 테스트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3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216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RDB </a:t>
            </a:r>
            <a:r>
              <a:rPr lang="ko-KR" altLang="en-US" dirty="0" err="1"/>
              <a:t>호출시</a:t>
            </a:r>
            <a:r>
              <a:rPr lang="ko-KR" altLang="en-US" dirty="0"/>
              <a:t> </a:t>
            </a:r>
            <a:r>
              <a:rPr lang="en-US" altLang="ko-KR" dirty="0" err="1"/>
              <a:t>Webflux</a:t>
            </a:r>
            <a:r>
              <a:rPr lang="ko-KR" altLang="en-US" dirty="0"/>
              <a:t>와 </a:t>
            </a:r>
            <a:r>
              <a:rPr lang="en-US" altLang="ko-KR" dirty="0"/>
              <a:t>MVC</a:t>
            </a:r>
            <a:r>
              <a:rPr lang="ko-KR" altLang="en-US" dirty="0"/>
              <a:t>간 성능은 비슷하다</a:t>
            </a:r>
            <a:r>
              <a:rPr lang="en-US" altLang="ko-KR" dirty="0"/>
              <a:t> ??</a:t>
            </a: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42247FF8-9A0A-EE79-F30D-7EF0EB0D84F8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9EFAAD18-CFA3-3E5B-A790-032DA331B421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C19E9E-E981-41BF-929F-F309498CB6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070"/>
          <a:stretch/>
        </p:blipFill>
        <p:spPr>
          <a:xfrm>
            <a:off x="819673" y="3441764"/>
            <a:ext cx="3752327" cy="15658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14D90E-4E94-F8E9-BF3E-4B03E82000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554"/>
          <a:stretch/>
        </p:blipFill>
        <p:spPr>
          <a:xfrm>
            <a:off x="819673" y="1754792"/>
            <a:ext cx="3752327" cy="1531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81AD03-9D7D-410B-6F8D-82352716D290}"/>
              </a:ext>
            </a:extLst>
          </p:cNvPr>
          <p:cNvSpPr txBox="1"/>
          <p:nvPr/>
        </p:nvSpPr>
        <p:spPr>
          <a:xfrm>
            <a:off x="4544364" y="3390057"/>
            <a:ext cx="11657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Spoqa Han Sans Neo Medium" pitchFamily="2" charset="-127"/>
                <a:ea typeface="Spoqa Han Sans Neo Medium" pitchFamily="2" charset="-127"/>
              </a:rPr>
              <a:t>RDB </a:t>
            </a:r>
            <a:r>
              <a:rPr lang="ko-KR" altLang="en-US" sz="1400" dirty="0">
                <a:latin typeface="Spoqa Han Sans Neo Medium" pitchFamily="2" charset="-127"/>
                <a:ea typeface="Spoqa Han Sans Neo Medium" pitchFamily="2" charset="-127"/>
              </a:rPr>
              <a:t>호출</a:t>
            </a:r>
            <a:endParaRPr lang="en-US" altLang="ko-KR" sz="1400" dirty="0">
              <a:latin typeface="Spoqa Han Sans Neo Medium" pitchFamily="2" charset="-127"/>
              <a:ea typeface="Spoqa Han Sans Neo Medium" pitchFamily="2" charset="-127"/>
            </a:endParaRPr>
          </a:p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Medium" pitchFamily="2" charset="-127"/>
                <a:ea typeface="Spoqa Han Sans Neo Medium" pitchFamily="2" charset="-127"/>
              </a:rPr>
              <a:t>Article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Medium" pitchFamily="2" charset="-127"/>
                <a:ea typeface="Spoqa Han Sans Neo Medium" pitchFamily="2" charset="-127"/>
              </a:rPr>
              <a:t>단건조회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2200A-D8AC-9F72-D7CA-67EAD9FD6E60}"/>
              </a:ext>
            </a:extLst>
          </p:cNvPr>
          <p:cNvSpPr txBox="1"/>
          <p:nvPr/>
        </p:nvSpPr>
        <p:spPr>
          <a:xfrm>
            <a:off x="4572000" y="1753387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Spoqa Han Sans Neo Medium" pitchFamily="2" charset="-127"/>
                <a:ea typeface="Spoqa Han Sans Neo Medium" pitchFamily="2" charset="-127"/>
              </a:rPr>
              <a:t>지연호출</a:t>
            </a:r>
            <a:endParaRPr lang="en-US" altLang="ko-KR" sz="1400" dirty="0">
              <a:latin typeface="Spoqa Han Sans Neo Medium" pitchFamily="2" charset="-127"/>
              <a:ea typeface="Spoqa Han Sans Neo Medium" pitchFamily="2" charset="-127"/>
            </a:endParaRPr>
          </a:p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Medium" pitchFamily="2" charset="-127"/>
                <a:ea typeface="Spoqa Han Sans Neo Medium" pitchFamily="2" charset="-127"/>
              </a:rPr>
              <a:t>sleep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Spoqa Han Sans Neo Medium" pitchFamily="2" charset="-127"/>
              <a:ea typeface="Spoqa Han Sans Neo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920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ko-KR" altLang="en-US" dirty="0"/>
              <a:t>단건조회</a:t>
            </a:r>
            <a:endParaRPr lang="en-US" altLang="ko-KR" dirty="0"/>
          </a:p>
          <a:p>
            <a:pPr lvl="2"/>
            <a:r>
              <a:rPr lang="en-US" altLang="ko-KR" dirty="0"/>
              <a:t>/article/</a:t>
            </a:r>
            <a:r>
              <a:rPr lang="en-US" altLang="ko-KR" dirty="0">
                <a:solidFill>
                  <a:srgbClr val="FF0000"/>
                </a:solidFill>
              </a:rPr>
              <a:t>{</a:t>
            </a:r>
            <a:r>
              <a:rPr lang="en-US" altLang="ko-KR" dirty="0" err="1">
                <a:solidFill>
                  <a:srgbClr val="FF0000"/>
                </a:solidFill>
              </a:rPr>
              <a:t>articleId</a:t>
            </a: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200 users</a:t>
            </a:r>
          </a:p>
          <a:p>
            <a:pPr lvl="2"/>
            <a:r>
              <a:rPr lang="en-US" altLang="ko-KR" dirty="0"/>
              <a:t>spawn rate : 5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42247FF8-9A0A-EE79-F30D-7EF0EB0D84F8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9EFAAD18-CFA3-3E5B-A790-032DA331B421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265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2823C29C-6190-2DB5-78A4-BDCDB2F4E700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720388FA-5563-44DC-F804-C09DFC0CBBDC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35C1BC-992A-F8F1-5CB4-39D31E49E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51" y="1144458"/>
            <a:ext cx="6455579" cy="40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94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ko-KR" altLang="en-US" dirty="0"/>
              <a:t>다건조회</a:t>
            </a:r>
            <a:endParaRPr lang="en-US" altLang="ko-KR" dirty="0"/>
          </a:p>
          <a:p>
            <a:pPr lvl="2"/>
            <a:r>
              <a:rPr lang="en-US" altLang="ko-KR" dirty="0"/>
              <a:t>/article/</a:t>
            </a:r>
            <a:r>
              <a:rPr lang="en-US" altLang="ko-KR" dirty="0" err="1"/>
              <a:t>all</a:t>
            </a:r>
            <a:r>
              <a:rPr lang="en-US" altLang="ko-KR" dirty="0" err="1">
                <a:solidFill>
                  <a:srgbClr val="FF0000"/>
                </a:solidFill>
              </a:rPr>
              <a:t>?title</a:t>
            </a:r>
            <a:r>
              <a:rPr lang="en-US" altLang="ko-KR" dirty="0">
                <a:solidFill>
                  <a:srgbClr val="FF0000"/>
                </a:solidFill>
              </a:rPr>
              <a:t>=matched</a:t>
            </a: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200</a:t>
            </a:r>
          </a:p>
          <a:p>
            <a:pPr lvl="2"/>
            <a:r>
              <a:rPr lang="en-US" altLang="ko-KR" dirty="0"/>
              <a:t>spawn rate : 5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ED01BF44-3805-56ED-1327-FCD6B7826BAC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6CE37D5E-C49E-B258-BF6B-CC99D5E3AD7D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15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BEF5D44F-F1EA-B3CE-0382-6BC86EBD3E7F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4" name="Google Shape;210;p30">
            <a:extLst>
              <a:ext uri="{FF2B5EF4-FFF2-40B4-BE49-F238E27FC236}">
                <a16:creationId xmlns:a16="http://schemas.microsoft.com/office/drawing/2014/main" id="{18610A16-FCD9-83A9-B905-1237011C613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64A9A0-714D-812D-84B0-E07D6BEC9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42" y="1118447"/>
            <a:ext cx="6455579" cy="40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59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ko-KR" altLang="en-US" dirty="0"/>
              <a:t>지연조회</a:t>
            </a:r>
            <a:endParaRPr lang="en-US" altLang="ko-KR" dirty="0"/>
          </a:p>
          <a:p>
            <a:pPr lvl="2"/>
            <a:r>
              <a:rPr lang="en-US" altLang="ko-KR" dirty="0"/>
              <a:t>/stress/delay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1000</a:t>
            </a:r>
          </a:p>
          <a:p>
            <a:pPr lvl="2"/>
            <a:r>
              <a:rPr lang="en-US" altLang="ko-KR" dirty="0"/>
              <a:t>spawn rate : 40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E0056CE0-9909-7ED5-0CB5-398033CCA427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619E44AE-90C6-0927-B728-5298838754AC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65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A9BFC2A3-46A2-1458-DDCD-B7C8B35B77F7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4" name="Google Shape;210;p30">
            <a:extLst>
              <a:ext uri="{FF2B5EF4-FFF2-40B4-BE49-F238E27FC236}">
                <a16:creationId xmlns:a16="http://schemas.microsoft.com/office/drawing/2014/main" id="{764C4AAD-D4E0-AEB4-A09A-21707FB3571C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89F7B5-7F8F-02D3-74F6-317A01A2F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42" y="1118447"/>
            <a:ext cx="6455579" cy="40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4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부하테스트 도구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부하테스트 도구</a:t>
            </a:r>
            <a:endParaRPr lang="en-US" altLang="ko-KR" dirty="0"/>
          </a:p>
          <a:p>
            <a:pPr lvl="1"/>
            <a:r>
              <a:rPr lang="en-US" altLang="ko-KR" dirty="0"/>
              <a:t>Apache </a:t>
            </a:r>
            <a:r>
              <a:rPr lang="en-US" altLang="ko-KR" dirty="0" err="1"/>
              <a:t>Jmeter</a:t>
            </a:r>
            <a:endParaRPr lang="en-US" altLang="ko-KR" dirty="0"/>
          </a:p>
          <a:p>
            <a:pPr lvl="1"/>
            <a:r>
              <a:rPr lang="en-US" altLang="ko-KR" dirty="0"/>
              <a:t>SoapUI</a:t>
            </a:r>
          </a:p>
          <a:p>
            <a:pPr lvl="1"/>
            <a:r>
              <a:rPr lang="en-US" altLang="ko-KR" dirty="0"/>
              <a:t>Grinder (</a:t>
            </a:r>
            <a:r>
              <a:rPr lang="en-US" altLang="ko-KR" dirty="0" err="1"/>
              <a:t>NGrinder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Roadrunner (</a:t>
            </a:r>
            <a:r>
              <a:rPr lang="ko-KR" altLang="en-US" dirty="0"/>
              <a:t>상용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Grafana K6</a:t>
            </a:r>
          </a:p>
          <a:p>
            <a:pPr lvl="1"/>
            <a:r>
              <a:rPr lang="en-US" altLang="ko-KR" dirty="0"/>
              <a:t>Locust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Locust </a:t>
            </a:r>
            <a:r>
              <a:rPr lang="ko-KR" altLang="en-US" sz="800" dirty="0">
                <a:solidFill>
                  <a:schemeClr val="bg1"/>
                </a:solidFill>
              </a:rPr>
              <a:t>셋업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95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Jmeter</a:t>
            </a:r>
            <a:r>
              <a:rPr lang="en-US" altLang="ko-KR" dirty="0"/>
              <a:t> </a:t>
            </a:r>
            <a:r>
              <a:rPr lang="ko-KR" altLang="en-US" dirty="0"/>
              <a:t>테스트 </a:t>
            </a:r>
            <a:r>
              <a:rPr lang="en-US" altLang="ko-KR" dirty="0"/>
              <a:t>(</a:t>
            </a:r>
            <a:r>
              <a:rPr lang="ko-KR" altLang="en-US" dirty="0"/>
              <a:t>단건조회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1BB2BF-E8CE-E9A9-E7A1-2583F41CB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97" y="1176732"/>
            <a:ext cx="8103714" cy="396676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C647E0A-A57E-0374-7E22-BC8221067795}"/>
              </a:ext>
            </a:extLst>
          </p:cNvPr>
          <p:cNvSpPr/>
          <p:nvPr/>
        </p:nvSpPr>
        <p:spPr>
          <a:xfrm>
            <a:off x="1062401" y="1524000"/>
            <a:ext cx="2009045" cy="325901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02BD93-3D0C-6D9D-6A97-A5F1CDF638F8}"/>
              </a:ext>
            </a:extLst>
          </p:cNvPr>
          <p:cNvSpPr/>
          <p:nvPr/>
        </p:nvSpPr>
        <p:spPr>
          <a:xfrm>
            <a:off x="3961546" y="1524001"/>
            <a:ext cx="1924903" cy="325901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74944B-01E8-92FF-9D33-BA6FC1B33FB8}"/>
              </a:ext>
            </a:extLst>
          </p:cNvPr>
          <p:cNvSpPr/>
          <p:nvPr/>
        </p:nvSpPr>
        <p:spPr>
          <a:xfrm>
            <a:off x="6248400" y="1524000"/>
            <a:ext cx="2266950" cy="325901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F833CA-4E20-B301-4C57-EE15410A837A}"/>
              </a:ext>
            </a:extLst>
          </p:cNvPr>
          <p:cNvSpPr txBox="1"/>
          <p:nvPr/>
        </p:nvSpPr>
        <p:spPr>
          <a:xfrm>
            <a:off x="1351587" y="4431665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 err="1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mvc</a:t>
            </a:r>
            <a:endParaRPr lang="ko-KR" altLang="en-US" sz="11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5D032-E6F8-615D-C564-931558AA6427}"/>
              </a:ext>
            </a:extLst>
          </p:cNvPr>
          <p:cNvSpPr txBox="1"/>
          <p:nvPr/>
        </p:nvSpPr>
        <p:spPr>
          <a:xfrm>
            <a:off x="4004342" y="4431665"/>
            <a:ext cx="1382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 err="1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webflux</a:t>
            </a:r>
            <a:r>
              <a:rPr lang="en-US" altLang="ko-KR" sz="11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- reactor</a:t>
            </a:r>
            <a:endParaRPr lang="ko-KR" altLang="en-US" sz="11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E45F16-6966-0D18-E61A-4D51FF59086D}"/>
              </a:ext>
            </a:extLst>
          </p:cNvPr>
          <p:cNvSpPr txBox="1"/>
          <p:nvPr/>
        </p:nvSpPr>
        <p:spPr>
          <a:xfrm>
            <a:off x="6248400" y="4431665"/>
            <a:ext cx="1544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 err="1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webflux</a:t>
            </a:r>
            <a:r>
              <a:rPr lang="en-US" altLang="ko-KR" sz="11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- coroutine</a:t>
            </a:r>
            <a:endParaRPr lang="ko-KR" altLang="en-US" sz="11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1210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Jmeter</a:t>
            </a:r>
            <a:r>
              <a:rPr lang="en-US" altLang="ko-KR" dirty="0"/>
              <a:t> </a:t>
            </a:r>
            <a:r>
              <a:rPr lang="ko-KR" altLang="en-US" dirty="0"/>
              <a:t>테스트 </a:t>
            </a:r>
            <a:r>
              <a:rPr lang="en-US" altLang="ko-KR" dirty="0"/>
              <a:t>(</a:t>
            </a:r>
            <a:r>
              <a:rPr lang="ko-KR" altLang="en-US" dirty="0"/>
              <a:t>응답속도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9680E7-EB41-BFA6-1D5B-479F81A5A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34" y="1198653"/>
            <a:ext cx="8241322" cy="394484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C647E0A-A57E-0374-7E22-BC8221067795}"/>
              </a:ext>
            </a:extLst>
          </p:cNvPr>
          <p:cNvSpPr/>
          <p:nvPr/>
        </p:nvSpPr>
        <p:spPr>
          <a:xfrm>
            <a:off x="1062401" y="1524001"/>
            <a:ext cx="2009045" cy="327073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02BD93-3D0C-6D9D-6A97-A5F1CDF638F8}"/>
              </a:ext>
            </a:extLst>
          </p:cNvPr>
          <p:cNvSpPr/>
          <p:nvPr/>
        </p:nvSpPr>
        <p:spPr>
          <a:xfrm>
            <a:off x="3961546" y="1522289"/>
            <a:ext cx="2009045" cy="327073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74944B-01E8-92FF-9D33-BA6FC1B33FB8}"/>
              </a:ext>
            </a:extLst>
          </p:cNvPr>
          <p:cNvSpPr/>
          <p:nvPr/>
        </p:nvSpPr>
        <p:spPr>
          <a:xfrm>
            <a:off x="6330462" y="1520577"/>
            <a:ext cx="2239104" cy="327073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F833CA-4E20-B301-4C57-EE15410A837A}"/>
              </a:ext>
            </a:extLst>
          </p:cNvPr>
          <p:cNvSpPr txBox="1"/>
          <p:nvPr/>
        </p:nvSpPr>
        <p:spPr>
          <a:xfrm>
            <a:off x="1351587" y="4431665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 err="1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mvc</a:t>
            </a:r>
            <a:endParaRPr lang="ko-KR" altLang="en-US" sz="11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5D032-E6F8-615D-C564-931558AA6427}"/>
              </a:ext>
            </a:extLst>
          </p:cNvPr>
          <p:cNvSpPr txBox="1"/>
          <p:nvPr/>
        </p:nvSpPr>
        <p:spPr>
          <a:xfrm>
            <a:off x="4004342" y="4431665"/>
            <a:ext cx="1382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 err="1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webflux</a:t>
            </a:r>
            <a:r>
              <a:rPr lang="en-US" altLang="ko-KR" sz="11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- reactor</a:t>
            </a:r>
            <a:endParaRPr lang="ko-KR" altLang="en-US" sz="11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E45F16-6966-0D18-E61A-4D51FF59086D}"/>
              </a:ext>
            </a:extLst>
          </p:cNvPr>
          <p:cNvSpPr txBox="1"/>
          <p:nvPr/>
        </p:nvSpPr>
        <p:spPr>
          <a:xfrm>
            <a:off x="6611813" y="4431665"/>
            <a:ext cx="1544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 err="1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webflux</a:t>
            </a:r>
            <a:r>
              <a:rPr lang="en-US" altLang="ko-KR" sz="11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- coroutine</a:t>
            </a:r>
            <a:endParaRPr lang="ko-KR" altLang="en-US" sz="11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104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583772E-2DC6-9DFB-0325-47744922343E}"/>
              </a:ext>
            </a:extLst>
          </p:cNvPr>
          <p:cNvSpPr/>
          <p:nvPr/>
        </p:nvSpPr>
        <p:spPr>
          <a:xfrm>
            <a:off x="3544711" y="1701977"/>
            <a:ext cx="2054578" cy="587022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/>
              <a:t>Netty</a:t>
            </a:r>
            <a:endParaRPr lang="ko-KR" altLang="en-US" sz="24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B6DCA31-6644-5B20-8CFD-71583BFDDBA6}"/>
              </a:ext>
            </a:extLst>
          </p:cNvPr>
          <p:cNvSpPr/>
          <p:nvPr/>
        </p:nvSpPr>
        <p:spPr>
          <a:xfrm>
            <a:off x="1711569" y="3242910"/>
            <a:ext cx="2245185" cy="587022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Asynchronous</a:t>
            </a:r>
            <a:endParaRPr lang="ko-KR" altLang="en-US" sz="24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BCBA08B-1A25-2D1C-680E-232E32CBEA6C}"/>
              </a:ext>
            </a:extLst>
          </p:cNvPr>
          <p:cNvSpPr/>
          <p:nvPr/>
        </p:nvSpPr>
        <p:spPr>
          <a:xfrm>
            <a:off x="5187247" y="3242910"/>
            <a:ext cx="2397584" cy="587022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Non-Blocking IO</a:t>
            </a:r>
            <a:endParaRPr lang="ko-KR" altLang="en-US" sz="2400" dirty="0"/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64987E12-28EB-0D4F-6EE7-CAC7C086DF3A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4" name="Google Shape;210;p30">
            <a:extLst>
              <a:ext uri="{FF2B5EF4-FFF2-40B4-BE49-F238E27FC236}">
                <a16:creationId xmlns:a16="http://schemas.microsoft.com/office/drawing/2014/main" id="{F69476E5-4683-1B70-668A-450C10F0B2CF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44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Locust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Locust</a:t>
            </a:r>
          </a:p>
          <a:p>
            <a:pPr lvl="1"/>
            <a:r>
              <a:rPr lang="en-US" altLang="ko-KR" dirty="0">
                <a:effectLst/>
                <a:hlinkClick r:id="rId3"/>
              </a:rPr>
              <a:t>https://locust.io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Locust </a:t>
            </a:r>
            <a:r>
              <a:rPr lang="ko-KR" altLang="en-US" sz="800" dirty="0">
                <a:solidFill>
                  <a:schemeClr val="bg1"/>
                </a:solidFill>
              </a:rPr>
              <a:t>셋업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80532A-F39F-6352-3157-93E569DFD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900" y="2159286"/>
            <a:ext cx="3690045" cy="2841335"/>
          </a:xfrm>
          <a:prstGeom prst="rect">
            <a:avLst/>
          </a:prstGeom>
        </p:spPr>
      </p:pic>
      <p:pic>
        <p:nvPicPr>
          <p:cNvPr id="1026" name="Picture 2" descr="Performing load tests with Python + Locust.io | by Thiago Ferreira | Medium">
            <a:extLst>
              <a:ext uri="{FF2B5EF4-FFF2-40B4-BE49-F238E27FC236}">
                <a16:creationId xmlns:a16="http://schemas.microsoft.com/office/drawing/2014/main" id="{F34CBF2E-4E78-B3CC-53B8-DD0DC8F1C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341" y="2159286"/>
            <a:ext cx="3749861" cy="284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50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Locust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Locust</a:t>
            </a:r>
          </a:p>
          <a:p>
            <a:pPr lvl="1"/>
            <a:r>
              <a:rPr lang="en-US" altLang="ko-KR" dirty="0"/>
              <a:t>python </a:t>
            </a:r>
            <a:r>
              <a:rPr lang="ko-KR" altLang="en-US" dirty="0"/>
              <a:t>기반 부하 테스터</a:t>
            </a:r>
            <a:endParaRPr lang="en-US" altLang="ko-KR" dirty="0"/>
          </a:p>
          <a:p>
            <a:pPr lvl="1"/>
            <a:r>
              <a:rPr lang="ko-KR" altLang="en-US" dirty="0"/>
              <a:t>사용법이 간단</a:t>
            </a:r>
            <a:endParaRPr lang="en-US" altLang="ko-KR" dirty="0"/>
          </a:p>
          <a:p>
            <a:pPr lvl="1"/>
            <a:r>
              <a:rPr lang="ko-KR" altLang="en-US" dirty="0"/>
              <a:t>모니터링 </a:t>
            </a:r>
            <a:r>
              <a:rPr lang="en-US" altLang="ko-KR" dirty="0"/>
              <a:t>web UI </a:t>
            </a:r>
            <a:r>
              <a:rPr lang="ko-KR" altLang="en-US" dirty="0"/>
              <a:t>제공</a:t>
            </a:r>
            <a:endParaRPr lang="en-US" altLang="ko-KR" dirty="0"/>
          </a:p>
          <a:p>
            <a:pPr lvl="1"/>
            <a:r>
              <a:rPr lang="en-US" altLang="ko-KR" dirty="0"/>
              <a:t>worker cluster </a:t>
            </a:r>
            <a:r>
              <a:rPr lang="ko-KR" altLang="en-US" dirty="0"/>
              <a:t>구성을 통한 대규모 분산 부하테스트 가능</a:t>
            </a:r>
            <a:endParaRPr lang="en-US" altLang="ko-KR" dirty="0"/>
          </a:p>
          <a:p>
            <a:pPr lvl="2"/>
            <a:r>
              <a:rPr lang="en-US" altLang="ko-KR" dirty="0"/>
              <a:t>K8S </a:t>
            </a:r>
            <a:r>
              <a:rPr lang="ko-KR" altLang="en-US" dirty="0"/>
              <a:t>구성이 매우 간단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Locust </a:t>
            </a:r>
            <a:r>
              <a:rPr lang="ko-KR" altLang="en-US" sz="800" dirty="0">
                <a:solidFill>
                  <a:schemeClr val="bg1"/>
                </a:solidFill>
              </a:rPr>
              <a:t>셋업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23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부하 테스트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06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ko-KR" altLang="en-US" dirty="0"/>
              <a:t>단건조회</a:t>
            </a:r>
            <a:endParaRPr lang="en-US" altLang="ko-KR" dirty="0"/>
          </a:p>
          <a:p>
            <a:pPr lvl="2"/>
            <a:r>
              <a:rPr lang="en-US" altLang="ko-KR" dirty="0"/>
              <a:t>/article/</a:t>
            </a:r>
            <a:r>
              <a:rPr lang="en-US" altLang="ko-KR" dirty="0">
                <a:solidFill>
                  <a:srgbClr val="FF0000"/>
                </a:solidFill>
              </a:rPr>
              <a:t>{</a:t>
            </a:r>
            <a:r>
              <a:rPr lang="en-US" altLang="ko-KR" dirty="0" err="1">
                <a:solidFill>
                  <a:srgbClr val="FF0000"/>
                </a:solidFill>
              </a:rPr>
              <a:t>articleId</a:t>
            </a: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200 users</a:t>
            </a:r>
          </a:p>
          <a:p>
            <a:pPr lvl="2"/>
            <a:r>
              <a:rPr lang="en-US" altLang="ko-KR" dirty="0"/>
              <a:t>spawn rate : 5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93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7826F1-02C2-84AF-4EBE-332C3EFE4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15" y="1139120"/>
            <a:ext cx="6422422" cy="400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19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ko-KR" altLang="en-US" dirty="0"/>
              <a:t>다건조회</a:t>
            </a:r>
            <a:endParaRPr lang="en-US" altLang="ko-KR" dirty="0"/>
          </a:p>
          <a:p>
            <a:pPr lvl="2"/>
            <a:r>
              <a:rPr lang="en-US" altLang="ko-KR" dirty="0"/>
              <a:t>/article/</a:t>
            </a:r>
            <a:r>
              <a:rPr lang="en-US" altLang="ko-KR" dirty="0" err="1"/>
              <a:t>all</a:t>
            </a:r>
            <a:r>
              <a:rPr lang="en-US" altLang="ko-KR" dirty="0" err="1">
                <a:solidFill>
                  <a:srgbClr val="FF0000"/>
                </a:solidFill>
              </a:rPr>
              <a:t>?title</a:t>
            </a:r>
            <a:r>
              <a:rPr lang="en-US" altLang="ko-KR" dirty="0">
                <a:solidFill>
                  <a:srgbClr val="FF0000"/>
                </a:solidFill>
              </a:rPr>
              <a:t>=matched</a:t>
            </a: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200</a:t>
            </a:r>
          </a:p>
          <a:p>
            <a:pPr lvl="2"/>
            <a:r>
              <a:rPr lang="en-US" altLang="ko-KR" dirty="0"/>
              <a:t>spawn rate : 5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91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16E409-EE42-334B-1785-C19A7581D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42" y="1118447"/>
            <a:ext cx="6455579" cy="40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05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1071</TotalTime>
  <Words>1149</Words>
  <Application>Microsoft Office PowerPoint</Application>
  <PresentationFormat>화면 슬라이드 쇼(16:9)</PresentationFormat>
  <Paragraphs>247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Spoqa Han Sans Neo Bold</vt:lpstr>
      <vt:lpstr>Spoqa Han Sans Neo Medium</vt:lpstr>
      <vt:lpstr>맑은 고딕</vt:lpstr>
      <vt:lpstr>Arial</vt:lpstr>
      <vt:lpstr>Calibri</vt:lpstr>
      <vt:lpstr>Office 테마</vt:lpstr>
      <vt:lpstr>비동기 서비스 부하 테스트</vt:lpstr>
      <vt:lpstr>부하테스트 도구</vt:lpstr>
      <vt:lpstr>Locust</vt:lpstr>
      <vt:lpstr>Locust</vt:lpstr>
      <vt:lpstr>비동기 서비스 부하 테스트</vt:lpstr>
      <vt:lpstr>시나리오</vt:lpstr>
      <vt:lpstr>테스트 결과</vt:lpstr>
      <vt:lpstr>시나리오</vt:lpstr>
      <vt:lpstr>테스트 결과</vt:lpstr>
      <vt:lpstr>시나리오</vt:lpstr>
      <vt:lpstr>테스트 결과</vt:lpstr>
      <vt:lpstr>비동기 서비스 부하 테스트</vt:lpstr>
      <vt:lpstr>가설</vt:lpstr>
      <vt:lpstr>시나리오</vt:lpstr>
      <vt:lpstr>테스트 결과</vt:lpstr>
      <vt:lpstr>시나리오</vt:lpstr>
      <vt:lpstr>테스트 결과</vt:lpstr>
      <vt:lpstr>시나리오</vt:lpstr>
      <vt:lpstr>테스트 결과</vt:lpstr>
      <vt:lpstr>Jmeter 테스트 (단건조회)</vt:lpstr>
      <vt:lpstr>Jmeter 테스트 (응답속도)</vt:lpstr>
      <vt:lpstr>요약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Hwasu Jung</cp:lastModifiedBy>
  <cp:revision>340</cp:revision>
  <dcterms:created xsi:type="dcterms:W3CDTF">2023-07-11T14:27:12Z</dcterms:created>
  <dcterms:modified xsi:type="dcterms:W3CDTF">2023-09-05T17:35:13Z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19f844-8ac0-48e8-bbdf-d5c2ba397c72_Enabled">
    <vt:lpwstr>true</vt:lpwstr>
  </property>
  <property fmtid="{D5CDD505-2E9C-101B-9397-08002B2CF9AE}" pid="3" name="MSIP_Label_5119f844-8ac0-48e8-bbdf-d5c2ba397c72_SetDate">
    <vt:lpwstr>2023-09-04T09:15:19Z</vt:lpwstr>
  </property>
  <property fmtid="{D5CDD505-2E9C-101B-9397-08002B2CF9AE}" pid="4" name="MSIP_Label_5119f844-8ac0-48e8-bbdf-d5c2ba397c72_Method">
    <vt:lpwstr>Privileged</vt:lpwstr>
  </property>
  <property fmtid="{D5CDD505-2E9C-101B-9397-08002B2CF9AE}" pid="5" name="MSIP_Label_5119f844-8ac0-48e8-bbdf-d5c2ba397c72_Name">
    <vt:lpwstr>공용</vt:lpwstr>
  </property>
  <property fmtid="{D5CDD505-2E9C-101B-9397-08002B2CF9AE}" pid="6" name="MSIP_Label_5119f844-8ac0-48e8-bbdf-d5c2ba397c72_SiteId">
    <vt:lpwstr>55ebc540-42a3-4026-b4cc-3928d18f84bf</vt:lpwstr>
  </property>
  <property fmtid="{D5CDD505-2E9C-101B-9397-08002B2CF9AE}" pid="7" name="MSIP_Label_5119f844-8ac0-48e8-bbdf-d5c2ba397c72_ActionId">
    <vt:lpwstr>710fb81c-0999-4909-b4a4-0ed79e42d44f</vt:lpwstr>
  </property>
  <property fmtid="{D5CDD505-2E9C-101B-9397-08002B2CF9AE}" pid="8" name="MSIP_Label_5119f844-8ac0-48e8-bbdf-d5c2ba397c72_ContentBits">
    <vt:lpwstr>0</vt:lpwstr>
  </property>
</Properties>
</file>