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62" r:id="rId6"/>
    <p:sldId id="283" r:id="rId7"/>
    <p:sldId id="291" r:id="rId8"/>
    <p:sldId id="292" r:id="rId9"/>
    <p:sldId id="294" r:id="rId10"/>
    <p:sldId id="293" r:id="rId11"/>
    <p:sldId id="295" r:id="rId12"/>
    <p:sldId id="296" r:id="rId13"/>
    <p:sldId id="302" r:id="rId14"/>
    <p:sldId id="303" r:id="rId15"/>
    <p:sldId id="263" r:id="rId16"/>
    <p:sldId id="304" r:id="rId17"/>
    <p:sldId id="264" r:id="rId18"/>
    <p:sldId id="289" r:id="rId19"/>
    <p:sldId id="266" r:id="rId20"/>
    <p:sldId id="273" r:id="rId21"/>
    <p:sldId id="267" r:id="rId22"/>
    <p:sldId id="275" r:id="rId23"/>
    <p:sldId id="274" r:id="rId24"/>
    <p:sldId id="298" r:id="rId25"/>
    <p:sldId id="299" r:id="rId26"/>
    <p:sldId id="279" r:id="rId27"/>
    <p:sldId id="281" r:id="rId28"/>
    <p:sldId id="278" r:id="rId29"/>
    <p:sldId id="277" r:id="rId30"/>
    <p:sldId id="306" r:id="rId31"/>
    <p:sldId id="305" r:id="rId32"/>
    <p:sldId id="300" r:id="rId33"/>
    <p:sldId id="282" r:id="rId34"/>
    <p:sldId id="28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A2ADE"/>
    <a:srgbClr val="ED4D1B"/>
    <a:srgbClr val="996633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7872" autoAdjust="0"/>
  </p:normalViewPr>
  <p:slideViewPr>
    <p:cSldViewPr snapToGrid="0" showGuides="1">
      <p:cViewPr>
        <p:scale>
          <a:sx n="100" d="100"/>
          <a:sy n="100" d="100"/>
        </p:scale>
        <p:origin x="1812" y="-756"/>
      </p:cViewPr>
      <p:guideLst>
        <p:guide orient="horz" pos="19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2.28571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3-07-23T06:36:52.014"/>
    </inkml:context>
    <inkml:brush xml:id="br0">
      <inkml:brushProperty name="width" value="0.03969" units="cm"/>
      <inkml:brushProperty name="height" value="0.0793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비동기 호출</a:t>
            </a:r>
            <a:r>
              <a:rPr lang="en-US" altLang="ko-KR" dirty="0"/>
              <a:t>, </a:t>
            </a:r>
            <a:r>
              <a:rPr lang="ko-KR" altLang="en-US" dirty="0"/>
              <a:t>다른 말로 </a:t>
            </a:r>
            <a:r>
              <a:rPr lang="en-US" altLang="ko-KR" dirty="0"/>
              <a:t>Async Non-Block IO </a:t>
            </a:r>
            <a:r>
              <a:rPr lang="ko-KR" altLang="en-US" dirty="0"/>
              <a:t>란 개념에 대해 말씀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사람은 한 번에 하나씩 밖엔 일 할 수 없어요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기계가 일하는 동안 다른 일을 진행시킬 수가 있어요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동시에 여러 일을 진행시킬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아까처럼</a:t>
            </a:r>
            <a:r>
              <a:rPr lang="ko-KR" altLang="en-US" dirty="0"/>
              <a:t> 박스 하나를 </a:t>
            </a:r>
            <a:r>
              <a:rPr lang="en-US" altLang="ko-KR" dirty="0"/>
              <a:t>1</a:t>
            </a:r>
            <a:r>
              <a:rPr lang="ko-KR" altLang="en-US" dirty="0"/>
              <a:t>초라고 가정하면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커피 한 잔 만드는 데는 방금 전 봤던 분업 시스템과 마찬가지로 </a:t>
            </a:r>
            <a:r>
              <a:rPr lang="en-US" altLang="ko-KR" dirty="0"/>
              <a:t>3</a:t>
            </a:r>
            <a:r>
              <a:rPr lang="ko-KR" altLang="en-US" dirty="0"/>
              <a:t>초 걸리지만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지금은 직원 </a:t>
            </a:r>
            <a:r>
              <a:rPr lang="en-US" altLang="ko-KR" dirty="0"/>
              <a:t>3</a:t>
            </a:r>
            <a:r>
              <a:rPr lang="ko-KR" altLang="en-US" dirty="0"/>
              <a:t>명이 아닌 </a:t>
            </a:r>
            <a:r>
              <a:rPr lang="en-US" altLang="ko-KR" dirty="0"/>
              <a:t>1</a:t>
            </a:r>
            <a:r>
              <a:rPr lang="ko-KR" altLang="en-US" dirty="0"/>
              <a:t>명이서 똑같은 시간에 커피 </a:t>
            </a:r>
            <a:r>
              <a:rPr lang="en-US" altLang="ko-KR" dirty="0"/>
              <a:t>1</a:t>
            </a:r>
            <a:r>
              <a:rPr lang="ko-KR" altLang="en-US" dirty="0"/>
              <a:t>잔을 만들 수가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</a:t>
            </a:r>
          </a:p>
          <a:p>
            <a:endParaRPr lang="en-US" altLang="ko-KR" dirty="0"/>
          </a:p>
          <a:p>
            <a:r>
              <a:rPr lang="ko-KR" altLang="en-US" dirty="0"/>
              <a:t>기계가 일을 끝내는 동안 기다리지 않아요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Non-block </a:t>
            </a:r>
            <a:r>
              <a:rPr lang="ko-KR" altLang="en-US" dirty="0"/>
              <a:t>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번에 하나씩 밖에 처리할 수 없어도</a:t>
            </a:r>
            <a:r>
              <a:rPr lang="en-US" altLang="ko-KR" dirty="0"/>
              <a:t>, </a:t>
            </a:r>
            <a:r>
              <a:rPr lang="ko-KR" altLang="en-US" dirty="0"/>
              <a:t>일은 여러가지를 동시에 진행할 수 있어요</a:t>
            </a:r>
            <a:r>
              <a:rPr lang="en-US" altLang="ko-KR" dirty="0"/>
              <a:t>. </a:t>
            </a:r>
            <a:r>
              <a:rPr lang="ko-KR" altLang="en-US" dirty="0"/>
              <a:t>이게 </a:t>
            </a:r>
            <a:r>
              <a:rPr lang="en-US" altLang="ko-KR" dirty="0"/>
              <a:t>Asynchronous </a:t>
            </a:r>
            <a:r>
              <a:rPr lang="ko-KR" altLang="en-US" dirty="0"/>
              <a:t>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4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주문 </a:t>
            </a:r>
            <a:r>
              <a:rPr lang="en-US" altLang="ko-KR" dirty="0"/>
              <a:t>2</a:t>
            </a:r>
            <a:r>
              <a:rPr lang="ko-KR" altLang="en-US" dirty="0"/>
              <a:t>잔이 동시에 들어오면</a:t>
            </a:r>
            <a:r>
              <a:rPr lang="en-US" altLang="ko-KR" dirty="0"/>
              <a:t> </a:t>
            </a:r>
            <a:r>
              <a:rPr lang="ko-KR" altLang="en-US" dirty="0"/>
              <a:t>어떻게 될까요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Non-blocking </a:t>
            </a:r>
            <a:r>
              <a:rPr lang="ko-KR" altLang="en-US" dirty="0"/>
              <a:t>시간동안 더 많은 일을 </a:t>
            </a:r>
            <a:r>
              <a:rPr lang="en-US" altLang="ko-KR" dirty="0"/>
              <a:t>Asynchronous </a:t>
            </a:r>
            <a:r>
              <a:rPr lang="ko-KR" altLang="en-US" dirty="0"/>
              <a:t>하게 진행시킬 수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잔 만드는데</a:t>
            </a:r>
            <a:r>
              <a:rPr lang="en-US" altLang="ko-KR" dirty="0"/>
              <a:t>, </a:t>
            </a:r>
            <a:r>
              <a:rPr lang="ko-KR" altLang="en-US" dirty="0" err="1"/>
              <a:t>아까처럼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초가 아닌 </a:t>
            </a:r>
            <a:r>
              <a:rPr lang="en-US" altLang="ko-KR" dirty="0"/>
              <a:t>3</a:t>
            </a:r>
            <a:r>
              <a:rPr lang="ko-KR" altLang="en-US" dirty="0"/>
              <a:t>초 약간 더 걸릴 것 같네요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명의 직원이 처리하는 것보다도 오히려 더 빠르죠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</a:t>
            </a:r>
            <a:r>
              <a:rPr lang="en-US" altLang="ko-KR" dirty="0"/>
              <a:t>Article </a:t>
            </a:r>
            <a:r>
              <a:rPr lang="ko-KR" altLang="en-US" dirty="0"/>
              <a:t>로 돌아와서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Synchronous / Blocking </a:t>
            </a:r>
            <a:r>
              <a:rPr lang="ko-KR" altLang="en-US" dirty="0"/>
              <a:t>부터</a:t>
            </a:r>
            <a:r>
              <a:rPr lang="en-US" altLang="ko-KR" dirty="0"/>
              <a:t>, Asynchronous / Blocking </a:t>
            </a:r>
            <a:r>
              <a:rPr lang="ko-KR" altLang="en-US" dirty="0"/>
              <a:t>까지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시계방향 순으로 차례대로 사례를 하나씩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9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9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Blocking</a:t>
            </a:r>
            <a:r>
              <a:rPr lang="ko-KR" altLang="en-US" dirty="0"/>
              <a:t> 은 저희가 접해보기 어려운 사례인데</a:t>
            </a:r>
            <a:r>
              <a:rPr lang="en-US" altLang="ko-KR" dirty="0"/>
              <a:t>, </a:t>
            </a:r>
            <a:r>
              <a:rPr lang="ko-KR" altLang="en-US" dirty="0"/>
              <a:t>네트워킹 </a:t>
            </a:r>
            <a:r>
              <a:rPr lang="en-US" altLang="ko-KR" dirty="0"/>
              <a:t>I/O </a:t>
            </a:r>
            <a:r>
              <a:rPr lang="ko-KR" altLang="en-US" dirty="0"/>
              <a:t>처리에 많이 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4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95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64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2013</a:t>
            </a:r>
            <a:r>
              <a:rPr lang="ko-KR" altLang="en-US" dirty="0"/>
              <a:t>년도 </a:t>
            </a:r>
            <a:r>
              <a:rPr lang="en-US" altLang="ko-KR" dirty="0" err="1"/>
              <a:t>zdnet</a:t>
            </a:r>
            <a:r>
              <a:rPr lang="en-US" altLang="ko-KR" dirty="0"/>
              <a:t> </a:t>
            </a:r>
            <a:r>
              <a:rPr lang="ko-KR" altLang="en-US" dirty="0"/>
              <a:t>기사입니다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33% </a:t>
            </a:r>
            <a:r>
              <a:rPr lang="ko-KR" altLang="en-US" dirty="0"/>
              <a:t>라인수가 줄었으며</a:t>
            </a:r>
            <a:endParaRPr lang="en-US" altLang="ko-KR" dirty="0"/>
          </a:p>
          <a:p>
            <a:r>
              <a:rPr lang="en-US" altLang="ko-KR" dirty="0"/>
              <a:t>40% </a:t>
            </a:r>
            <a:r>
              <a:rPr lang="ko-KR" altLang="en-US" dirty="0"/>
              <a:t>파일 개수로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유지보수가 </a:t>
            </a:r>
            <a:r>
              <a:rPr lang="ko-KR" altLang="en-US" dirty="0" err="1"/>
              <a:t>편해졌음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속도는 </a:t>
            </a:r>
            <a:r>
              <a:rPr lang="en-US" altLang="ko-KR" dirty="0"/>
              <a:t>2</a:t>
            </a:r>
            <a:r>
              <a:rPr lang="ko-KR" altLang="en-US" dirty="0"/>
              <a:t>배 빨라졌고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4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Tomcat default thread </a:t>
            </a:r>
            <a:r>
              <a:rPr lang="ko-KR" altLang="en-US" dirty="0"/>
              <a:t>개수 </a:t>
            </a:r>
            <a:r>
              <a:rPr lang="en-US" altLang="ko-KR" dirty="0"/>
              <a:t>: 200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개수는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Netty</a:t>
            </a:r>
            <a:r>
              <a:rPr lang="ko-KR" altLang="en-US" dirty="0"/>
              <a:t>가 자동 결정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가 </a:t>
            </a:r>
            <a:r>
              <a:rPr lang="en-US" altLang="ko-KR" dirty="0"/>
              <a:t>blocking </a:t>
            </a:r>
            <a:r>
              <a:rPr lang="ko-KR" altLang="en-US" dirty="0"/>
              <a:t>된다고 해서 </a:t>
            </a:r>
            <a:r>
              <a:rPr lang="en-US" altLang="ko-KR" dirty="0"/>
              <a:t>core</a:t>
            </a:r>
            <a:r>
              <a:rPr lang="ko-KR" altLang="en-US" dirty="0"/>
              <a:t>가 정지하진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Spring MVC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에 </a:t>
            </a:r>
            <a:r>
              <a:rPr lang="en-US" altLang="ko-KR" dirty="0"/>
              <a:t>I/O blocking </a:t>
            </a:r>
            <a:r>
              <a:rPr lang="ko-KR" altLang="en-US" dirty="0"/>
              <a:t>이 일어나면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kernel </a:t>
            </a:r>
            <a:r>
              <a:rPr lang="ko-KR" altLang="en-US" dirty="0"/>
              <a:t>은 해당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en-US" altLang="ko-KR" dirty="0"/>
              <a:t>wait </a:t>
            </a:r>
            <a:r>
              <a:rPr lang="ko-KR" altLang="en-US" dirty="0"/>
              <a:t>상태로 마킹하고 실행을 중지시킵니다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ready </a:t>
            </a:r>
            <a:r>
              <a:rPr lang="ko-KR" altLang="en-US" dirty="0"/>
              <a:t>상태인 다른 </a:t>
            </a:r>
            <a:r>
              <a:rPr lang="en-US" altLang="ko-KR" dirty="0"/>
              <a:t>thread 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과정을 </a:t>
            </a:r>
            <a:r>
              <a:rPr lang="en-US" altLang="ko-KR" dirty="0"/>
              <a:t>thread context switching 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저희는 </a:t>
            </a:r>
            <a:r>
              <a:rPr lang="en-US" altLang="ko-KR" dirty="0"/>
              <a:t>thread </a:t>
            </a:r>
            <a:r>
              <a:rPr lang="ko-KR" altLang="en-US" dirty="0"/>
              <a:t>에 </a:t>
            </a:r>
            <a:r>
              <a:rPr lang="en-US" altLang="ko-KR" dirty="0"/>
              <a:t>I/O blocking </a:t>
            </a:r>
            <a:r>
              <a:rPr lang="ko-KR" altLang="en-US" dirty="0"/>
              <a:t>이 걸리면 무슨 큰일이 나는 것처럼 이야기 해 왔는데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는 굉장히 잘 만들어져 있어서</a:t>
            </a:r>
            <a:r>
              <a:rPr lang="en-US" altLang="ko-KR" dirty="0"/>
              <a:t>, thread I/O blocking </a:t>
            </a:r>
            <a:r>
              <a:rPr lang="ko-KR" altLang="en-US" dirty="0"/>
              <a:t>시간에 하드웨어를 놀리지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대체 뭐가 문제라는 걸까요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Thread context switching </a:t>
            </a:r>
            <a:r>
              <a:rPr lang="ko-KR" altLang="en-US" dirty="0"/>
              <a:t>메커니즘을 조금만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기술은 </a:t>
            </a:r>
            <a:r>
              <a:rPr lang="en-US" altLang="ko-KR" dirty="0"/>
              <a:t>core </a:t>
            </a:r>
            <a:r>
              <a:rPr lang="ko-KR" altLang="en-US" dirty="0"/>
              <a:t>가 비효율적으로 놀지 않도록 발전해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초창기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는 한 번에 프로그램 하나만 실행시킬 수 있어서</a:t>
            </a:r>
            <a:r>
              <a:rPr lang="en-US" altLang="ko-KR" dirty="0"/>
              <a:t>, </a:t>
            </a:r>
            <a:r>
              <a:rPr lang="ko-KR" altLang="en-US" dirty="0"/>
              <a:t>프로그램이 노는 동안 </a:t>
            </a:r>
            <a:r>
              <a:rPr lang="en-US" altLang="ko-KR" dirty="0"/>
              <a:t>CPU</a:t>
            </a:r>
            <a:r>
              <a:rPr lang="ko-KR" altLang="en-US" dirty="0"/>
              <a:t>를 놀려야만 </a:t>
            </a:r>
            <a:r>
              <a:rPr lang="ko-KR" altLang="en-US" dirty="0" err="1"/>
              <a:t>했었는데</a:t>
            </a:r>
            <a:endParaRPr lang="en-US" altLang="ko-KR" dirty="0"/>
          </a:p>
          <a:p>
            <a:r>
              <a:rPr lang="ko-KR" altLang="en-US" dirty="0"/>
              <a:t>그게 </a:t>
            </a:r>
            <a:r>
              <a:rPr lang="en-US" altLang="ko-KR" dirty="0"/>
              <a:t>windows </a:t>
            </a:r>
            <a:r>
              <a:rPr lang="ko-KR" altLang="en-US" dirty="0"/>
              <a:t>같은 </a:t>
            </a:r>
            <a:r>
              <a:rPr lang="ko-KR" altLang="en-US" dirty="0" err="1"/>
              <a:t>멀티테스킹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가 나오면서</a:t>
            </a:r>
            <a:r>
              <a:rPr lang="en-US" altLang="ko-KR" dirty="0"/>
              <a:t>,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연산시간에 여러가지 프로그램을 가득 채워 실행시킬 수 있도록 바뀌었습니다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core </a:t>
            </a:r>
            <a:r>
              <a:rPr lang="ko-KR" altLang="en-US" dirty="0"/>
              <a:t>는 잘게 쪼갠 </a:t>
            </a:r>
            <a:r>
              <a:rPr lang="en-US" altLang="ko-KR" dirty="0"/>
              <a:t>time slice 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를 </a:t>
            </a:r>
            <a:r>
              <a:rPr lang="ko-KR" altLang="en-US" dirty="0" err="1"/>
              <a:t>번갈아가며</a:t>
            </a:r>
            <a:r>
              <a:rPr lang="ko-KR" altLang="en-US" dirty="0"/>
              <a:t> 하나씩 실행시킵니다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</a:t>
            </a:r>
            <a:r>
              <a:rPr lang="ko-KR" altLang="en-US" dirty="0"/>
              <a:t> </a:t>
            </a:r>
            <a:r>
              <a:rPr lang="en-US" altLang="ko-KR" dirty="0"/>
              <a:t>wait</a:t>
            </a:r>
            <a:r>
              <a:rPr lang="ko-KR" altLang="en-US" dirty="0"/>
              <a:t> 등으로 </a:t>
            </a:r>
            <a:r>
              <a:rPr lang="en-US" altLang="ko-KR" dirty="0"/>
              <a:t>interrupt </a:t>
            </a:r>
            <a:r>
              <a:rPr lang="ko-KR" altLang="en-US" dirty="0"/>
              <a:t>가 걸리면</a:t>
            </a:r>
            <a:r>
              <a:rPr lang="en-US" altLang="ko-KR" dirty="0"/>
              <a:t>, core </a:t>
            </a:r>
            <a:r>
              <a:rPr lang="ko-KR" altLang="en-US" dirty="0"/>
              <a:t>는 남는 시간에 다른 </a:t>
            </a:r>
            <a:r>
              <a:rPr lang="en-US" altLang="ko-KR" dirty="0"/>
              <a:t>thread </a:t>
            </a:r>
            <a:r>
              <a:rPr lang="ko-KR" altLang="en-US" dirty="0"/>
              <a:t>를 가득 채워 실행시켜 </a:t>
            </a:r>
            <a:r>
              <a:rPr lang="en-US" altLang="ko-KR" dirty="0"/>
              <a:t>H/W </a:t>
            </a:r>
            <a:r>
              <a:rPr lang="ko-KR" altLang="en-US" dirty="0"/>
              <a:t>자원을 놀리지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이런 제어는 </a:t>
            </a:r>
            <a:r>
              <a:rPr lang="en-US" altLang="ko-KR" dirty="0" err="1"/>
              <a:t>os</a:t>
            </a:r>
            <a:r>
              <a:rPr lang="en-US" altLang="ko-KR" dirty="0"/>
              <a:t> kernel </a:t>
            </a:r>
            <a:r>
              <a:rPr lang="ko-KR" altLang="en-US" dirty="0"/>
              <a:t>이 관리합니다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06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은 이렇게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…..</a:t>
            </a:r>
          </a:p>
          <a:p>
            <a:endParaRPr lang="en-US" altLang="ko-KR" dirty="0"/>
          </a:p>
          <a:p>
            <a:r>
              <a:rPr lang="ko-KR" altLang="en-US" dirty="0"/>
              <a:t>프로그램이 실행되는 </a:t>
            </a:r>
            <a:r>
              <a:rPr lang="en-US" altLang="ko-KR" dirty="0"/>
              <a:t>user mode </a:t>
            </a:r>
            <a:r>
              <a:rPr lang="ko-KR" altLang="en-US" dirty="0"/>
              <a:t>관점에서</a:t>
            </a:r>
            <a:endParaRPr lang="en-US" altLang="ko-KR" dirty="0"/>
          </a:p>
          <a:p>
            <a:r>
              <a:rPr lang="en-US" altLang="ko-KR" dirty="0"/>
              <a:t>kernel mode </a:t>
            </a:r>
            <a:r>
              <a:rPr lang="ko-KR" altLang="en-US" dirty="0"/>
              <a:t>에서 발생하는 </a:t>
            </a:r>
            <a:r>
              <a:rPr lang="en-US" altLang="ko-KR" dirty="0"/>
              <a:t>context switching </a:t>
            </a:r>
            <a:r>
              <a:rPr lang="ko-KR" altLang="en-US" dirty="0"/>
              <a:t>시간은 아무 일도 하지 않는 </a:t>
            </a:r>
            <a:r>
              <a:rPr lang="en-US" altLang="ko-KR" dirty="0"/>
              <a:t>overhead, </a:t>
            </a:r>
            <a:r>
              <a:rPr lang="ko-KR" altLang="en-US" dirty="0"/>
              <a:t>즉 부하거든요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실행중인 </a:t>
            </a:r>
            <a:r>
              <a:rPr lang="en-US" altLang="ko-KR" dirty="0"/>
              <a:t>thread </a:t>
            </a:r>
            <a:r>
              <a:rPr lang="ko-KR" altLang="en-US" dirty="0"/>
              <a:t>가 적을 때는 이 </a:t>
            </a:r>
            <a:r>
              <a:rPr lang="en-US" altLang="ko-KR" dirty="0"/>
              <a:t>context switching </a:t>
            </a:r>
            <a:r>
              <a:rPr lang="ko-KR" altLang="en-US" dirty="0"/>
              <a:t>비용이 큰 문제가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실행중인 </a:t>
            </a:r>
            <a:r>
              <a:rPr lang="en-US" altLang="ko-KR" dirty="0"/>
              <a:t>thread </a:t>
            </a:r>
            <a:r>
              <a:rPr lang="ko-KR" altLang="en-US" dirty="0"/>
              <a:t>가 많아지면 이야기가 달라지는데요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ko-KR" altLang="en-US" dirty="0"/>
              <a:t>는 </a:t>
            </a:r>
            <a:r>
              <a:rPr lang="en-US" altLang="ko-KR" dirty="0"/>
              <a:t>core </a:t>
            </a:r>
            <a:r>
              <a:rPr lang="ko-KR" altLang="en-US" dirty="0"/>
              <a:t>의 </a:t>
            </a:r>
            <a:r>
              <a:rPr lang="en-US" altLang="ko-KR" dirty="0"/>
              <a:t>time slice </a:t>
            </a:r>
            <a:r>
              <a:rPr lang="ko-KR" altLang="en-US" dirty="0"/>
              <a:t>를 가변적으로 운영합니다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kernel </a:t>
            </a:r>
            <a:r>
              <a:rPr lang="ko-KR" altLang="en-US" dirty="0"/>
              <a:t>의</a:t>
            </a:r>
            <a:r>
              <a:rPr lang="en-US" altLang="ko-KR" dirty="0"/>
              <a:t> thread </a:t>
            </a:r>
            <a:r>
              <a:rPr lang="ko-KR" altLang="en-US" dirty="0"/>
              <a:t>스케줄러는 모든 쓰레드가 공평하게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시간을 쪼개어 사용하도록 움직입니다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실행중인 </a:t>
            </a:r>
            <a:r>
              <a:rPr lang="en-US" altLang="ko-KR" dirty="0"/>
              <a:t>thread </a:t>
            </a:r>
            <a:r>
              <a:rPr lang="ko-KR" altLang="en-US" dirty="0"/>
              <a:t>가 적으면 </a:t>
            </a:r>
            <a:r>
              <a:rPr lang="en-US" altLang="ko-KR" dirty="0"/>
              <a:t>time slice </a:t>
            </a:r>
            <a:r>
              <a:rPr lang="ko-KR" altLang="en-US" dirty="0"/>
              <a:t>가 커지고</a:t>
            </a:r>
            <a:r>
              <a:rPr lang="en-US" altLang="ko-KR" dirty="0"/>
              <a:t>, </a:t>
            </a:r>
            <a:r>
              <a:rPr lang="ko-KR" altLang="en-US" dirty="0"/>
              <a:t>많으면 </a:t>
            </a:r>
            <a:r>
              <a:rPr lang="ko-KR" altLang="en-US" dirty="0" err="1"/>
              <a:t>작아지는거죠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실행중인 </a:t>
            </a:r>
            <a:r>
              <a:rPr lang="en-US" altLang="ko-KR" dirty="0"/>
              <a:t>thread </a:t>
            </a:r>
            <a:r>
              <a:rPr lang="ko-KR" altLang="en-US" dirty="0"/>
              <a:t>가 많아질수록</a:t>
            </a:r>
            <a:r>
              <a:rPr lang="en-US" altLang="ko-KR" dirty="0"/>
              <a:t>, time slice </a:t>
            </a:r>
            <a:r>
              <a:rPr lang="ko-KR" altLang="en-US" dirty="0"/>
              <a:t>가 작아져 </a:t>
            </a:r>
            <a:r>
              <a:rPr lang="en-US" altLang="ko-KR" dirty="0"/>
              <a:t>context switching </a:t>
            </a:r>
            <a:r>
              <a:rPr lang="ko-KR" altLang="en-US" dirty="0"/>
              <a:t>이 자주 일어나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err="1"/>
              <a:t>블럭되는</a:t>
            </a:r>
            <a:r>
              <a:rPr lang="ko-KR" altLang="en-US" dirty="0"/>
              <a:t> 시간이 길어지게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 </a:t>
            </a:r>
            <a:r>
              <a:rPr lang="en-US" altLang="ko-KR" dirty="0"/>
              <a:t>thread </a:t>
            </a:r>
            <a:r>
              <a:rPr lang="ko-KR" altLang="en-US" dirty="0"/>
              <a:t>들이 </a:t>
            </a:r>
            <a:r>
              <a:rPr lang="en-US" altLang="ko-KR" dirty="0"/>
              <a:t>core </a:t>
            </a:r>
            <a:r>
              <a:rPr lang="ko-KR" altLang="en-US" dirty="0"/>
              <a:t>의 </a:t>
            </a:r>
            <a:r>
              <a:rPr lang="en-US" altLang="ko-KR" dirty="0"/>
              <a:t>time slice </a:t>
            </a:r>
            <a:r>
              <a:rPr lang="ko-KR" altLang="en-US" dirty="0"/>
              <a:t>를 차지하기 위해 서로 경합을 벌이면서 다른 </a:t>
            </a:r>
            <a:r>
              <a:rPr lang="en-US" altLang="ko-KR" dirty="0"/>
              <a:t>core </a:t>
            </a:r>
            <a:r>
              <a:rPr lang="ko-KR" altLang="en-US" dirty="0"/>
              <a:t>에서라도 기꺼이 실행되면서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</a:t>
            </a:r>
            <a:r>
              <a:rPr lang="ko-KR" altLang="en-US" dirty="0"/>
              <a:t>캐시 메모리의 </a:t>
            </a:r>
            <a:r>
              <a:rPr lang="en-US" altLang="ko-KR" dirty="0"/>
              <a:t>cache hit </a:t>
            </a:r>
            <a:r>
              <a:rPr lang="ko-KR" altLang="en-US" dirty="0"/>
              <a:t>율이 현저히 떨어집니다</a:t>
            </a:r>
            <a:r>
              <a:rPr lang="en-US" altLang="ko-KR" dirty="0"/>
              <a:t>. </a:t>
            </a:r>
            <a:r>
              <a:rPr lang="ko-KR" altLang="en-US" dirty="0"/>
              <a:t>즉 더 </a:t>
            </a:r>
            <a:r>
              <a:rPr lang="ko-KR" altLang="en-US" dirty="0" err="1"/>
              <a:t>느려지는거죠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Spring MVC </a:t>
            </a:r>
            <a:r>
              <a:rPr lang="ko-KR" altLang="en-US" dirty="0"/>
              <a:t>에서 </a:t>
            </a:r>
            <a:r>
              <a:rPr lang="en-US" altLang="ko-KR" dirty="0"/>
              <a:t>thread </a:t>
            </a:r>
            <a:r>
              <a:rPr lang="ko-KR" altLang="en-US" dirty="0"/>
              <a:t>를 많이 늘려서는 안되는 이유입니다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69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  <a:r>
              <a:rPr lang="ko-KR" altLang="en-US" dirty="0"/>
              <a:t> 비용이 비싸기 때문에 </a:t>
            </a:r>
            <a:r>
              <a:rPr lang="en-US" altLang="ko-KR" dirty="0"/>
              <a:t>thread </a:t>
            </a:r>
            <a:r>
              <a:rPr lang="ko-KR" altLang="en-US" dirty="0"/>
              <a:t>를 많이 늘려선 안되고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thread </a:t>
            </a:r>
            <a:r>
              <a:rPr lang="ko-KR" altLang="en-US" dirty="0"/>
              <a:t>는 메모리도 제법 잡아먹거든요</a:t>
            </a:r>
            <a:r>
              <a:rPr lang="en-US" altLang="ko-KR" dirty="0"/>
              <a:t>. 1000 </a:t>
            </a:r>
            <a:r>
              <a:rPr lang="ko-KR" altLang="en-US" dirty="0"/>
              <a:t>개가 동시에 움직이면 </a:t>
            </a:r>
            <a:r>
              <a:rPr lang="en-US" altLang="ko-KR" dirty="0"/>
              <a:t>1.6 G </a:t>
            </a:r>
            <a:r>
              <a:rPr lang="ko-KR" altLang="en-US" dirty="0"/>
              <a:t>정도의 메모리가 추가로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thread </a:t>
            </a:r>
            <a:r>
              <a:rPr lang="ko-KR" altLang="en-US" dirty="0"/>
              <a:t>를 많이 만들면</a:t>
            </a:r>
            <a:r>
              <a:rPr lang="en-US" altLang="ko-KR" dirty="0"/>
              <a:t>, CPU, </a:t>
            </a:r>
            <a:r>
              <a:rPr lang="ko-KR" altLang="en-US" dirty="0"/>
              <a:t>메모리에 부하가 생겨 좋지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이번엔 </a:t>
            </a:r>
            <a:r>
              <a:rPr lang="en-US" altLang="ko-KR" dirty="0"/>
              <a:t>thread</a:t>
            </a:r>
            <a:r>
              <a:rPr lang="ko-KR" altLang="en-US" dirty="0"/>
              <a:t>를 줄여보겠습니다</a:t>
            </a:r>
            <a:r>
              <a:rPr lang="en-US" altLang="ko-KR" dirty="0"/>
              <a:t>. </a:t>
            </a:r>
            <a:r>
              <a:rPr lang="ko-KR" altLang="en-US" dirty="0"/>
              <a:t>그럼 문제가 해결될까요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앞서 보셨듯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thread </a:t>
            </a:r>
            <a:r>
              <a:rPr lang="ko-KR" altLang="en-US" dirty="0"/>
              <a:t>는 </a:t>
            </a:r>
            <a:r>
              <a:rPr lang="en-US" altLang="ko-KR" dirty="0"/>
              <a:t>I/O blocking </a:t>
            </a:r>
            <a:r>
              <a:rPr lang="ko-KR" altLang="en-US" dirty="0"/>
              <a:t>때문에 </a:t>
            </a:r>
            <a:r>
              <a:rPr lang="en-US" altLang="ko-KR" dirty="0"/>
              <a:t>wait </a:t>
            </a:r>
            <a:r>
              <a:rPr lang="ko-KR" altLang="en-US" dirty="0"/>
              <a:t>상태인 경우가 많아서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core</a:t>
            </a:r>
            <a:r>
              <a:rPr lang="ko-KR" altLang="en-US" dirty="0"/>
              <a:t>가 놀고 있어도</a:t>
            </a:r>
            <a:r>
              <a:rPr lang="en-US" altLang="ko-KR" dirty="0"/>
              <a:t>, thread</a:t>
            </a:r>
            <a:r>
              <a:rPr lang="ko-KR" altLang="en-US" dirty="0"/>
              <a:t>가 모두 </a:t>
            </a:r>
            <a:r>
              <a:rPr lang="en-US" altLang="ko-KR" dirty="0"/>
              <a:t>block </a:t>
            </a:r>
            <a:r>
              <a:rPr lang="ko-KR" altLang="en-US" dirty="0"/>
              <a:t>상태여서 </a:t>
            </a:r>
            <a:r>
              <a:rPr lang="en-US" altLang="ko-KR" dirty="0"/>
              <a:t>request</a:t>
            </a:r>
            <a:r>
              <a:rPr lang="ko-KR" altLang="en-US" dirty="0"/>
              <a:t>를 처리할 수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78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</a:t>
            </a:r>
            <a:r>
              <a:rPr lang="en-US" altLang="ko-KR" dirty="0"/>
              <a:t>Spring MVC </a:t>
            </a:r>
            <a:r>
              <a:rPr lang="ko-KR" altLang="en-US" dirty="0"/>
              <a:t>에서 유명한 </a:t>
            </a:r>
            <a:r>
              <a:rPr lang="en-US" altLang="ko-KR" dirty="0"/>
              <a:t>Thread pool </a:t>
            </a:r>
            <a:r>
              <a:rPr lang="ko-KR" altLang="en-US" dirty="0"/>
              <a:t>딜레마입니다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8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딜레마를 해결해 </a:t>
            </a:r>
            <a:r>
              <a:rPr lang="ko-KR" altLang="en-US" dirty="0" err="1"/>
              <a:t>주는게</a:t>
            </a:r>
            <a:r>
              <a:rPr lang="ko-KR" altLang="en-US" dirty="0"/>
              <a:t>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core </a:t>
            </a:r>
            <a:r>
              <a:rPr lang="ko-KR" altLang="en-US" dirty="0"/>
              <a:t>당 </a:t>
            </a:r>
            <a:r>
              <a:rPr lang="en-US" altLang="ko-KR" dirty="0"/>
              <a:t>thread </a:t>
            </a:r>
            <a:r>
              <a:rPr lang="ko-KR" altLang="en-US" dirty="0"/>
              <a:t>가 하나씩 배분될 수 있도록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worker thread </a:t>
            </a:r>
            <a:r>
              <a:rPr lang="ko-KR" altLang="en-US" dirty="0"/>
              <a:t>개수를 </a:t>
            </a:r>
            <a:r>
              <a:rPr lang="en-US" altLang="ko-KR" dirty="0"/>
              <a:t>core </a:t>
            </a:r>
            <a:r>
              <a:rPr lang="ko-KR" altLang="en-US" dirty="0"/>
              <a:t>수 </a:t>
            </a:r>
            <a:r>
              <a:rPr lang="en-US" altLang="ko-KR" dirty="0"/>
              <a:t>* 2 </a:t>
            </a:r>
            <a:r>
              <a:rPr lang="ko-KR" altLang="en-US" dirty="0"/>
              <a:t>로 할당합니다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core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개씩 하드웨어 </a:t>
            </a:r>
            <a:r>
              <a:rPr lang="en-US" altLang="ko-KR" dirty="0"/>
              <a:t>thread</a:t>
            </a:r>
            <a:r>
              <a:rPr lang="ko-KR" altLang="en-US" dirty="0"/>
              <a:t>를 지원하기 때문에</a:t>
            </a:r>
            <a:r>
              <a:rPr lang="en-US" altLang="ko-KR" dirty="0"/>
              <a:t>, thread </a:t>
            </a:r>
            <a:r>
              <a:rPr lang="ko-KR" altLang="en-US" dirty="0"/>
              <a:t>수 </a:t>
            </a:r>
            <a:r>
              <a:rPr lang="en-US" altLang="ko-KR" dirty="0"/>
              <a:t>= core * 2 (by </a:t>
            </a:r>
            <a:r>
              <a:rPr lang="en-US" altLang="ko-KR" dirty="0" err="1"/>
              <a:t>Netty</a:t>
            </a:r>
            <a:r>
              <a:rPr lang="en-US" altLang="ko-KR" dirty="0"/>
              <a:t>)</a:t>
            </a:r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context switching </a:t>
            </a:r>
            <a:r>
              <a:rPr lang="ko-KR" altLang="en-US" dirty="0"/>
              <a:t>비용은 </a:t>
            </a:r>
            <a:r>
              <a:rPr lang="en-US" altLang="ko-KR" dirty="0"/>
              <a:t>thread </a:t>
            </a:r>
            <a:r>
              <a:rPr lang="ko-KR" altLang="en-US" dirty="0"/>
              <a:t>가 실행되는 </a:t>
            </a:r>
            <a:r>
              <a:rPr lang="en-US" altLang="ko-KR" dirty="0"/>
              <a:t>core </a:t>
            </a:r>
            <a:r>
              <a:rPr lang="ko-KR" altLang="en-US" dirty="0"/>
              <a:t>위치가 변경되면 더 커진다</a:t>
            </a:r>
            <a:r>
              <a:rPr lang="en-US" altLang="ko-KR" dirty="0"/>
              <a:t>.</a:t>
            </a:r>
          </a:p>
          <a:p>
            <a:pPr marL="857250" marR="0" lvl="2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err="1"/>
              <a:t>cpu</a:t>
            </a:r>
            <a:r>
              <a:rPr lang="en-US" altLang="ko-KR" dirty="0"/>
              <a:t> cache </a:t>
            </a:r>
            <a:r>
              <a:rPr lang="ko-KR" altLang="en-US" dirty="0"/>
              <a:t>가 초기화 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Reactor</a:t>
            </a:r>
            <a:r>
              <a:rPr lang="ko-KR" altLang="en-US" dirty="0"/>
              <a:t>로 만들어진 함수 형태의 </a:t>
            </a:r>
            <a:r>
              <a:rPr lang="en-US" altLang="ko-KR" dirty="0"/>
              <a:t>task</a:t>
            </a:r>
            <a:r>
              <a:rPr lang="ko-KR" altLang="en-US" dirty="0"/>
              <a:t>들은 </a:t>
            </a:r>
            <a:r>
              <a:rPr lang="en-US" altLang="ko-KR" dirty="0"/>
              <a:t>event loop </a:t>
            </a:r>
            <a:r>
              <a:rPr lang="ko-KR" altLang="en-US" dirty="0"/>
              <a:t>를 통해 잘게 쪼개져 </a:t>
            </a:r>
            <a:r>
              <a:rPr lang="en-US" altLang="ko-KR" dirty="0"/>
              <a:t>worker thread </a:t>
            </a:r>
            <a:r>
              <a:rPr lang="ko-KR" altLang="en-US" dirty="0"/>
              <a:t>에서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task </a:t>
            </a:r>
            <a:r>
              <a:rPr lang="ko-KR" altLang="en-US" dirty="0"/>
              <a:t>들은 </a:t>
            </a:r>
            <a:r>
              <a:rPr lang="en-US" altLang="ko-KR" dirty="0"/>
              <a:t>kernel thread </a:t>
            </a:r>
            <a:r>
              <a:rPr lang="ko-KR" altLang="en-US" dirty="0"/>
              <a:t>가 아니라 단순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이기 때문에 </a:t>
            </a:r>
            <a:r>
              <a:rPr lang="en-US" altLang="ko-KR" dirty="0"/>
              <a:t>thread context switching </a:t>
            </a:r>
            <a:r>
              <a:rPr lang="ko-KR" altLang="en-US" dirty="0"/>
              <a:t>비용이 발생하지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time slice </a:t>
            </a:r>
            <a:r>
              <a:rPr lang="ko-KR" altLang="en-US" dirty="0"/>
              <a:t>기능이 없습니다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특정 코드가 무한루프를 돌거나 </a:t>
            </a:r>
            <a:r>
              <a:rPr lang="en-US" altLang="ko-KR" dirty="0"/>
              <a:t>blocking </a:t>
            </a:r>
            <a:r>
              <a:rPr lang="ko-KR" altLang="en-US" dirty="0"/>
              <a:t>모드로 작동할 경우</a:t>
            </a:r>
            <a:r>
              <a:rPr lang="en-US" altLang="ko-KR" dirty="0"/>
              <a:t>, </a:t>
            </a:r>
            <a:r>
              <a:rPr lang="ko-KR" altLang="en-US" dirty="0"/>
              <a:t>성능이 급격하게 나빠지는 치명적인 단점이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 </a:t>
            </a:r>
            <a:r>
              <a:rPr lang="ko-KR" altLang="en-US" dirty="0"/>
              <a:t>성능을 비교한 그래프인데요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처리속도가 </a:t>
            </a:r>
            <a:r>
              <a:rPr lang="en-US" altLang="ko-KR" dirty="0"/>
              <a:t>4</a:t>
            </a:r>
            <a:r>
              <a:rPr lang="ko-KR" altLang="en-US" dirty="0"/>
              <a:t>배나 차이가 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챕터 </a:t>
            </a:r>
            <a:r>
              <a:rPr lang="en-US" altLang="ko-KR" dirty="0"/>
              <a:t>5 </a:t>
            </a:r>
            <a:r>
              <a:rPr lang="ko-KR" altLang="en-US" dirty="0"/>
              <a:t>에서 정말로 이런 차이가 나는지 확인해보는 시간을 가질 </a:t>
            </a:r>
            <a:r>
              <a:rPr lang="ko-KR" altLang="en-US" dirty="0" err="1"/>
              <a:t>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1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주목받는 이유가</a:t>
            </a:r>
            <a:r>
              <a:rPr lang="en-US" altLang="ko-KR" dirty="0"/>
              <a:t>, </a:t>
            </a:r>
            <a:r>
              <a:rPr lang="ko-KR" altLang="en-US" dirty="0"/>
              <a:t>단순히 </a:t>
            </a:r>
            <a:r>
              <a:rPr lang="en-US" altLang="ko-KR" dirty="0"/>
              <a:t>MVC </a:t>
            </a:r>
            <a:r>
              <a:rPr lang="ko-KR" altLang="en-US" dirty="0"/>
              <a:t>에 비해 빠르기 때문만은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MSA</a:t>
            </a:r>
            <a:r>
              <a:rPr lang="ko-KR" altLang="en-US" dirty="0"/>
              <a:t>가 보편화되면서</a:t>
            </a:r>
            <a:r>
              <a:rPr lang="en-US" altLang="ko-KR" dirty="0"/>
              <a:t>, Sync / Blocking </a:t>
            </a:r>
            <a:r>
              <a:rPr lang="ko-KR" altLang="en-US" dirty="0"/>
              <a:t>방식의 </a:t>
            </a:r>
            <a:r>
              <a:rPr lang="en-US" altLang="ko-KR" dirty="0"/>
              <a:t>Micro Server </a:t>
            </a:r>
            <a:r>
              <a:rPr lang="ko-KR" altLang="en-US" dirty="0"/>
              <a:t>들은 처리지연이 전파되는 이슈에 매우 취약했기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Netflix</a:t>
            </a:r>
            <a:r>
              <a:rPr lang="ko-KR" altLang="en-US" dirty="0"/>
              <a:t> 는 이미 </a:t>
            </a:r>
            <a:r>
              <a:rPr lang="en-US" altLang="ko-KR" dirty="0"/>
              <a:t>2013</a:t>
            </a:r>
            <a:r>
              <a:rPr lang="ko-KR" altLang="en-US" dirty="0"/>
              <a:t>년도부터 이런 고민을 해왔고</a:t>
            </a:r>
            <a:r>
              <a:rPr lang="en-US" altLang="ko-KR" dirty="0"/>
              <a:t>, Circuit</a:t>
            </a:r>
            <a:r>
              <a:rPr lang="ko-KR" altLang="en-US" dirty="0"/>
              <a:t> </a:t>
            </a:r>
            <a:r>
              <a:rPr lang="en-US" altLang="ko-KR" dirty="0"/>
              <a:t>breaker</a:t>
            </a:r>
            <a:r>
              <a:rPr lang="ko-KR" altLang="en-US" dirty="0"/>
              <a:t> 가 제일 잘 알려진 해결방안입니다만</a:t>
            </a:r>
            <a:r>
              <a:rPr lang="en-US" altLang="ko-KR" dirty="0"/>
              <a:t>, </a:t>
            </a:r>
            <a:r>
              <a:rPr lang="en-US" altLang="ko-KR" dirty="0" err="1"/>
              <a:t>RxJava</a:t>
            </a:r>
            <a:r>
              <a:rPr lang="en-US" altLang="ko-KR" dirty="0"/>
              <a:t> </a:t>
            </a:r>
            <a:r>
              <a:rPr lang="ko-KR" altLang="en-US" dirty="0"/>
              <a:t>라는 </a:t>
            </a:r>
            <a:r>
              <a:rPr lang="en-US" altLang="ko-KR" dirty="0"/>
              <a:t>Reactor </a:t>
            </a:r>
            <a:r>
              <a:rPr lang="ko-KR" altLang="en-US" dirty="0"/>
              <a:t>와 유사한 라이브러리를 이용해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Async Non-blocking </a:t>
            </a:r>
            <a:r>
              <a:rPr lang="ko-KR" altLang="en-US" dirty="0"/>
              <a:t>서버를 구성하여 장애가 전파되는 이슈를 해결해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어떻게 지연이 전파되는지 같이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60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Spring MVC </a:t>
            </a:r>
            <a:r>
              <a:rPr lang="ko-KR" altLang="en-US" dirty="0"/>
              <a:t>에서 동기 호출로 인한 지연을 해결하는 가장 손쉬운 해결책은 </a:t>
            </a:r>
            <a:r>
              <a:rPr lang="en-US" altLang="ko-KR" dirty="0"/>
              <a:t>MQ</a:t>
            </a:r>
            <a:r>
              <a:rPr lang="ko-KR" altLang="en-US" dirty="0"/>
              <a:t>를 도입하는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 </a:t>
            </a:r>
            <a:r>
              <a:rPr lang="ko-KR" altLang="en-US" dirty="0"/>
              <a:t>는 치명적인 단점이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응답결과를 돌려주지 못한다는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단방향 호출만 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응답결과를 </a:t>
            </a:r>
            <a:r>
              <a:rPr lang="ko-KR" altLang="en-US" dirty="0" err="1"/>
              <a:t>수신받는</a:t>
            </a:r>
            <a:r>
              <a:rPr lang="ko-KR" altLang="en-US" dirty="0"/>
              <a:t> 패턴을 사용할 수는 있지만</a:t>
            </a:r>
            <a:r>
              <a:rPr lang="en-US" altLang="ko-KR" dirty="0"/>
              <a:t>, </a:t>
            </a:r>
            <a:r>
              <a:rPr lang="ko-KR" altLang="en-US" dirty="0"/>
              <a:t>이건 프로그램 </a:t>
            </a:r>
            <a:r>
              <a:rPr lang="en-US" altLang="ko-KR" dirty="0"/>
              <a:t>2</a:t>
            </a:r>
            <a:r>
              <a:rPr lang="ko-KR" altLang="en-US" dirty="0"/>
              <a:t>개를 개별적으로 운영하는 거라 제어가 까다롭습니다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2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r>
              <a:rPr lang="en-US" altLang="ko-KR" dirty="0"/>
              <a:t>, MVC </a:t>
            </a:r>
            <a:r>
              <a:rPr lang="ko-KR" altLang="en-US" dirty="0"/>
              <a:t>환경에서 매우 이상적으로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지연은 여전히 전파될 수 있지만</a:t>
            </a:r>
            <a:r>
              <a:rPr lang="en-US" altLang="ko-KR" dirty="0"/>
              <a:t>, </a:t>
            </a:r>
            <a:r>
              <a:rPr lang="ko-KR" altLang="en-US" dirty="0"/>
              <a:t>이로 인해 서버 성능이 떨어지진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67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 err="1"/>
              <a:t>Webflux</a:t>
            </a:r>
            <a:r>
              <a:rPr lang="ko-KR" altLang="en-US" dirty="0"/>
              <a:t> 의 장점만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업계에 유명한 격언이 하나 있죠</a:t>
            </a:r>
            <a:r>
              <a:rPr lang="en-US" altLang="ko-KR" dirty="0"/>
              <a:t>. </a:t>
            </a:r>
            <a:r>
              <a:rPr lang="ko-KR" altLang="en-US" dirty="0"/>
              <a:t>은총알은 </a:t>
            </a:r>
            <a:r>
              <a:rPr lang="ko-KR" altLang="en-US" dirty="0" err="1"/>
              <a:t>없다라는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에도 물론 단점 있습니다</a:t>
            </a:r>
            <a:r>
              <a:rPr lang="en-US" altLang="ko-KR" dirty="0"/>
              <a:t>. </a:t>
            </a:r>
            <a:r>
              <a:rPr lang="ko-KR" altLang="en-US" dirty="0"/>
              <a:t>그리고 어떤 이에게 이는 매우 </a:t>
            </a:r>
            <a:r>
              <a:rPr lang="ko-KR" altLang="en-US" dirty="0" err="1"/>
              <a:t>크리티컬한</a:t>
            </a:r>
            <a:r>
              <a:rPr lang="ko-KR" altLang="en-US" dirty="0"/>
              <a:t> 단점일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5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1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ko-KR" altLang="en-US" dirty="0"/>
              <a:t>는 느리지만 </a:t>
            </a:r>
            <a:r>
              <a:rPr lang="en-US" altLang="ko-KR" dirty="0"/>
              <a:t>Nodejs</a:t>
            </a:r>
            <a:r>
              <a:rPr lang="ko-KR" altLang="en-US" dirty="0"/>
              <a:t>가 빠른 이유는 바로 처리 방식이 다르기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핵심은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Non-block I/O </a:t>
            </a:r>
            <a:r>
              <a:rPr lang="ko-KR" altLang="en-US" dirty="0"/>
              <a:t>를 이용한 비동기 호출</a:t>
            </a:r>
            <a:endParaRPr lang="en-US" altLang="ko-KR" dirty="0"/>
          </a:p>
          <a:p>
            <a:r>
              <a:rPr lang="ko-KR" altLang="en-US" dirty="0"/>
              <a:t>그리고 이를 처리해주는 </a:t>
            </a:r>
            <a:r>
              <a:rPr lang="en-US" altLang="ko-KR" dirty="0"/>
              <a:t>Event loop </a:t>
            </a:r>
            <a:r>
              <a:rPr lang="ko-KR" altLang="en-US" dirty="0" err="1"/>
              <a:t>메카니즘입니다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내용들인지 지금부터 하나씩 천천히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2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Spring MVC </a:t>
            </a:r>
            <a:r>
              <a:rPr lang="ko-KR" altLang="en-US" dirty="0"/>
              <a:t>어플리케이션에서 실행되는 </a:t>
            </a:r>
            <a:r>
              <a:rPr lang="en-US" altLang="ko-KR" dirty="0"/>
              <a:t>request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대기시간이 대부분을 차지하는데요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기다리는 것 밖에 하지 않는 이 대기시간이 너무 </a:t>
            </a:r>
            <a:r>
              <a:rPr lang="ko-KR" altLang="en-US" dirty="0" err="1"/>
              <a:t>아까운거죠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NIO, </a:t>
            </a:r>
            <a:r>
              <a:rPr lang="ko-KR" altLang="en-US" dirty="0"/>
              <a:t>즉 </a:t>
            </a:r>
            <a:r>
              <a:rPr lang="en-US" altLang="ko-KR" dirty="0"/>
              <a:t>Non-block I/O</a:t>
            </a:r>
            <a:r>
              <a:rPr lang="ko-KR" altLang="en-US" dirty="0"/>
              <a:t>를 사용하기 때문에 빠르다고 말씀드렸는데요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 더 구체적으로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I/O blocking</a:t>
            </a:r>
            <a:r>
              <a:rPr lang="ko-KR" altLang="en-US" dirty="0"/>
              <a:t>으로 놀고 있는 이 빈 시간에</a:t>
            </a:r>
            <a:r>
              <a:rPr lang="en-US" altLang="ko-KR" dirty="0"/>
              <a:t>,</a:t>
            </a:r>
            <a:r>
              <a:rPr lang="ko-KR" altLang="en-US" dirty="0"/>
              <a:t> 놀지 않고 다른 작업을 처리하기 때문에 빠르게 동작할 수 있습니다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의 </a:t>
            </a:r>
            <a:r>
              <a:rPr lang="en-US" altLang="ko-KR" dirty="0"/>
              <a:t>I/O blocking </a:t>
            </a:r>
            <a:r>
              <a:rPr lang="ko-KR" altLang="en-US" dirty="0"/>
              <a:t>시간에 다른 일을 처리한다는 의미를 좀 더 자세히 </a:t>
            </a:r>
            <a:r>
              <a:rPr lang="ko-KR" altLang="en-US" dirty="0" err="1"/>
              <a:t>살펴볼께요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IBM </a:t>
            </a:r>
            <a:r>
              <a:rPr lang="ko-KR" altLang="en-US" dirty="0"/>
              <a:t>에서 발표한 논문입니다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Boost application performance using asynchronous I/O,</a:t>
            </a:r>
          </a:p>
          <a:p>
            <a:r>
              <a:rPr lang="ko-KR" altLang="en-US" dirty="0"/>
              <a:t>비동기 </a:t>
            </a:r>
            <a:r>
              <a:rPr lang="en-US" altLang="ko-KR" dirty="0"/>
              <a:t>I/O </a:t>
            </a:r>
            <a:r>
              <a:rPr lang="ko-KR" altLang="en-US" dirty="0"/>
              <a:t>호출을 이용한 어플리케이션 성능 향상 </a:t>
            </a:r>
            <a:r>
              <a:rPr lang="ko-KR" altLang="en-US" dirty="0" err="1"/>
              <a:t>방법이라는데요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application </a:t>
            </a:r>
            <a:r>
              <a:rPr lang="ko-KR" altLang="en-US" dirty="0"/>
              <a:t>은 </a:t>
            </a:r>
            <a:r>
              <a:rPr lang="en-US" altLang="ko-KR" dirty="0"/>
              <a:t>thread </a:t>
            </a:r>
            <a:r>
              <a:rPr lang="ko-KR" altLang="en-US" dirty="0"/>
              <a:t>하나</a:t>
            </a:r>
            <a:r>
              <a:rPr lang="en-US" altLang="ko-KR" dirty="0"/>
              <a:t>, single thread 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Blocking / Non-blocking </a:t>
            </a:r>
            <a:r>
              <a:rPr lang="ko-KR" altLang="en-US" dirty="0"/>
              <a:t>은 </a:t>
            </a:r>
            <a:r>
              <a:rPr lang="en-US" altLang="ko-KR" dirty="0"/>
              <a:t>OS kernel </a:t>
            </a:r>
            <a:r>
              <a:rPr lang="ko-KR" altLang="en-US" dirty="0"/>
              <a:t>처리를 </a:t>
            </a:r>
            <a:r>
              <a:rPr lang="en-US" altLang="ko-KR" dirty="0"/>
              <a:t>thread </a:t>
            </a:r>
            <a:r>
              <a:rPr lang="ko-KR" altLang="en-US" dirty="0"/>
              <a:t>가 기다리는지 </a:t>
            </a:r>
            <a:r>
              <a:rPr lang="en-US" altLang="ko-KR" dirty="0"/>
              <a:t>/ </a:t>
            </a:r>
            <a:r>
              <a:rPr lang="ko-KR" altLang="en-US" dirty="0"/>
              <a:t>기다리지 않는지 관점에서 나눈 거고요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Synchronous / Asynchronous </a:t>
            </a:r>
            <a:r>
              <a:rPr lang="ko-KR" altLang="en-US" dirty="0"/>
              <a:t>는 </a:t>
            </a:r>
            <a:r>
              <a:rPr lang="en-US" altLang="ko-KR" dirty="0"/>
              <a:t>single thread 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하나씩 순차적으로 처리하는지 </a:t>
            </a:r>
            <a:r>
              <a:rPr lang="en-US" altLang="ko-KR" dirty="0"/>
              <a:t>/ </a:t>
            </a:r>
            <a:r>
              <a:rPr lang="ko-KR" altLang="en-US" dirty="0"/>
              <a:t>동시에 여러 개 처리할 수 있는지 관점으로 나눈 거라고 보시면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, </a:t>
            </a:r>
            <a:r>
              <a:rPr lang="ko-KR" altLang="en-US" dirty="0"/>
              <a:t>저희 라떼 한 잔 </a:t>
            </a:r>
            <a:r>
              <a:rPr lang="ko-KR" altLang="en-US" dirty="0" err="1"/>
              <a:t>사먹어</a:t>
            </a:r>
            <a:r>
              <a:rPr lang="ko-KR" altLang="en-US" dirty="0"/>
              <a:t> 볼까요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까페라떼</a:t>
            </a:r>
            <a:r>
              <a:rPr lang="ko-KR" altLang="en-US" dirty="0"/>
              <a:t> 주문하면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커피 </a:t>
            </a:r>
            <a:r>
              <a:rPr lang="ko-KR" altLang="en-US" dirty="0" err="1"/>
              <a:t>그라인딩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스팀머신에서</a:t>
            </a:r>
            <a:r>
              <a:rPr lang="ko-KR" altLang="en-US" dirty="0"/>
              <a:t> 커피 내리고 </a:t>
            </a:r>
            <a:r>
              <a:rPr lang="en-US" altLang="ko-KR" dirty="0"/>
              <a:t>-&gt; </a:t>
            </a:r>
            <a:r>
              <a:rPr lang="ko-KR" altLang="en-US" dirty="0"/>
              <a:t>우유 데워서 </a:t>
            </a:r>
            <a:r>
              <a:rPr lang="en-US" altLang="ko-KR" dirty="0"/>
              <a:t>-&gt; </a:t>
            </a:r>
            <a:r>
              <a:rPr lang="ko-KR" altLang="en-US" dirty="0"/>
              <a:t>거품 내고 </a:t>
            </a:r>
            <a:r>
              <a:rPr lang="en-US" altLang="ko-KR" dirty="0"/>
              <a:t>-&gt; </a:t>
            </a:r>
            <a:r>
              <a:rPr lang="ko-KR" altLang="en-US" dirty="0"/>
              <a:t>만들어진 우유에 커피 부어서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맛있는 라떼 한 잔이 만들어집니다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이렇게 일을 순차적으로 처리하면 시간이 너무 오래 걸릴 </a:t>
            </a:r>
            <a:r>
              <a:rPr lang="ko-KR" altLang="en-US" dirty="0" err="1"/>
              <a:t>꺼에요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커피 맛있다고 소문이라도 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식으로는 밀려들어오는 주문을 처리할 수가 없겠죠</a:t>
            </a:r>
            <a:r>
              <a:rPr lang="en-US" altLang="ko-KR" dirty="0"/>
              <a:t> ?</a:t>
            </a:r>
          </a:p>
          <a:p>
            <a:endParaRPr lang="en-US" altLang="ko-KR" dirty="0"/>
          </a:p>
          <a:p>
            <a:r>
              <a:rPr lang="ko-KR" altLang="en-US" dirty="0"/>
              <a:t>그래서 직원을 몇 명 더 뽑기로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직원 </a:t>
            </a:r>
            <a:r>
              <a:rPr lang="en-US" altLang="ko-KR" dirty="0"/>
              <a:t>3</a:t>
            </a:r>
            <a:r>
              <a:rPr lang="ko-KR" altLang="en-US" dirty="0"/>
              <a:t>명을 뽑아서</a:t>
            </a:r>
            <a:r>
              <a:rPr lang="en-US" altLang="ko-KR" dirty="0"/>
              <a:t>, </a:t>
            </a:r>
            <a:r>
              <a:rPr lang="ko-KR" altLang="en-US" dirty="0"/>
              <a:t>각자 맡은 일만 하게끔 분업화 시켰어요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커피 </a:t>
            </a:r>
            <a:r>
              <a:rPr lang="ko-KR" altLang="en-US" dirty="0" err="1"/>
              <a:t>그라인딩</a:t>
            </a:r>
            <a:r>
              <a:rPr lang="ko-KR" altLang="en-US" dirty="0"/>
              <a:t> 하고 내리는 일만 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 우유만 데웁니다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는 만들어진 재료를 섞어 </a:t>
            </a:r>
            <a:r>
              <a:rPr lang="ko-KR" altLang="en-US" dirty="0" err="1"/>
              <a:t>라떼만</a:t>
            </a:r>
            <a:r>
              <a:rPr lang="ko-KR" altLang="en-US" dirty="0"/>
              <a:t> 만들고요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아까보다</a:t>
            </a:r>
            <a:r>
              <a:rPr lang="ko-KR" altLang="en-US" dirty="0"/>
              <a:t> 주문을 빨리 처리할 수 있겠죠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6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주문 </a:t>
            </a:r>
            <a:r>
              <a:rPr lang="en-US" altLang="ko-KR" dirty="0"/>
              <a:t>2</a:t>
            </a:r>
            <a:r>
              <a:rPr lang="ko-KR" altLang="en-US" dirty="0"/>
              <a:t>잔이 동시에 들어오면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분업화 된 시스템 안에서 커피 </a:t>
            </a:r>
            <a:r>
              <a:rPr lang="en-US" altLang="ko-KR" dirty="0"/>
              <a:t>2</a:t>
            </a:r>
            <a:r>
              <a:rPr lang="ko-KR" altLang="en-US" dirty="0"/>
              <a:t>잔이 금방 만들어 질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박스 하나당 </a:t>
            </a:r>
            <a:r>
              <a:rPr lang="en-US" altLang="ko-KR" dirty="0"/>
              <a:t>1</a:t>
            </a:r>
            <a:r>
              <a:rPr lang="ko-KR" altLang="en-US" dirty="0"/>
              <a:t>초 걸린다고 가정하면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순차적으로 처리할 때 </a:t>
            </a:r>
            <a:r>
              <a:rPr lang="en-US" altLang="ko-KR" dirty="0"/>
              <a:t>10</a:t>
            </a:r>
            <a:r>
              <a:rPr lang="ko-KR" altLang="en-US" dirty="0"/>
              <a:t>초 걸리던 일을 </a:t>
            </a:r>
            <a:r>
              <a:rPr lang="en-US" altLang="ko-KR" dirty="0"/>
              <a:t>5</a:t>
            </a:r>
            <a:r>
              <a:rPr lang="ko-KR" altLang="en-US" dirty="0" err="1"/>
              <a:t>초만에</a:t>
            </a:r>
            <a:r>
              <a:rPr lang="ko-KR" altLang="en-US" dirty="0"/>
              <a:t> </a:t>
            </a:r>
            <a:r>
              <a:rPr lang="ko-KR" altLang="en-US" dirty="0" err="1"/>
              <a:t>처리한거죠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뭔가 좀 이상합니다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커피 </a:t>
            </a:r>
            <a:r>
              <a:rPr lang="ko-KR" altLang="en-US" dirty="0" err="1"/>
              <a:t>그라인딩하거나</a:t>
            </a:r>
            <a:r>
              <a:rPr lang="ko-KR" altLang="en-US" dirty="0"/>
              <a:t> 우유 데우는 일은 기계가 하잖아요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기계가 일 하는 동안 굳이 사람이 기다릴 필요가 있을까요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zdnet.com/article/how-replacing-java-with-javascript-is-paying-off-for-paypal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sunanet.net/2010/11/how-long-does-it-take-to-make-contex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zone.com/articles/spring-boot-20-webflux-reactive-performance-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newstack.io/which-programming-languages-use-the-least-electricit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l-asyn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14:cNvPr>
              <p14:cNvContentPartPr/>
              <p14:nvPr/>
            </p14:nvContentPartPr>
            <p14:xfrm>
              <a:off x="-2345040" y="1043471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CF1B4A-35FC-98F5-B771-477A4E28D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2240" y="1029071"/>
                <a:ext cx="144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901584" y="1831781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301907" y="3177249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2185048" y="2491743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658522" y="3837211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1" y="2914302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5125866" y="4501570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4544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707065" y="1686299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133999" y="3775257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813940" y="203026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78529" y="3432950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5" y="2991021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19368" y="4455085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1933785" y="2403697"/>
            <a:ext cx="1140839" cy="275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2847904" y="3090643"/>
            <a:ext cx="1140839" cy="27513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2054805" y="2762645"/>
            <a:ext cx="1140839" cy="275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3276499" y="4115171"/>
            <a:ext cx="1140839" cy="2751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2B6BD5-1B68-C8CE-5750-94B30027FEEC}"/>
              </a:ext>
            </a:extLst>
          </p:cNvPr>
          <p:cNvSpPr/>
          <p:nvPr/>
        </p:nvSpPr>
        <p:spPr>
          <a:xfrm>
            <a:off x="4417338" y="4792367"/>
            <a:ext cx="1140839" cy="27513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185458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476688" y="2482795"/>
            <a:ext cx="1460848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blocking</a:t>
            </a:r>
          </a:p>
          <a:p>
            <a:pPr algn="ctr"/>
            <a:endParaRPr lang="en-US" altLang="ko-KR" sz="3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(system call)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3602237" y="3971711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transfer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00350"/>
            <a:ext cx="176560" cy="1540479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1143000" y="3390900"/>
            <a:ext cx="91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blocked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771457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275728" y="217074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52570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86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890301"/>
            <a:ext cx="176560" cy="1361964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3376611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E0D7667-F90C-6AB5-B13E-78D80657F2FF}"/>
              </a:ext>
            </a:extLst>
          </p:cNvPr>
          <p:cNvSpPr/>
          <p:nvPr/>
        </p:nvSpPr>
        <p:spPr>
          <a:xfrm>
            <a:off x="2351450" y="2879244"/>
            <a:ext cx="132855" cy="685580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AB6A06-9AB6-CF3E-7561-B078744A4DA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416678" y="2890301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88898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240830"/>
            <a:ext cx="132855" cy="373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V="1">
            <a:off x="2413115" y="4240830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6CCEAA4-075A-FD7F-4623-16EBC5EC67CA}"/>
              </a:ext>
            </a:extLst>
          </p:cNvPr>
          <p:cNvSpPr/>
          <p:nvPr/>
        </p:nvSpPr>
        <p:spPr>
          <a:xfrm>
            <a:off x="2346683" y="4603280"/>
            <a:ext cx="132855" cy="3987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D76E6C-F43E-4F36-0BB3-020A3EFAAA37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411911" y="4614337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C759B5-156F-CF28-58F1-F029D0577BF5}"/>
              </a:ext>
            </a:extLst>
          </p:cNvPr>
          <p:cNvSpPr txBox="1"/>
          <p:nvPr/>
        </p:nvSpPr>
        <p:spPr>
          <a:xfrm>
            <a:off x="3012313" y="2577251"/>
            <a:ext cx="2610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not yet</a:t>
            </a:r>
            <a:r>
              <a:rPr lang="en-US" altLang="ko-KR" sz="1200" dirty="0"/>
              <a:t> (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EAGAIN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EWOULDBLOCK</a:t>
            </a:r>
            <a:r>
              <a:rPr lang="en-US" altLang="ko-KR" sz="1200" dirty="0"/>
              <a:t>)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668328" y="4317480"/>
            <a:ext cx="1262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298464" y="3900307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 </a:t>
            </a:r>
            <a:r>
              <a:rPr lang="en-US" altLang="ko-KR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0F13602E-9E08-9ECC-5EB7-9A743358DF39}"/>
              </a:ext>
            </a:extLst>
          </p:cNvPr>
          <p:cNvSpPr/>
          <p:nvPr/>
        </p:nvSpPr>
        <p:spPr>
          <a:xfrm flipH="1">
            <a:off x="6286247" y="3831234"/>
            <a:ext cx="132854" cy="409588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D5ED45-4426-0CEF-E65C-E482204AB012}"/>
              </a:ext>
            </a:extLst>
          </p:cNvPr>
          <p:cNvSpPr txBox="1"/>
          <p:nvPr/>
        </p:nvSpPr>
        <p:spPr>
          <a:xfrm>
            <a:off x="6355271" y="3820102"/>
            <a:ext cx="121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loss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800350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971924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1722FB-1A40-6CAA-A88C-E792B0BB9CC9}"/>
              </a:ext>
            </a:extLst>
          </p:cNvPr>
          <p:cNvSpPr/>
          <p:nvPr/>
        </p:nvSpPr>
        <p:spPr>
          <a:xfrm>
            <a:off x="2350250" y="4340829"/>
            <a:ext cx="132855" cy="6354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417882" y="2800350"/>
            <a:ext cx="37435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161453" y="3169255"/>
            <a:ext cx="6957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963005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15241F-95D5-1AEA-A296-0F378B08456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416678" y="4340829"/>
            <a:ext cx="37447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3117618" y="2437075"/>
            <a:ext cx="21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aio_read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non-locking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90195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start read I/O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6957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read 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E47D4-C7CB-9BFE-3AD7-1EE63117E881}"/>
              </a:ext>
            </a:extLst>
          </p:cNvPr>
          <p:cNvSpPr txBox="1"/>
          <p:nvPr/>
        </p:nvSpPr>
        <p:spPr>
          <a:xfrm>
            <a:off x="2952605" y="4010786"/>
            <a:ext cx="26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transfer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3032754"/>
            <a:ext cx="176560" cy="977267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12800" y="3390900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thread run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151593-CBF5-D0A0-30C8-42417383F167}"/>
              </a:ext>
            </a:extLst>
          </p:cNvPr>
          <p:cNvSpPr/>
          <p:nvPr/>
        </p:nvSpPr>
        <p:spPr>
          <a:xfrm>
            <a:off x="2352043" y="3032754"/>
            <a:ext cx="132855" cy="977267"/>
          </a:xfrm>
          <a:prstGeom prst="roundRect">
            <a:avLst/>
          </a:prstGeom>
          <a:ln w="19050">
            <a:solidFill>
              <a:srgbClr val="ED4D1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5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3475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Async / 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69E16-BF6D-8049-377D-2A487EEC6D2F}"/>
              </a:ext>
            </a:extLst>
          </p:cNvPr>
          <p:cNvGrpSpPr/>
          <p:nvPr/>
        </p:nvGrpSpPr>
        <p:grpSpPr>
          <a:xfrm>
            <a:off x="2017579" y="1646187"/>
            <a:ext cx="808426" cy="3379105"/>
            <a:chOff x="1877879" y="1646187"/>
            <a:chExt cx="808426" cy="337910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1A1565B-C506-5EB9-9C83-E03DB58A4A4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282092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A05C0-34C9-A7E3-B7AD-D7D58B1C511A}"/>
                </a:ext>
              </a:extLst>
            </p:cNvPr>
            <p:cNvSpPr txBox="1"/>
            <p:nvPr/>
          </p:nvSpPr>
          <p:spPr>
            <a:xfrm>
              <a:off x="1877879" y="1646187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thread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CBCF5B-8234-862A-EEE5-751D681204A7}"/>
              </a:ext>
            </a:extLst>
          </p:cNvPr>
          <p:cNvGrpSpPr/>
          <p:nvPr/>
        </p:nvGrpSpPr>
        <p:grpSpPr>
          <a:xfrm>
            <a:off x="5749431" y="1650099"/>
            <a:ext cx="767133" cy="3375193"/>
            <a:chOff x="5609731" y="1650099"/>
            <a:chExt cx="767133" cy="337519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8214CA-82C6-EA51-0533-7F9D7B379B60}"/>
                </a:ext>
              </a:extLst>
            </p:cNvPr>
            <p:cNvSpPr txBox="1"/>
            <p:nvPr/>
          </p:nvSpPr>
          <p:spPr>
            <a:xfrm>
              <a:off x="5609731" y="1650099"/>
              <a:ext cx="767133" cy="368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u="sng" dirty="0">
                  <a:solidFill>
                    <a:srgbClr val="C00000"/>
                  </a:solidFill>
                </a:rPr>
                <a:t>kernel</a:t>
              </a:r>
              <a:endParaRPr lang="ko-KR" altLang="en-US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3AF297-26B2-88F7-7725-369E442F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53" y="2015519"/>
              <a:ext cx="0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C0E576-97C6-F1E4-EB75-FBCFD16586BB}"/>
              </a:ext>
            </a:extLst>
          </p:cNvPr>
          <p:cNvSpPr/>
          <p:nvPr/>
        </p:nvSpPr>
        <p:spPr>
          <a:xfrm>
            <a:off x="2351454" y="2164862"/>
            <a:ext cx="132855" cy="3633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80E04E-1067-E940-32F5-353348E6BFDC}"/>
              </a:ext>
            </a:extLst>
          </p:cNvPr>
          <p:cNvSpPr/>
          <p:nvPr/>
        </p:nvSpPr>
        <p:spPr>
          <a:xfrm>
            <a:off x="6095025" y="2516794"/>
            <a:ext cx="132855" cy="4710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78E9F0-A425-44CF-8A19-F85B809F1B60}"/>
              </a:ext>
            </a:extLst>
          </p:cNvPr>
          <p:cNvSpPr/>
          <p:nvPr/>
        </p:nvSpPr>
        <p:spPr>
          <a:xfrm>
            <a:off x="6095025" y="3462329"/>
            <a:ext cx="132855" cy="3689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A6C02D-CF9A-8524-A0F7-D175E28DA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V="1">
            <a:off x="2417882" y="2516794"/>
            <a:ext cx="3743571" cy="114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F03149-0AA0-ECFD-EF81-46595313885F}"/>
              </a:ext>
            </a:extLst>
          </p:cNvPr>
          <p:cNvCxnSpPr>
            <a:cxnSpLocks/>
          </p:cNvCxnSpPr>
          <p:nvPr/>
        </p:nvCxnSpPr>
        <p:spPr>
          <a:xfrm flipV="1">
            <a:off x="6234113" y="2952439"/>
            <a:ext cx="623092" cy="3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8CEFBE-98CE-BC40-BA29-2610FF441803}"/>
              </a:ext>
            </a:extLst>
          </p:cNvPr>
          <p:cNvCxnSpPr>
            <a:cxnSpLocks/>
          </p:cNvCxnSpPr>
          <p:nvPr/>
        </p:nvCxnSpPr>
        <p:spPr>
          <a:xfrm flipH="1">
            <a:off x="6159500" y="3453410"/>
            <a:ext cx="67505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52BE95-CC2E-3A42-B87F-D6EE243B36BA}"/>
              </a:ext>
            </a:extLst>
          </p:cNvPr>
          <p:cNvSpPr txBox="1"/>
          <p:nvPr/>
        </p:nvSpPr>
        <p:spPr>
          <a:xfrm>
            <a:off x="2692420" y="2224086"/>
            <a:ext cx="309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I/O multiplexing read </a:t>
            </a:r>
            <a:r>
              <a:rPr lang="en-US" altLang="ko-KR" sz="1600" b="1" dirty="0">
                <a:solidFill>
                  <a:srgbClr val="C00000"/>
                </a:solidFill>
              </a:rPr>
              <a:t>non-blocking</a:t>
            </a:r>
          </a:p>
          <a:p>
            <a:pPr algn="ctr"/>
            <a:endParaRPr lang="en-US" altLang="ko-KR" sz="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D4500F-4D56-F50C-515D-66AE9B343EED}"/>
              </a:ext>
            </a:extLst>
          </p:cNvPr>
          <p:cNvSpPr txBox="1"/>
          <p:nvPr/>
        </p:nvSpPr>
        <p:spPr>
          <a:xfrm>
            <a:off x="6205414" y="24553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 read I/O #1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0DB4C-933C-4BFB-338F-40094C778A88}"/>
              </a:ext>
            </a:extLst>
          </p:cNvPr>
          <p:cNvSpPr txBox="1"/>
          <p:nvPr/>
        </p:nvSpPr>
        <p:spPr>
          <a:xfrm>
            <a:off x="6211764" y="3119426"/>
            <a:ext cx="907621" cy="354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read data #2</a:t>
            </a:r>
          </a:p>
          <a:p>
            <a:pPr>
              <a:lnSpc>
                <a:spcPts val="1000"/>
              </a:lnSpc>
            </a:pP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read data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4BE34E48-4350-FDED-F713-3F89226FC1D0}"/>
              </a:ext>
            </a:extLst>
          </p:cNvPr>
          <p:cNvSpPr/>
          <p:nvPr/>
        </p:nvSpPr>
        <p:spPr>
          <a:xfrm>
            <a:off x="2039590" y="2528230"/>
            <a:ext cx="176560" cy="1297170"/>
          </a:xfrm>
          <a:prstGeom prst="leftBrace">
            <a:avLst>
              <a:gd name="adj1" fmla="val 116228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B454F-8E7F-1D78-26C6-EBB84304ADA1}"/>
              </a:ext>
            </a:extLst>
          </p:cNvPr>
          <p:cNvSpPr txBox="1"/>
          <p:nvPr/>
        </p:nvSpPr>
        <p:spPr>
          <a:xfrm>
            <a:off x="850539" y="2855911"/>
            <a:ext cx="121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do nothing</a:t>
            </a:r>
          </a:p>
          <a:p>
            <a:pPr algn="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(blocked)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69E121-4A42-CE4A-4631-E4A451DF6BF0}"/>
              </a:ext>
            </a:extLst>
          </p:cNvPr>
          <p:cNvSpPr txBox="1"/>
          <p:nvPr/>
        </p:nvSpPr>
        <p:spPr>
          <a:xfrm>
            <a:off x="3730097" y="4247823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data #2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431A87-0596-582B-F6D5-A726A96C0E22}"/>
              </a:ext>
            </a:extLst>
          </p:cNvPr>
          <p:cNvSpPr txBox="1"/>
          <p:nvPr/>
        </p:nvSpPr>
        <p:spPr>
          <a:xfrm>
            <a:off x="3622505" y="3850126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#2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38550-51CB-C0F0-7F47-026DCE8D217D}"/>
              </a:ext>
            </a:extLst>
          </p:cNvPr>
          <p:cNvSpPr txBox="1"/>
          <p:nvPr/>
        </p:nvSpPr>
        <p:spPr>
          <a:xfrm>
            <a:off x="6205410" y="2583959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start read I/O #2</a:t>
            </a:r>
            <a:endParaRPr lang="ko-KR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9498B-554F-7AD6-5C42-23CF0B28D79E}"/>
              </a:ext>
            </a:extLst>
          </p:cNvPr>
          <p:cNvSpPr txBox="1"/>
          <p:nvPr/>
        </p:nvSpPr>
        <p:spPr>
          <a:xfrm>
            <a:off x="6205404" y="27173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start read I/O #3</a:t>
            </a:r>
            <a:endParaRPr lang="ko-KR" altLang="en-US" sz="11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5C5D59-4C69-539A-51CC-2DD0314A256F}"/>
              </a:ext>
            </a:extLst>
          </p:cNvPr>
          <p:cNvSpPr/>
          <p:nvPr/>
        </p:nvSpPr>
        <p:spPr>
          <a:xfrm>
            <a:off x="2346681" y="4406435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49CCA-9696-E5EA-A05A-AB07D52B017E}"/>
              </a:ext>
            </a:extLst>
          </p:cNvPr>
          <p:cNvSpPr txBox="1"/>
          <p:nvPr/>
        </p:nvSpPr>
        <p:spPr>
          <a:xfrm>
            <a:off x="3622499" y="402158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read #3 </a:t>
            </a:r>
            <a:r>
              <a:rPr lang="en-US" altLang="ko-KR" sz="1000" b="1" dirty="0">
                <a:solidFill>
                  <a:srgbClr val="C00000"/>
                </a:solidFill>
              </a:rPr>
              <a:t>non-blocking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A97F98D-4D54-217A-20F3-9AEA63BA6AAD}"/>
              </a:ext>
            </a:extLst>
          </p:cNvPr>
          <p:cNvSpPr/>
          <p:nvPr/>
        </p:nvSpPr>
        <p:spPr>
          <a:xfrm>
            <a:off x="2341914" y="4730289"/>
            <a:ext cx="132855" cy="2376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5A3C33F-E085-1624-D3E6-D0E48D52C3BC}"/>
              </a:ext>
            </a:extLst>
          </p:cNvPr>
          <p:cNvCxnSpPr>
            <a:cxnSpLocks/>
          </p:cNvCxnSpPr>
          <p:nvPr/>
        </p:nvCxnSpPr>
        <p:spPr>
          <a:xfrm flipH="1">
            <a:off x="2413108" y="4459894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1E7380-A356-CE28-9A3B-4C5087147E0D}"/>
              </a:ext>
            </a:extLst>
          </p:cNvPr>
          <p:cNvSpPr txBox="1"/>
          <p:nvPr/>
        </p:nvSpPr>
        <p:spPr>
          <a:xfrm>
            <a:off x="3727711" y="4502129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transfer 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</a:rPr>
              <a:t>data #3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2B13F6-81D4-235D-A2A1-FA05788E33E0}"/>
              </a:ext>
            </a:extLst>
          </p:cNvPr>
          <p:cNvSpPr txBox="1"/>
          <p:nvPr/>
        </p:nvSpPr>
        <p:spPr>
          <a:xfrm>
            <a:off x="3619699" y="360628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notify  </a:t>
            </a:r>
            <a:r>
              <a:rPr lang="en-US" altLang="ko-KR" sz="1000" b="1" dirty="0">
                <a:solidFill>
                  <a:srgbClr val="C00000"/>
                </a:solidFill>
              </a:rPr>
              <a:t>available data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4FE90A1-A389-9BE8-875B-5555FFE7661D}"/>
              </a:ext>
            </a:extLst>
          </p:cNvPr>
          <p:cNvCxnSpPr>
            <a:cxnSpLocks/>
          </p:cNvCxnSpPr>
          <p:nvPr/>
        </p:nvCxnSpPr>
        <p:spPr>
          <a:xfrm flipH="1">
            <a:off x="2417875" y="4731362"/>
            <a:ext cx="374357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FF71E5-868C-9014-C66A-2831B4B7D197}"/>
              </a:ext>
            </a:extLst>
          </p:cNvPr>
          <p:cNvSpPr/>
          <p:nvPr/>
        </p:nvSpPr>
        <p:spPr>
          <a:xfrm>
            <a:off x="6090258" y="4056182"/>
            <a:ext cx="132855" cy="7002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5F40A0-6B3E-C329-85C6-C726F758BA9D}"/>
              </a:ext>
            </a:extLst>
          </p:cNvPr>
          <p:cNvCxnSpPr>
            <a:cxnSpLocks/>
          </p:cNvCxnSpPr>
          <p:nvPr/>
        </p:nvCxnSpPr>
        <p:spPr>
          <a:xfrm>
            <a:off x="2413109" y="4210673"/>
            <a:ext cx="3749566" cy="89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702AF3-F36F-FE65-3D94-23F43E211EC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413000" y="4048125"/>
            <a:ext cx="3743686" cy="80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F7C196-1144-D668-A5A0-C24D5C76CA8A}"/>
              </a:ext>
            </a:extLst>
          </p:cNvPr>
          <p:cNvSpPr/>
          <p:nvPr/>
        </p:nvSpPr>
        <p:spPr>
          <a:xfrm>
            <a:off x="2346687" y="3825399"/>
            <a:ext cx="132855" cy="3921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6F0B8-9C95-3C6D-FCDA-F4A51EF411E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417881" y="3831234"/>
            <a:ext cx="374357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5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Sync / Blocking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Sync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 Blocking / Async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IntelliJ community edition</a:t>
            </a:r>
          </a:p>
          <a:p>
            <a:pPr lvl="2"/>
            <a:r>
              <a:rPr lang="en-US" altLang="ko-KR" dirty="0">
                <a:effectLst/>
                <a:hlinkClick r:id="rId3"/>
              </a:rPr>
              <a:t>https://www.jetbrains.com/idea/download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 loop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5507E1-498B-88F6-4D31-8DE8EC82A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4" y="2067351"/>
            <a:ext cx="2207206" cy="218037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47A89-8D0F-43F3-6A27-4C91F57F473C}"/>
              </a:ext>
            </a:extLst>
          </p:cNvPr>
          <p:cNvGrpSpPr/>
          <p:nvPr/>
        </p:nvGrpSpPr>
        <p:grpSpPr>
          <a:xfrm>
            <a:off x="5478581" y="1649046"/>
            <a:ext cx="851877" cy="2913424"/>
            <a:chOff x="5478581" y="1649046"/>
            <a:chExt cx="851877" cy="2913424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7EE1901-F3A7-632C-A002-AB7E3DCAE5AB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5D30-E8BD-289B-AB92-C5E6C884E8C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1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1CA44F-A128-9D62-3A37-1AF8993C0F76}"/>
              </a:ext>
            </a:extLst>
          </p:cNvPr>
          <p:cNvGrpSpPr/>
          <p:nvPr/>
        </p:nvGrpSpPr>
        <p:grpSpPr>
          <a:xfrm>
            <a:off x="6224947" y="1652959"/>
            <a:ext cx="851877" cy="2913424"/>
            <a:chOff x="5478581" y="1649046"/>
            <a:chExt cx="851877" cy="291342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1824B9-754A-DB39-2F37-EE1CDC4F1ED5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357C6-DAF5-8583-7253-C99C0B6A1562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2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88D34-022B-AE1C-54F9-4624C8E6C38F}"/>
              </a:ext>
            </a:extLst>
          </p:cNvPr>
          <p:cNvGrpSpPr/>
          <p:nvPr/>
        </p:nvGrpSpPr>
        <p:grpSpPr>
          <a:xfrm>
            <a:off x="6959136" y="1664682"/>
            <a:ext cx="851877" cy="2913424"/>
            <a:chOff x="5478581" y="1649046"/>
            <a:chExt cx="851877" cy="291342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DAAC2C-DEE8-AD50-6B32-5E6FD1AD07F4}"/>
                </a:ext>
              </a:extLst>
            </p:cNvPr>
            <p:cNvCxnSpPr/>
            <p:nvPr/>
          </p:nvCxnSpPr>
          <p:spPr>
            <a:xfrm>
              <a:off x="5845908" y="1930400"/>
              <a:ext cx="0" cy="26320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504A87-6D3F-2FA6-0D79-286F8C6C7E4D}"/>
                </a:ext>
              </a:extLst>
            </p:cNvPr>
            <p:cNvSpPr txBox="1"/>
            <p:nvPr/>
          </p:nvSpPr>
          <p:spPr>
            <a:xfrm>
              <a:off x="5478581" y="1649046"/>
              <a:ext cx="8518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Thread 3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8B7FC8-8B56-27C7-5040-D66460930D0A}"/>
              </a:ext>
            </a:extLst>
          </p:cNvPr>
          <p:cNvGrpSpPr/>
          <p:nvPr/>
        </p:nvGrpSpPr>
        <p:grpSpPr>
          <a:xfrm>
            <a:off x="1560335" y="2527826"/>
            <a:ext cx="775951" cy="1392869"/>
            <a:chOff x="1153935" y="1926044"/>
            <a:chExt cx="775951" cy="13928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0F7F7D-90DC-C883-FEAB-596C73841C12}"/>
                </a:ext>
              </a:extLst>
            </p:cNvPr>
            <p:cNvSpPr/>
            <p:nvPr/>
          </p:nvSpPr>
          <p:spPr>
            <a:xfrm>
              <a:off x="1153935" y="1926044"/>
              <a:ext cx="775951" cy="1392869"/>
            </a:xfrm>
            <a:prstGeom prst="roundRect">
              <a:avLst>
                <a:gd name="adj" fmla="val 1175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298965F-E50A-F494-C51D-D8195CEA56E7}"/>
                </a:ext>
              </a:extLst>
            </p:cNvPr>
            <p:cNvSpPr/>
            <p:nvPr/>
          </p:nvSpPr>
          <p:spPr>
            <a:xfrm>
              <a:off x="1227015" y="1995488"/>
              <a:ext cx="606151" cy="2631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0D0230E-BCEE-B6A5-AB48-FDBF71952E75}"/>
                </a:ext>
              </a:extLst>
            </p:cNvPr>
            <p:cNvSpPr/>
            <p:nvPr/>
          </p:nvSpPr>
          <p:spPr>
            <a:xfrm>
              <a:off x="1234399" y="2340195"/>
              <a:ext cx="606151" cy="26315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45C0DAD-8AFF-F94E-DF0C-3127BAA04A2A}"/>
                </a:ext>
              </a:extLst>
            </p:cNvPr>
            <p:cNvSpPr/>
            <p:nvPr/>
          </p:nvSpPr>
          <p:spPr>
            <a:xfrm>
              <a:off x="1245255" y="2684902"/>
              <a:ext cx="606151" cy="2631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9BAA2A-6BA7-7B39-8C89-5AC867C67ECA}"/>
              </a:ext>
            </a:extLst>
          </p:cNvPr>
          <p:cNvCxnSpPr/>
          <p:nvPr/>
        </p:nvCxnSpPr>
        <p:spPr>
          <a:xfrm>
            <a:off x="5165969" y="2340195"/>
            <a:ext cx="67993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C93D38-E291-3414-D6E2-7CBE0A2B2FE2}"/>
              </a:ext>
            </a:extLst>
          </p:cNvPr>
          <p:cNvCxnSpPr>
            <a:cxnSpLocks/>
          </p:cNvCxnSpPr>
          <p:nvPr/>
        </p:nvCxnSpPr>
        <p:spPr>
          <a:xfrm>
            <a:off x="5165969" y="2762433"/>
            <a:ext cx="1426305" cy="0"/>
          </a:xfrm>
          <a:prstGeom prst="straightConnector1">
            <a:avLst/>
          </a:prstGeom>
          <a:ln w="12700">
            <a:solidFill>
              <a:srgbClr val="DA2AD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10619B-2775-F942-42CD-4617EEE0B968}"/>
              </a:ext>
            </a:extLst>
          </p:cNvPr>
          <p:cNvCxnSpPr>
            <a:cxnSpLocks/>
          </p:cNvCxnSpPr>
          <p:nvPr/>
        </p:nvCxnSpPr>
        <p:spPr>
          <a:xfrm>
            <a:off x="5165968" y="3184671"/>
            <a:ext cx="2160495" cy="0"/>
          </a:xfrm>
          <a:prstGeom prst="straightConnector1">
            <a:avLst/>
          </a:prstGeom>
          <a:ln w="12700">
            <a:solidFill>
              <a:srgbClr val="0033CC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5323FD8-8E3B-BD55-4273-83AC2C1A4188}"/>
              </a:ext>
            </a:extLst>
          </p:cNvPr>
          <p:cNvCxnSpPr>
            <a:cxnSpLocks/>
          </p:cNvCxnSpPr>
          <p:nvPr/>
        </p:nvCxnSpPr>
        <p:spPr>
          <a:xfrm>
            <a:off x="5165967" y="4029148"/>
            <a:ext cx="674078" cy="0"/>
          </a:xfrm>
          <a:prstGeom prst="straightConnector1">
            <a:avLst/>
          </a:prstGeom>
          <a:ln w="12700">
            <a:solidFill>
              <a:srgbClr val="99663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F86244-9AC0-12C4-BBE4-6F3CA18515A9}"/>
              </a:ext>
            </a:extLst>
          </p:cNvPr>
          <p:cNvCxnSpPr>
            <a:cxnSpLocks/>
          </p:cNvCxnSpPr>
          <p:nvPr/>
        </p:nvCxnSpPr>
        <p:spPr>
          <a:xfrm flipH="1">
            <a:off x="4814277" y="3606909"/>
            <a:ext cx="1038466" cy="8542"/>
          </a:xfrm>
          <a:prstGeom prst="straightConnector1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A42CA1-ACC4-8665-187F-1D5E130FD091}"/>
              </a:ext>
            </a:extLst>
          </p:cNvPr>
          <p:cNvSpPr txBox="1"/>
          <p:nvPr/>
        </p:nvSpPr>
        <p:spPr>
          <a:xfrm>
            <a:off x="5155224" y="208799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Task 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72B0B-D27E-F015-4385-C2F4EE2DF003}"/>
              </a:ext>
            </a:extLst>
          </p:cNvPr>
          <p:cNvSpPr txBox="1"/>
          <p:nvPr/>
        </p:nvSpPr>
        <p:spPr>
          <a:xfrm>
            <a:off x="5155224" y="249829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DA2ADE"/>
                </a:solidFill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F3BF1C-14C4-CF9C-E4F8-A9B7C2C95163}"/>
              </a:ext>
            </a:extLst>
          </p:cNvPr>
          <p:cNvSpPr txBox="1"/>
          <p:nvPr/>
        </p:nvSpPr>
        <p:spPr>
          <a:xfrm>
            <a:off x="5155224" y="2924232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Task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19BA-547E-892C-9B2E-8EDCD9298A9E}"/>
              </a:ext>
            </a:extLst>
          </p:cNvPr>
          <p:cNvSpPr txBox="1"/>
          <p:nvPr/>
        </p:nvSpPr>
        <p:spPr>
          <a:xfrm>
            <a:off x="5155224" y="3780018"/>
            <a:ext cx="566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96633"/>
                </a:solidFill>
              </a:rPr>
              <a:t>Task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E44DA-4E62-89D9-1910-3F95730F4015}"/>
              </a:ext>
            </a:extLst>
          </p:cNvPr>
          <p:cNvSpPr txBox="1"/>
          <p:nvPr/>
        </p:nvSpPr>
        <p:spPr>
          <a:xfrm>
            <a:off x="5147409" y="3338452"/>
            <a:ext cx="71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Return 1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D6103F-26FF-EB2D-CD35-7AC555E3401B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948312" y="3920695"/>
            <a:ext cx="1404489" cy="207186"/>
          </a:xfrm>
          <a:prstGeom prst="bentConnector2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A45E45-B246-CA80-DD37-0E8FD5C99467}"/>
              </a:ext>
            </a:extLst>
          </p:cNvPr>
          <p:cNvSpPr txBox="1"/>
          <p:nvPr/>
        </p:nvSpPr>
        <p:spPr>
          <a:xfrm>
            <a:off x="1990913" y="4127881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</a:rPr>
              <a:t>add Callback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C948847-6241-E3F3-1FD1-1DE7500FA4D1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87021" y="1801486"/>
            <a:ext cx="187631" cy="126505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4C0D7-42A0-5711-42E2-FAF4243F5699}"/>
              </a:ext>
            </a:extLst>
          </p:cNvPr>
          <p:cNvSpPr txBox="1"/>
          <p:nvPr/>
        </p:nvSpPr>
        <p:spPr>
          <a:xfrm>
            <a:off x="1990390" y="2063196"/>
            <a:ext cx="754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take Task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E2C293-A356-D0F9-503A-5C398E0406AD}"/>
              </a:ext>
            </a:extLst>
          </p:cNvPr>
          <p:cNvSpPr txBox="1"/>
          <p:nvPr/>
        </p:nvSpPr>
        <p:spPr>
          <a:xfrm>
            <a:off x="515817" y="3076190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8000"/>
                </a:solidFill>
              </a:rPr>
              <a:t>Event queue</a:t>
            </a:r>
            <a:endParaRPr lang="ko-KR" altLang="en-US" sz="1200" b="1" dirty="0">
              <a:solidFill>
                <a:srgbClr val="008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78952E-89D7-C679-8887-01A4314C812F}"/>
              </a:ext>
            </a:extLst>
          </p:cNvPr>
          <p:cNvSpPr txBox="1"/>
          <p:nvPr/>
        </p:nvSpPr>
        <p:spPr>
          <a:xfrm>
            <a:off x="6132011" y="1345049"/>
            <a:ext cx="957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Thread pool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dejsperformance">
            <a:extLst>
              <a:ext uri="{FF2B5EF4-FFF2-40B4-BE49-F238E27FC236}">
                <a16:creationId xmlns:a16="http://schemas.microsoft.com/office/drawing/2014/main" id="{A88EB02C-A85F-5F30-D24E-16F914E3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22" y="1762993"/>
            <a:ext cx="2481128" cy="320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Paypal</a:t>
            </a:r>
            <a:r>
              <a:rPr lang="ko-KR" altLang="en-US" b="1" dirty="0"/>
              <a:t>이 </a:t>
            </a:r>
            <a:r>
              <a:rPr lang="en-US" altLang="ko-KR" b="1" dirty="0"/>
              <a:t>Java</a:t>
            </a:r>
            <a:r>
              <a:rPr lang="ko-KR" altLang="en-US" b="1" dirty="0"/>
              <a:t>에서 </a:t>
            </a:r>
            <a:r>
              <a:rPr lang="en-US" altLang="ko-KR" b="1" dirty="0"/>
              <a:t>Node.js</a:t>
            </a:r>
            <a:r>
              <a:rPr lang="ko-KR" altLang="en-US" b="1" dirty="0"/>
              <a:t>로 간 이유</a:t>
            </a:r>
            <a:r>
              <a:rPr lang="ko-KR" altLang="en-US" dirty="0"/>
              <a:t> </a:t>
            </a:r>
            <a:r>
              <a:rPr lang="en-US" altLang="ko-KR" sz="1200" dirty="0"/>
              <a:t>(2013.11.27 </a:t>
            </a:r>
            <a:r>
              <a:rPr lang="en-US" altLang="ko-KR" sz="1200" dirty="0" err="1"/>
              <a:t>zdnet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08FCA-5681-C709-72E3-4EE04F30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66" y="1741121"/>
            <a:ext cx="4831809" cy="3267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ABEA6-34F7-77D0-A128-6D22ED3A2C41}"/>
              </a:ext>
            </a:extLst>
          </p:cNvPr>
          <p:cNvSpPr txBox="1"/>
          <p:nvPr/>
        </p:nvSpPr>
        <p:spPr>
          <a:xfrm>
            <a:off x="4653942" y="4915261"/>
            <a:ext cx="4125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https://www.zdnet.com/article/how-replacing-java-with-javascript-is-paying-off-for-paypal</a:t>
            </a:r>
            <a:endParaRPr lang="ko-KR" altLang="en-US" sz="8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Servlet / Reactive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3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  <a:p>
            <a:pPr lvl="1"/>
            <a:r>
              <a:rPr lang="en-US" altLang="ko-KR" dirty="0"/>
              <a:t>Sync / Blocking</a:t>
            </a:r>
          </a:p>
          <a:p>
            <a:pPr lvl="1"/>
            <a:r>
              <a:rPr lang="en-US" altLang="ko-KR" dirty="0"/>
              <a:t>1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DDFD99-EF55-0320-60F0-09FF17EA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738312"/>
            <a:ext cx="5362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en-US" altLang="ko-KR" dirty="0"/>
              <a:t>Async / Non-blocking</a:t>
            </a:r>
          </a:p>
          <a:p>
            <a:pPr lvl="1"/>
            <a:r>
              <a:rPr lang="en-US" altLang="ko-KR" dirty="0"/>
              <a:t>N request </a:t>
            </a:r>
            <a:r>
              <a:rPr lang="en-US" altLang="ko-KR" dirty="0">
                <a:sym typeface="Wingdings" panose="05000000000000000000" pitchFamily="2" charset="2"/>
              </a:rPr>
              <a:t> 1 thread</a:t>
            </a:r>
            <a:endParaRPr lang="ko-KR" altLang="en-US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D97FBC-8094-5719-A03F-BFDE517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99" y="1258165"/>
            <a:ext cx="64103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30CB74-295E-CAD3-9B80-085AC0DF8C88}"/>
              </a:ext>
            </a:extLst>
          </p:cNvPr>
          <p:cNvSpPr/>
          <p:nvPr/>
        </p:nvSpPr>
        <p:spPr>
          <a:xfrm>
            <a:off x="3457575" y="2781300"/>
            <a:ext cx="2486025" cy="962025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3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754"/>
            <a:ext cx="900000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running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3130549" y="2152650"/>
            <a:ext cx="285312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5990583" y="2150998"/>
            <a:ext cx="51181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ready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459984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941642" y="4267603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852A4-950A-3774-24A0-D4EC9839F299}"/>
              </a:ext>
            </a:extLst>
          </p:cNvPr>
          <p:cNvSpPr txBox="1"/>
          <p:nvPr/>
        </p:nvSpPr>
        <p:spPr>
          <a:xfrm>
            <a:off x="3154710" y="279399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low)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9086-660D-D9BF-A5E2-227B3202B625}"/>
              </a:ext>
            </a:extLst>
          </p:cNvPr>
          <p:cNvSpPr txBox="1"/>
          <p:nvPr/>
        </p:nvSpPr>
        <p:spPr>
          <a:xfrm>
            <a:off x="6969335" y="279541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context switching</a:t>
            </a:r>
          </a:p>
          <a:p>
            <a:r>
              <a:rPr lang="en-US" altLang="ko-KR" sz="1000" dirty="0"/>
              <a:t>(cost high)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E0EF91-D519-8056-B694-57636D553685}"/>
              </a:ext>
            </a:extLst>
          </p:cNvPr>
          <p:cNvSpPr/>
          <p:nvPr/>
        </p:nvSpPr>
        <p:spPr>
          <a:xfrm>
            <a:off x="1981156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03E80-320D-421D-7172-B5097893366B}"/>
              </a:ext>
            </a:extLst>
          </p:cNvPr>
          <p:cNvSpPr/>
          <p:nvPr/>
        </p:nvSpPr>
        <p:spPr>
          <a:xfrm>
            <a:off x="2997814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777DDF-FE6B-A723-E364-9AED75CD4E7B}"/>
              </a:ext>
            </a:extLst>
          </p:cNvPr>
          <p:cNvSpPr/>
          <p:nvPr/>
        </p:nvSpPr>
        <p:spPr>
          <a:xfrm>
            <a:off x="4238118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0C1D7F-DBC8-F1A1-0694-68E02E93DA70}"/>
              </a:ext>
            </a:extLst>
          </p:cNvPr>
          <p:cNvSpPr/>
          <p:nvPr/>
        </p:nvSpPr>
        <p:spPr>
          <a:xfrm>
            <a:off x="5591519" y="4325102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D7EEC-FE0E-94C4-7733-2598F3C80FB8}"/>
              </a:ext>
            </a:extLst>
          </p:cNvPr>
          <p:cNvGrpSpPr/>
          <p:nvPr/>
        </p:nvGrpSpPr>
        <p:grpSpPr>
          <a:xfrm>
            <a:off x="6495495" y="1995489"/>
            <a:ext cx="425447" cy="2928204"/>
            <a:chOff x="2414954" y="2922954"/>
            <a:chExt cx="160020" cy="1130886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F843CF0-0EF5-4578-DAE0-F76C4B887D3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0F8BD72-6A67-6B44-7B1D-008B6E56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1705"/>
            <a:ext cx="90000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346412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F4F9E3-E0D5-13FB-B3A2-FFF3BB2AB5E2}"/>
              </a:ext>
            </a:extLst>
          </p:cNvPr>
          <p:cNvSpPr/>
          <p:nvPr/>
        </p:nvSpPr>
        <p:spPr>
          <a:xfrm>
            <a:off x="3123644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32CF53-5466-8304-2579-019B6B46A2CD}"/>
              </a:ext>
            </a:extLst>
          </p:cNvPr>
          <p:cNvSpPr/>
          <p:nvPr/>
        </p:nvSpPr>
        <p:spPr>
          <a:xfrm>
            <a:off x="4097056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BFE47D-BEED-1622-38FC-A70957C4F364}"/>
              </a:ext>
            </a:extLst>
          </p:cNvPr>
          <p:cNvSpPr/>
          <p:nvPr/>
        </p:nvSpPr>
        <p:spPr>
          <a:xfrm>
            <a:off x="527208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195622-CD28-2607-3185-B4EA1EE4C6F7}"/>
              </a:ext>
            </a:extLst>
          </p:cNvPr>
          <p:cNvSpPr/>
          <p:nvPr/>
        </p:nvSpPr>
        <p:spPr>
          <a:xfrm>
            <a:off x="6306213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7342898" y="3531705"/>
            <a:ext cx="900000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AE3D22-23AB-96BB-8779-DAAAADEDD090}"/>
              </a:ext>
            </a:extLst>
          </p:cNvPr>
          <p:cNvGrpSpPr/>
          <p:nvPr/>
        </p:nvGrpSpPr>
        <p:grpSpPr>
          <a:xfrm>
            <a:off x="2908298" y="2024767"/>
            <a:ext cx="222251" cy="2044118"/>
            <a:chOff x="2414954" y="2922954"/>
            <a:chExt cx="160020" cy="113088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053F2FA-D0D4-9D32-3D41-381CFD426A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495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64961B-EED6-44B9-3FC8-ACA720BC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74" y="2922954"/>
              <a:ext cx="0" cy="113088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937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2BBDE7-32F7-2083-5E42-E9EDDE78EF13}"/>
              </a:ext>
            </a:extLst>
          </p:cNvPr>
          <p:cNvGrpSpPr/>
          <p:nvPr/>
        </p:nvGrpSpPr>
        <p:grpSpPr>
          <a:xfrm>
            <a:off x="1995365" y="1889752"/>
            <a:ext cx="6430523" cy="387866"/>
            <a:chOff x="1995365" y="1459984"/>
            <a:chExt cx="6430523" cy="3878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9B595F-2C03-1770-D90B-EF87848CD1F3}"/>
                </a:ext>
              </a:extLst>
            </p:cNvPr>
            <p:cNvCxnSpPr/>
            <p:nvPr/>
          </p:nvCxnSpPr>
          <p:spPr>
            <a:xfrm>
              <a:off x="1995365" y="1847850"/>
              <a:ext cx="643052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897C89-A329-2B12-9494-1758D49DEF90}"/>
                </a:ext>
              </a:extLst>
            </p:cNvPr>
            <p:cNvSpPr txBox="1"/>
            <p:nvPr/>
          </p:nvSpPr>
          <p:spPr>
            <a:xfrm>
              <a:off x="7027331" y="145998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</a:rPr>
                <a:t>Time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6207E9-D45A-1494-2DBC-3C804FCA8C3E}"/>
              </a:ext>
            </a:extLst>
          </p:cNvPr>
          <p:cNvSpPr txBox="1"/>
          <p:nvPr/>
        </p:nvSpPr>
        <p:spPr>
          <a:xfrm>
            <a:off x="785545" y="3537477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AB5BC2D-0BB5-A834-B50E-CFF3019E4F04}"/>
              </a:ext>
            </a:extLst>
          </p:cNvPr>
          <p:cNvGrpSpPr/>
          <p:nvPr/>
        </p:nvGrpSpPr>
        <p:grpSpPr>
          <a:xfrm>
            <a:off x="1572317" y="3386328"/>
            <a:ext cx="7094424" cy="671630"/>
            <a:chOff x="1310249" y="3907536"/>
            <a:chExt cx="7094424" cy="6716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C5C9821-2E09-8796-4572-D5DB9410FE23}"/>
                </a:ext>
              </a:extLst>
            </p:cNvPr>
            <p:cNvSpPr/>
            <p:nvPr/>
          </p:nvSpPr>
          <p:spPr>
            <a:xfrm>
              <a:off x="131024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42680C5-2E02-9DAB-734F-61850788D9B8}"/>
                </a:ext>
              </a:extLst>
            </p:cNvPr>
            <p:cNvSpPr/>
            <p:nvPr/>
          </p:nvSpPr>
          <p:spPr>
            <a:xfrm>
              <a:off x="166526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81C3162-3A8E-28CF-8E34-6312341AEDC4}"/>
                </a:ext>
              </a:extLst>
            </p:cNvPr>
            <p:cNvSpPr/>
            <p:nvPr/>
          </p:nvSpPr>
          <p:spPr>
            <a:xfrm>
              <a:off x="20202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C2376C4-4698-750F-5023-F9064856F4A8}"/>
                </a:ext>
              </a:extLst>
            </p:cNvPr>
            <p:cNvSpPr/>
            <p:nvPr/>
          </p:nvSpPr>
          <p:spPr>
            <a:xfrm>
              <a:off x="237528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540906-2E51-9675-E04A-48763C397E8B}"/>
                </a:ext>
              </a:extLst>
            </p:cNvPr>
            <p:cNvSpPr/>
            <p:nvPr/>
          </p:nvSpPr>
          <p:spPr>
            <a:xfrm>
              <a:off x="273029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A03FCF6-B0D0-4657-41F5-142776AC4349}"/>
                </a:ext>
              </a:extLst>
            </p:cNvPr>
            <p:cNvSpPr/>
            <p:nvPr/>
          </p:nvSpPr>
          <p:spPr>
            <a:xfrm>
              <a:off x="308530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75F9546-0604-2EF2-54A6-5335DEFEB791}"/>
                </a:ext>
              </a:extLst>
            </p:cNvPr>
            <p:cNvSpPr/>
            <p:nvPr/>
          </p:nvSpPr>
          <p:spPr>
            <a:xfrm>
              <a:off x="344032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DDE25FD-C261-5FCF-2135-CCCD2439FC4A}"/>
                </a:ext>
              </a:extLst>
            </p:cNvPr>
            <p:cNvSpPr/>
            <p:nvPr/>
          </p:nvSpPr>
          <p:spPr>
            <a:xfrm>
              <a:off x="379533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270459-3752-EF2A-7F7B-E2CF60B431A8}"/>
                </a:ext>
              </a:extLst>
            </p:cNvPr>
            <p:cNvSpPr/>
            <p:nvPr/>
          </p:nvSpPr>
          <p:spPr>
            <a:xfrm>
              <a:off x="415034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DEF029B-FA16-E509-A5E7-07ABAA4F349C}"/>
                </a:ext>
              </a:extLst>
            </p:cNvPr>
            <p:cNvSpPr/>
            <p:nvPr/>
          </p:nvSpPr>
          <p:spPr>
            <a:xfrm>
              <a:off x="450535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3AA9BD-3ABD-90E0-FF40-05FB37E4163F}"/>
                </a:ext>
              </a:extLst>
            </p:cNvPr>
            <p:cNvSpPr/>
            <p:nvPr/>
          </p:nvSpPr>
          <p:spPr>
            <a:xfrm>
              <a:off x="486036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5829C85-24C3-F0BF-2741-32AA6058AC87}"/>
                </a:ext>
              </a:extLst>
            </p:cNvPr>
            <p:cNvSpPr/>
            <p:nvPr/>
          </p:nvSpPr>
          <p:spPr>
            <a:xfrm>
              <a:off x="521538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AD2A2C-506D-1774-4206-B45CB17CD1FA}"/>
                </a:ext>
              </a:extLst>
            </p:cNvPr>
            <p:cNvSpPr/>
            <p:nvPr/>
          </p:nvSpPr>
          <p:spPr>
            <a:xfrm>
              <a:off x="557039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30E31C3-5F34-0FFF-14D9-BC90C4A63B33}"/>
                </a:ext>
              </a:extLst>
            </p:cNvPr>
            <p:cNvSpPr/>
            <p:nvPr/>
          </p:nvSpPr>
          <p:spPr>
            <a:xfrm>
              <a:off x="592540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CAC7AA-7C35-7B63-F3CA-C443772C635C}"/>
                </a:ext>
              </a:extLst>
            </p:cNvPr>
            <p:cNvSpPr/>
            <p:nvPr/>
          </p:nvSpPr>
          <p:spPr>
            <a:xfrm>
              <a:off x="6280417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0D64EF2-835E-8F59-73D5-3B1E46B9E441}"/>
                </a:ext>
              </a:extLst>
            </p:cNvPr>
            <p:cNvSpPr/>
            <p:nvPr/>
          </p:nvSpPr>
          <p:spPr>
            <a:xfrm>
              <a:off x="6635429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D7434FE-F60C-69FA-DFDB-AE905D2F2CF4}"/>
                </a:ext>
              </a:extLst>
            </p:cNvPr>
            <p:cNvSpPr/>
            <p:nvPr/>
          </p:nvSpPr>
          <p:spPr>
            <a:xfrm>
              <a:off x="6990441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809446D-8C9C-D861-DB0A-1F394934A9EE}"/>
                </a:ext>
              </a:extLst>
            </p:cNvPr>
            <p:cNvSpPr/>
            <p:nvPr/>
          </p:nvSpPr>
          <p:spPr>
            <a:xfrm>
              <a:off x="734545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07AC4F4-EFA0-9613-F74B-0799E29AA3F5}"/>
                </a:ext>
              </a:extLst>
            </p:cNvPr>
            <p:cNvSpPr/>
            <p:nvPr/>
          </p:nvSpPr>
          <p:spPr>
            <a:xfrm>
              <a:off x="7700465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C30A4C-C00B-CE51-BBD6-F96C97EBCEF7}"/>
                </a:ext>
              </a:extLst>
            </p:cNvPr>
            <p:cNvSpPr/>
            <p:nvPr/>
          </p:nvSpPr>
          <p:spPr>
            <a:xfrm>
              <a:off x="8055473" y="3907536"/>
              <a:ext cx="349200" cy="671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1837944" y="25717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F84242E-B93E-58D8-A068-E288DB513035}"/>
              </a:ext>
            </a:extLst>
          </p:cNvPr>
          <p:cNvSpPr/>
          <p:nvPr/>
        </p:nvSpPr>
        <p:spPr>
          <a:xfrm>
            <a:off x="3179941" y="2571750"/>
            <a:ext cx="1033272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thread 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4484882" y="259385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1055A-FE06-0BBF-7410-570919778FF6}"/>
              </a:ext>
            </a:extLst>
          </p:cNvPr>
          <p:cNvSpPr/>
          <p:nvPr/>
        </p:nvSpPr>
        <p:spPr>
          <a:xfrm>
            <a:off x="1610311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3732ED4-1B82-BA58-1E53-2700A6972E1D}"/>
              </a:ext>
            </a:extLst>
          </p:cNvPr>
          <p:cNvSpPr/>
          <p:nvPr/>
        </p:nvSpPr>
        <p:spPr>
          <a:xfrm>
            <a:off x="1964702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FCDEC5-C11D-34A1-7482-728AF983358B}"/>
              </a:ext>
            </a:extLst>
          </p:cNvPr>
          <p:cNvSpPr/>
          <p:nvPr/>
        </p:nvSpPr>
        <p:spPr>
          <a:xfrm>
            <a:off x="2319093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1525EB4-88A5-05D2-F5F4-49A04CD40D15}"/>
              </a:ext>
            </a:extLst>
          </p:cNvPr>
          <p:cNvSpPr/>
          <p:nvPr/>
        </p:nvSpPr>
        <p:spPr>
          <a:xfrm>
            <a:off x="267348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A29B8C-2281-3BFA-BFE6-459C9B8A41E4}"/>
              </a:ext>
            </a:extLst>
          </p:cNvPr>
          <p:cNvSpPr/>
          <p:nvPr/>
        </p:nvSpPr>
        <p:spPr>
          <a:xfrm>
            <a:off x="3027875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01502A-3B9F-214F-FCE2-74E6B3AFE041}"/>
              </a:ext>
            </a:extLst>
          </p:cNvPr>
          <p:cNvSpPr/>
          <p:nvPr/>
        </p:nvSpPr>
        <p:spPr>
          <a:xfrm>
            <a:off x="338226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CB2587B-84B6-1985-5D93-80295CA2360A}"/>
              </a:ext>
            </a:extLst>
          </p:cNvPr>
          <p:cNvSpPr/>
          <p:nvPr/>
        </p:nvSpPr>
        <p:spPr>
          <a:xfrm>
            <a:off x="3736657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60EA0BA-9CDE-DC32-C941-8D5D4A34DC11}"/>
              </a:ext>
            </a:extLst>
          </p:cNvPr>
          <p:cNvSpPr/>
          <p:nvPr/>
        </p:nvSpPr>
        <p:spPr>
          <a:xfrm>
            <a:off x="4091048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2F955D6-BCE2-78B3-EAC6-D4F57FB5FBE3}"/>
              </a:ext>
            </a:extLst>
          </p:cNvPr>
          <p:cNvSpPr/>
          <p:nvPr/>
        </p:nvSpPr>
        <p:spPr>
          <a:xfrm>
            <a:off x="4445439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81C34F7-D9ED-CAFC-E42E-1069777EDB98}"/>
              </a:ext>
            </a:extLst>
          </p:cNvPr>
          <p:cNvSpPr/>
          <p:nvPr/>
        </p:nvSpPr>
        <p:spPr>
          <a:xfrm>
            <a:off x="4799830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CC35E8F-F48A-D981-C90A-4901F38AA5FD}"/>
              </a:ext>
            </a:extLst>
          </p:cNvPr>
          <p:cNvSpPr/>
          <p:nvPr/>
        </p:nvSpPr>
        <p:spPr>
          <a:xfrm>
            <a:off x="5154221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07CFBD-7CFB-F5D5-DA4E-10177BDC34E7}"/>
              </a:ext>
            </a:extLst>
          </p:cNvPr>
          <p:cNvSpPr/>
          <p:nvPr/>
        </p:nvSpPr>
        <p:spPr>
          <a:xfrm>
            <a:off x="5508612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F288906-1141-B097-4361-E465336BD72F}"/>
              </a:ext>
            </a:extLst>
          </p:cNvPr>
          <p:cNvSpPr/>
          <p:nvPr/>
        </p:nvSpPr>
        <p:spPr>
          <a:xfrm>
            <a:off x="5863003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1C272D-995F-E03E-9D56-09492FA51392}"/>
              </a:ext>
            </a:extLst>
          </p:cNvPr>
          <p:cNvSpPr/>
          <p:nvPr/>
        </p:nvSpPr>
        <p:spPr>
          <a:xfrm>
            <a:off x="6217394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BCB9196-1BFD-65E5-89C9-130368D7FB19}"/>
              </a:ext>
            </a:extLst>
          </p:cNvPr>
          <p:cNvSpPr/>
          <p:nvPr/>
        </p:nvSpPr>
        <p:spPr>
          <a:xfrm>
            <a:off x="6571785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133F00-0CC2-675E-020B-9E221396BF11}"/>
              </a:ext>
            </a:extLst>
          </p:cNvPr>
          <p:cNvSpPr/>
          <p:nvPr/>
        </p:nvSpPr>
        <p:spPr>
          <a:xfrm>
            <a:off x="6926176" y="3564563"/>
            <a:ext cx="286185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C02EF-A1DA-5264-7048-1EA9BA9B875F}"/>
              </a:ext>
            </a:extLst>
          </p:cNvPr>
          <p:cNvSpPr/>
          <p:nvPr/>
        </p:nvSpPr>
        <p:spPr>
          <a:xfrm>
            <a:off x="7280567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7802BB-8BC3-ADC8-8982-4D5DEEBC665B}"/>
              </a:ext>
            </a:extLst>
          </p:cNvPr>
          <p:cNvSpPr/>
          <p:nvPr/>
        </p:nvSpPr>
        <p:spPr>
          <a:xfrm>
            <a:off x="7634958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61FC1C-A0C5-2D70-9A95-919DC3A33491}"/>
              </a:ext>
            </a:extLst>
          </p:cNvPr>
          <p:cNvSpPr/>
          <p:nvPr/>
        </p:nvSpPr>
        <p:spPr>
          <a:xfrm>
            <a:off x="8343744" y="3564563"/>
            <a:ext cx="286185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AA5E03-9245-8B59-E51A-2E0C45FEA72B}"/>
              </a:ext>
            </a:extLst>
          </p:cNvPr>
          <p:cNvSpPr/>
          <p:nvPr/>
        </p:nvSpPr>
        <p:spPr>
          <a:xfrm>
            <a:off x="7989349" y="3564563"/>
            <a:ext cx="286185" cy="372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 context switching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D778B2-8E8B-4CAA-81D7-B4F8AAB37AA5}"/>
              </a:ext>
            </a:extLst>
          </p:cNvPr>
          <p:cNvSpPr/>
          <p:nvPr/>
        </p:nvSpPr>
        <p:spPr>
          <a:xfrm>
            <a:off x="896112" y="1885950"/>
            <a:ext cx="1033272" cy="372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2F5C8E-BF2E-F292-502A-C76321B4C626}"/>
              </a:ext>
            </a:extLst>
          </p:cNvPr>
          <p:cNvSpPr/>
          <p:nvPr/>
        </p:nvSpPr>
        <p:spPr>
          <a:xfrm>
            <a:off x="2115944" y="1888236"/>
            <a:ext cx="1033272" cy="372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thread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1239C9-2271-7B3B-F765-4449F702EB98}"/>
              </a:ext>
            </a:extLst>
          </p:cNvPr>
          <p:cNvSpPr/>
          <p:nvPr/>
        </p:nvSpPr>
        <p:spPr>
          <a:xfrm>
            <a:off x="594360" y="3273235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D5BC2B-9740-C8A8-3767-CA83E0D4CC61}"/>
              </a:ext>
            </a:extLst>
          </p:cNvPr>
          <p:cNvSpPr/>
          <p:nvPr/>
        </p:nvSpPr>
        <p:spPr>
          <a:xfrm>
            <a:off x="1814192" y="3273234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5D7B5-5B57-5357-893C-F1C384165FA3}"/>
              </a:ext>
            </a:extLst>
          </p:cNvPr>
          <p:cNvSpPr/>
          <p:nvPr/>
        </p:nvSpPr>
        <p:spPr>
          <a:xfrm>
            <a:off x="3034024" y="3273235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복원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03421-5514-2884-E2D1-DAB6E013FB4E}"/>
              </a:ext>
            </a:extLst>
          </p:cNvPr>
          <p:cNvSpPr/>
          <p:nvPr/>
        </p:nvSpPr>
        <p:spPr>
          <a:xfrm>
            <a:off x="4253856" y="3273234"/>
            <a:ext cx="1033272" cy="1065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run #2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214D49-657C-BB22-C632-1DFD6AC658AA}"/>
              </a:ext>
            </a:extLst>
          </p:cNvPr>
          <p:cNvSpPr/>
          <p:nvPr/>
        </p:nvSpPr>
        <p:spPr>
          <a:xfrm>
            <a:off x="5408416" y="3273233"/>
            <a:ext cx="1033272" cy="1065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#2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cpu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상태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E80F21-6F88-4902-D4F9-37C703B7DAB5}"/>
              </a:ext>
            </a:extLst>
          </p:cNvPr>
          <p:cNvSpPr/>
          <p:nvPr/>
        </p:nvSpPr>
        <p:spPr>
          <a:xfrm>
            <a:off x="6562976" y="3273235"/>
            <a:ext cx="1033272" cy="1065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</a:p>
          <a:p>
            <a:pPr algn="ctr"/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복원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F2286E-5905-FE0E-EBBD-0A3D0B5B2240}"/>
              </a:ext>
            </a:extLst>
          </p:cNvPr>
          <p:cNvSpPr/>
          <p:nvPr/>
        </p:nvSpPr>
        <p:spPr>
          <a:xfrm>
            <a:off x="7723381" y="3273233"/>
            <a:ext cx="1033272" cy="10655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#1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DB9A24-A847-2EC7-27EC-267F2F47139F}"/>
              </a:ext>
            </a:extLst>
          </p:cNvPr>
          <p:cNvSpPr txBox="1"/>
          <p:nvPr/>
        </p:nvSpPr>
        <p:spPr>
          <a:xfrm>
            <a:off x="2239524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4E6139-066A-8D91-A466-3016D35E347C}"/>
              </a:ext>
            </a:extLst>
          </p:cNvPr>
          <p:cNvSpPr txBox="1"/>
          <p:nvPr/>
        </p:nvSpPr>
        <p:spPr>
          <a:xfrm>
            <a:off x="5877571" y="4455271"/>
            <a:ext cx="13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kernel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539143-070B-108C-2F09-50905C08DEBE}"/>
              </a:ext>
            </a:extLst>
          </p:cNvPr>
          <p:cNvSpPr txBox="1"/>
          <p:nvPr/>
        </p:nvSpPr>
        <p:spPr>
          <a:xfrm>
            <a:off x="414775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29E16C-920D-1EA5-3757-2FDB32034507}"/>
              </a:ext>
            </a:extLst>
          </p:cNvPr>
          <p:cNvSpPr txBox="1"/>
          <p:nvPr/>
        </p:nvSpPr>
        <p:spPr>
          <a:xfrm>
            <a:off x="7665360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4F9FE-3644-88E5-4A19-48ABD6E710BC}"/>
              </a:ext>
            </a:extLst>
          </p:cNvPr>
          <p:cNvSpPr txBox="1"/>
          <p:nvPr/>
        </p:nvSpPr>
        <p:spPr>
          <a:xfrm>
            <a:off x="561197" y="445527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E9998D-0CDF-BD3C-BDB4-B4EA7A51C356}"/>
              </a:ext>
            </a:extLst>
          </p:cNvPr>
          <p:cNvGrpSpPr/>
          <p:nvPr/>
        </p:nvGrpSpPr>
        <p:grpSpPr>
          <a:xfrm>
            <a:off x="1737360" y="2648712"/>
            <a:ext cx="2410968" cy="2240280"/>
            <a:chOff x="1737360" y="2648712"/>
            <a:chExt cx="2410968" cy="22402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EA8396D-E3E8-76FB-F81D-FFCD47106F0D}"/>
                </a:ext>
              </a:extLst>
            </p:cNvPr>
            <p:cNvGrpSpPr/>
            <p:nvPr/>
          </p:nvGrpSpPr>
          <p:grpSpPr>
            <a:xfrm>
              <a:off x="1737360" y="2648712"/>
              <a:ext cx="2410968" cy="2240280"/>
              <a:chOff x="1737360" y="2648712"/>
              <a:chExt cx="2410968" cy="2240280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25B5BC7-55AA-4250-BFE3-1C6C44FD6C52}"/>
                  </a:ext>
                </a:extLst>
              </p:cNvPr>
              <p:cNvCxnSpPr/>
              <p:nvPr/>
            </p:nvCxnSpPr>
            <p:spPr>
              <a:xfrm>
                <a:off x="1737360" y="2648712"/>
                <a:ext cx="0" cy="224028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6FEDEAE-B640-8229-D05F-766EBD64A2A1}"/>
                  </a:ext>
                </a:extLst>
              </p:cNvPr>
              <p:cNvCxnSpPr/>
              <p:nvPr/>
            </p:nvCxnSpPr>
            <p:spPr>
              <a:xfrm>
                <a:off x="4148328" y="2648712"/>
                <a:ext cx="0" cy="224028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B2E81672-48FB-A79C-4CD9-8F0FC6858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7360" y="2989897"/>
                <a:ext cx="2410968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20997F-037D-0B3D-0C71-CDCBD8C31B2D}"/>
                </a:ext>
              </a:extLst>
            </p:cNvPr>
            <p:cNvSpPr txBox="1"/>
            <p:nvPr/>
          </p:nvSpPr>
          <p:spPr>
            <a:xfrm>
              <a:off x="2080260" y="2659380"/>
              <a:ext cx="1822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8000"/>
                  </a:solidFill>
                </a:rPr>
                <a:t>context switching</a:t>
              </a:r>
              <a:endParaRPr lang="ko-KR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F5F359-37E8-02FA-86F2-91F2881CB11E}"/>
              </a:ext>
            </a:extLst>
          </p:cNvPr>
          <p:cNvGrpSpPr/>
          <p:nvPr/>
        </p:nvGrpSpPr>
        <p:grpSpPr>
          <a:xfrm>
            <a:off x="5335896" y="2483005"/>
            <a:ext cx="2334517" cy="2416338"/>
            <a:chOff x="5335896" y="2483005"/>
            <a:chExt cx="2334517" cy="2416338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584E22B-0939-51F8-0096-BA42F29FEB60}"/>
                </a:ext>
              </a:extLst>
            </p:cNvPr>
            <p:cNvCxnSpPr/>
            <p:nvPr/>
          </p:nvCxnSpPr>
          <p:spPr>
            <a:xfrm>
              <a:off x="5335896" y="2659063"/>
              <a:ext cx="0" cy="224028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A87401E-AD2C-1C7D-2373-0C637DBD4745}"/>
                </a:ext>
              </a:extLst>
            </p:cNvPr>
            <p:cNvCxnSpPr/>
            <p:nvPr/>
          </p:nvCxnSpPr>
          <p:spPr>
            <a:xfrm>
              <a:off x="7670413" y="2632838"/>
              <a:ext cx="0" cy="224028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67BB19F-0F64-E5F2-8BD1-91B0D06881DB}"/>
                </a:ext>
              </a:extLst>
            </p:cNvPr>
            <p:cNvCxnSpPr>
              <a:cxnSpLocks/>
            </p:cNvCxnSpPr>
            <p:nvPr/>
          </p:nvCxnSpPr>
          <p:spPr>
            <a:xfrm>
              <a:off x="5335896" y="2989897"/>
              <a:ext cx="233451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BD89AE-0FF0-9AFD-9FD3-C52368CF1A44}"/>
                </a:ext>
              </a:extLst>
            </p:cNvPr>
            <p:cNvSpPr txBox="1"/>
            <p:nvPr/>
          </p:nvSpPr>
          <p:spPr>
            <a:xfrm>
              <a:off x="5571601" y="2483005"/>
              <a:ext cx="1822487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008000"/>
                  </a:solidFill>
                </a:rPr>
                <a:t>20 us ~ 20 </a:t>
              </a:r>
              <a:r>
                <a:rPr lang="en-US" altLang="ko-KR" sz="1100" dirty="0" err="1">
                  <a:solidFill>
                    <a:srgbClr val="008000"/>
                  </a:solidFill>
                </a:rPr>
                <a:t>ms</a:t>
              </a:r>
              <a:r>
                <a:rPr lang="en-US" altLang="ko-KR" sz="1100" dirty="0">
                  <a:solidFill>
                    <a:srgbClr val="008000"/>
                  </a:solidFill>
                </a:rPr>
                <a:t> </a:t>
              </a:r>
              <a:r>
                <a:rPr lang="en-US" altLang="ko-KR" sz="1100" baseline="30000" dirty="0">
                  <a:solidFill>
                    <a:srgbClr val="008000"/>
                  </a:solidFill>
                </a:rPr>
                <a:t>1)</a:t>
              </a:r>
            </a:p>
            <a:p>
              <a:pPr algn="ctr"/>
              <a:r>
                <a:rPr lang="en-US" altLang="ko-KR" dirty="0">
                  <a:solidFill>
                    <a:srgbClr val="008000"/>
                  </a:solidFill>
                </a:rPr>
                <a:t>context switching</a:t>
              </a:r>
              <a:endParaRPr lang="ko-KR" alt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B03A3A-47DB-8BA0-C150-EAC1635FE93D}"/>
              </a:ext>
            </a:extLst>
          </p:cNvPr>
          <p:cNvSpPr txBox="1"/>
          <p:nvPr/>
        </p:nvSpPr>
        <p:spPr>
          <a:xfrm>
            <a:off x="5202593" y="4919611"/>
            <a:ext cx="36509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1) https://blog.tsunanet.net/2010/11/how-long-does-it-take-to-make-context.html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05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79004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running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857321" y="2152650"/>
            <a:ext cx="5568568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687829" y="2154730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4212979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4414844"/>
            <a:ext cx="79004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931312" y="4347261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4C55B4-06A0-F9E2-92EF-094EF04865DF}"/>
              </a:ext>
            </a:extLst>
          </p:cNvPr>
          <p:cNvSpPr/>
          <p:nvPr/>
        </p:nvSpPr>
        <p:spPr>
          <a:xfrm>
            <a:off x="6443952" y="4414844"/>
            <a:ext cx="1981933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73780-196B-E7FE-AB63-4900C740AF7C}"/>
              </a:ext>
            </a:extLst>
          </p:cNvPr>
          <p:cNvSpPr/>
          <p:nvPr/>
        </p:nvSpPr>
        <p:spPr>
          <a:xfrm>
            <a:off x="4205551" y="2578593"/>
            <a:ext cx="4220337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BD12F3-C1AC-416A-C6B9-B1B273B4573C}"/>
              </a:ext>
            </a:extLst>
          </p:cNvPr>
          <p:cNvSpPr/>
          <p:nvPr/>
        </p:nvSpPr>
        <p:spPr>
          <a:xfrm>
            <a:off x="1995365" y="2571750"/>
            <a:ext cx="131927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20A-7540-7CD9-30B9-784CF71952C6}"/>
              </a:ext>
            </a:extLst>
          </p:cNvPr>
          <p:cNvSpPr txBox="1"/>
          <p:nvPr/>
        </p:nvSpPr>
        <p:spPr>
          <a:xfrm>
            <a:off x="676106" y="2580673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AF3AF-E147-ED80-9B1F-C3A2E695DD32}"/>
              </a:ext>
            </a:extLst>
          </p:cNvPr>
          <p:cNvSpPr/>
          <p:nvPr/>
        </p:nvSpPr>
        <p:spPr>
          <a:xfrm>
            <a:off x="5383485" y="2988899"/>
            <a:ext cx="304240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F75DE5-10DE-C30B-EA0A-5A9965912158}"/>
              </a:ext>
            </a:extLst>
          </p:cNvPr>
          <p:cNvSpPr/>
          <p:nvPr/>
        </p:nvSpPr>
        <p:spPr>
          <a:xfrm>
            <a:off x="2001521" y="2981628"/>
            <a:ext cx="2570479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BBA0C4-ED17-B1A0-9E84-D4546CFE77F8}"/>
              </a:ext>
            </a:extLst>
          </p:cNvPr>
          <p:cNvSpPr txBox="1"/>
          <p:nvPr/>
        </p:nvSpPr>
        <p:spPr>
          <a:xfrm>
            <a:off x="680015" y="2983165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8ABECF-3C15-565C-1613-516ED46031B7}"/>
              </a:ext>
            </a:extLst>
          </p:cNvPr>
          <p:cNvSpPr/>
          <p:nvPr/>
        </p:nvSpPr>
        <p:spPr>
          <a:xfrm>
            <a:off x="6443952" y="3399209"/>
            <a:ext cx="1981936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8CB851-66A2-AE34-8990-83D3E4801BBF}"/>
              </a:ext>
            </a:extLst>
          </p:cNvPr>
          <p:cNvSpPr/>
          <p:nvPr/>
        </p:nvSpPr>
        <p:spPr>
          <a:xfrm>
            <a:off x="1997617" y="3399752"/>
            <a:ext cx="3715750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block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96347-F137-3AA8-DAB4-B13EFECD8191}"/>
              </a:ext>
            </a:extLst>
          </p:cNvPr>
          <p:cNvSpPr txBox="1"/>
          <p:nvPr/>
        </p:nvSpPr>
        <p:spPr>
          <a:xfrm>
            <a:off x="676111" y="34012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Thread #4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F317E13-BF0C-72C7-C879-DC4C60ADE6B5}"/>
              </a:ext>
            </a:extLst>
          </p:cNvPr>
          <p:cNvSpPr/>
          <p:nvPr/>
        </p:nvSpPr>
        <p:spPr>
          <a:xfrm>
            <a:off x="3423137" y="2578591"/>
            <a:ext cx="673920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A3BC99-5F44-D128-E092-1D91B305F3B7}"/>
              </a:ext>
            </a:extLst>
          </p:cNvPr>
          <p:cNvSpPr/>
          <p:nvPr/>
        </p:nvSpPr>
        <p:spPr>
          <a:xfrm>
            <a:off x="4637373" y="2988899"/>
            <a:ext cx="680739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FB56C2-4B72-1F34-AF1B-355BF0EB5722}"/>
              </a:ext>
            </a:extLst>
          </p:cNvPr>
          <p:cNvSpPr/>
          <p:nvPr/>
        </p:nvSpPr>
        <p:spPr>
          <a:xfrm>
            <a:off x="5756519" y="3395785"/>
            <a:ext cx="644281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running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DFBCDE-EF10-4A54-90AB-BE3F23795A78}"/>
              </a:ext>
            </a:extLst>
          </p:cNvPr>
          <p:cNvSpPr/>
          <p:nvPr/>
        </p:nvSpPr>
        <p:spPr>
          <a:xfrm>
            <a:off x="3423137" y="4418756"/>
            <a:ext cx="673917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70695C-4612-6591-E67B-F1E9A57ADA4D}"/>
              </a:ext>
            </a:extLst>
          </p:cNvPr>
          <p:cNvSpPr/>
          <p:nvPr/>
        </p:nvSpPr>
        <p:spPr>
          <a:xfrm>
            <a:off x="4637373" y="4414851"/>
            <a:ext cx="680738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9B3BEC-966A-4DB2-A05C-995AEDB95D65}"/>
              </a:ext>
            </a:extLst>
          </p:cNvPr>
          <p:cNvSpPr/>
          <p:nvPr/>
        </p:nvSpPr>
        <p:spPr>
          <a:xfrm>
            <a:off x="5756520" y="4418761"/>
            <a:ext cx="644280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36A542-D47A-BDA1-F1FB-1C8406F031DA}"/>
              </a:ext>
            </a:extLst>
          </p:cNvPr>
          <p:cNvSpPr/>
          <p:nvPr/>
        </p:nvSpPr>
        <p:spPr>
          <a:xfrm>
            <a:off x="2857320" y="4413130"/>
            <a:ext cx="476355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F358DAF-477F-B96C-872B-5AB79BD09A53}"/>
              </a:ext>
            </a:extLst>
          </p:cNvPr>
          <p:cNvSpPr/>
          <p:nvPr/>
        </p:nvSpPr>
        <p:spPr>
          <a:xfrm>
            <a:off x="4151521" y="4427046"/>
            <a:ext cx="420480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B9A1DCD-7ABB-7D2C-EB59-B3013491C267}"/>
              </a:ext>
            </a:extLst>
          </p:cNvPr>
          <p:cNvSpPr/>
          <p:nvPr/>
        </p:nvSpPr>
        <p:spPr>
          <a:xfrm>
            <a:off x="5354118" y="4420966"/>
            <a:ext cx="359250" cy="255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Idle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31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Thread pool Dilemma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를 늘리면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 </a:t>
            </a:r>
            <a:r>
              <a:rPr lang="ko-KR" altLang="en-US" dirty="0">
                <a:sym typeface="Wingdings" panose="05000000000000000000" pitchFamily="2" charset="2"/>
              </a:rPr>
              <a:t>부하로 성능 저하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Thread </a:t>
            </a:r>
            <a:r>
              <a:rPr lang="ko-KR" altLang="en-US" dirty="0">
                <a:sym typeface="Wingdings" panose="05000000000000000000" pitchFamily="2" charset="2"/>
              </a:rPr>
              <a:t>를 줄이면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CPU</a:t>
            </a:r>
            <a:r>
              <a:rPr lang="ko-KR" altLang="en-US" dirty="0">
                <a:sym typeface="Wingdings" panose="05000000000000000000" pitchFamily="2" charset="2"/>
              </a:rPr>
              <a:t>는 충분하지만</a:t>
            </a:r>
            <a:r>
              <a:rPr lang="en-US" altLang="ko-KR" dirty="0">
                <a:sym typeface="Wingdings" panose="05000000000000000000" pitchFamily="2" charset="2"/>
              </a:rPr>
              <a:t>, thread </a:t>
            </a:r>
            <a:r>
              <a:rPr lang="ko-KR" altLang="en-US" dirty="0">
                <a:sym typeface="Wingdings" panose="05000000000000000000" pitchFamily="2" charset="2"/>
              </a:rPr>
              <a:t>가 모자라서 처리율 저하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6667ED-6CF7-D038-ECFE-DA52CB136510}"/>
              </a:ext>
            </a:extLst>
          </p:cNvPr>
          <p:cNvSpPr/>
          <p:nvPr/>
        </p:nvSpPr>
        <p:spPr>
          <a:xfrm>
            <a:off x="1813168" y="4118708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8BFAB-1016-3934-CA5A-DBE25B9FF0FF}"/>
              </a:ext>
            </a:extLst>
          </p:cNvPr>
          <p:cNvSpPr/>
          <p:nvPr/>
        </p:nvSpPr>
        <p:spPr>
          <a:xfrm>
            <a:off x="6927848" y="4314092"/>
            <a:ext cx="1498039" cy="276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A0A842-3335-2BCA-E0B0-1FD495BCA0DF}"/>
              </a:ext>
            </a:extLst>
          </p:cNvPr>
          <p:cNvSpPr/>
          <p:nvPr/>
        </p:nvSpPr>
        <p:spPr>
          <a:xfrm>
            <a:off x="1995365" y="2152650"/>
            <a:ext cx="906585" cy="336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B561C-D92A-2626-28E3-B70D901C63BA}"/>
              </a:ext>
            </a:extLst>
          </p:cNvPr>
          <p:cNvSpPr/>
          <p:nvPr/>
        </p:nvSpPr>
        <p:spPr>
          <a:xfrm>
            <a:off x="6927849" y="2152649"/>
            <a:ext cx="1498039" cy="336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task2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B2427-0C83-3F13-09C7-CE5071B60249}"/>
              </a:ext>
            </a:extLst>
          </p:cNvPr>
          <p:cNvSpPr/>
          <p:nvPr/>
        </p:nvSpPr>
        <p:spPr>
          <a:xfrm>
            <a:off x="2908855" y="2152650"/>
            <a:ext cx="3568141" cy="33655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non-blocking wait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E3388A-1A84-F0E8-C4E9-AA20EB3E932E}"/>
              </a:ext>
            </a:extLst>
          </p:cNvPr>
          <p:cNvSpPr/>
          <p:nvPr/>
        </p:nvSpPr>
        <p:spPr>
          <a:xfrm>
            <a:off x="6476999" y="2150998"/>
            <a:ext cx="450847" cy="3365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queue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29B595F-2C03-1770-D90B-EF87848CD1F3}"/>
              </a:ext>
            </a:extLst>
          </p:cNvPr>
          <p:cNvCxnSpPr/>
          <p:nvPr/>
        </p:nvCxnSpPr>
        <p:spPr>
          <a:xfrm>
            <a:off x="1995365" y="1847850"/>
            <a:ext cx="64305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97C89-A329-2B12-9494-1758D49DEF90}"/>
              </a:ext>
            </a:extLst>
          </p:cNvPr>
          <p:cNvSpPr txBox="1"/>
          <p:nvPr/>
        </p:nvSpPr>
        <p:spPr>
          <a:xfrm>
            <a:off x="7027331" y="1459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Time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AC4A1E-CD4B-021C-6C40-521725803B9E}"/>
              </a:ext>
            </a:extLst>
          </p:cNvPr>
          <p:cNvSpPr txBox="1"/>
          <p:nvPr/>
        </p:nvSpPr>
        <p:spPr>
          <a:xfrm>
            <a:off x="583189" y="2154730"/>
            <a:ext cx="115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Program 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0E3EAA-C327-B00D-AEE4-12E58F7A0712}"/>
              </a:ext>
            </a:extLst>
          </p:cNvPr>
          <p:cNvSpPr/>
          <p:nvPr/>
        </p:nvSpPr>
        <p:spPr>
          <a:xfrm>
            <a:off x="1813169" y="3329840"/>
            <a:ext cx="6702181" cy="671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045BB0-130A-661F-DC8E-46AADF3C2927}"/>
              </a:ext>
            </a:extLst>
          </p:cNvPr>
          <p:cNvSpPr/>
          <p:nvPr/>
        </p:nvSpPr>
        <p:spPr>
          <a:xfrm>
            <a:off x="1995365" y="3533527"/>
            <a:ext cx="906585" cy="255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4DD6-5FCD-83D9-6395-55F182196857}"/>
              </a:ext>
            </a:extLst>
          </p:cNvPr>
          <p:cNvSpPr txBox="1"/>
          <p:nvPr/>
        </p:nvSpPr>
        <p:spPr>
          <a:xfrm>
            <a:off x="763958" y="3464122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1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1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FDF41-A517-08FA-1562-4D94297B023A}"/>
              </a:ext>
            </a:extLst>
          </p:cNvPr>
          <p:cNvSpPr txBox="1"/>
          <p:nvPr/>
        </p:nvSpPr>
        <p:spPr>
          <a:xfrm>
            <a:off x="774288" y="4267603"/>
            <a:ext cx="959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Core 2</a:t>
            </a:r>
          </a:p>
          <a:p>
            <a:pPr algn="r"/>
            <a:r>
              <a:rPr lang="en-US" altLang="ko-KR" sz="1400" dirty="0">
                <a:solidFill>
                  <a:schemeClr val="accent1"/>
                </a:solidFill>
              </a:rPr>
              <a:t>= Thread 2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52C2A4-8D51-E1BB-CA08-74949BA93A0B}"/>
              </a:ext>
            </a:extLst>
          </p:cNvPr>
          <p:cNvSpPr/>
          <p:nvPr/>
        </p:nvSpPr>
        <p:spPr>
          <a:xfrm>
            <a:off x="2904818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48675-73B4-CD3B-A72D-87BBCAFF15AF}"/>
              </a:ext>
            </a:extLst>
          </p:cNvPr>
          <p:cNvSpPr/>
          <p:nvPr/>
        </p:nvSpPr>
        <p:spPr>
          <a:xfrm>
            <a:off x="3753180" y="3531705"/>
            <a:ext cx="84802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0690E-F973-FEEC-3B09-2D79A17573D9}"/>
              </a:ext>
            </a:extLst>
          </p:cNvPr>
          <p:cNvSpPr/>
          <p:nvPr/>
        </p:nvSpPr>
        <p:spPr>
          <a:xfrm>
            <a:off x="4604629" y="3531705"/>
            <a:ext cx="991597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F8FCCAF-DD11-5A8C-ECB5-2DAAC3122401}"/>
              </a:ext>
            </a:extLst>
          </p:cNvPr>
          <p:cNvSpPr/>
          <p:nvPr/>
        </p:nvSpPr>
        <p:spPr>
          <a:xfrm>
            <a:off x="5596185" y="3531705"/>
            <a:ext cx="118455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A436EA-E7AA-787E-DF74-619C7F93F612}"/>
              </a:ext>
            </a:extLst>
          </p:cNvPr>
          <p:cNvSpPr/>
          <p:nvPr/>
        </p:nvSpPr>
        <p:spPr>
          <a:xfrm>
            <a:off x="6780744" y="3531705"/>
            <a:ext cx="1599298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#31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992392-5179-CC92-F6A0-AD87F2BCE41D}"/>
              </a:ext>
            </a:extLst>
          </p:cNvPr>
          <p:cNvSpPr/>
          <p:nvPr/>
        </p:nvSpPr>
        <p:spPr>
          <a:xfrm>
            <a:off x="1995365" y="4325102"/>
            <a:ext cx="1544999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43E8A8-580A-DA06-BF24-D83DB6DFA55B}"/>
              </a:ext>
            </a:extLst>
          </p:cNvPr>
          <p:cNvSpPr/>
          <p:nvPr/>
        </p:nvSpPr>
        <p:spPr>
          <a:xfrm>
            <a:off x="3552079" y="4325102"/>
            <a:ext cx="930525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#53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58794-CD15-6989-5057-D77A442B2FB4}"/>
              </a:ext>
            </a:extLst>
          </p:cNvPr>
          <p:cNvSpPr/>
          <p:nvPr/>
        </p:nvSpPr>
        <p:spPr>
          <a:xfrm>
            <a:off x="4492094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#99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5897C9-784C-6994-6A78-D2B4B81E9C54}"/>
              </a:ext>
            </a:extLst>
          </p:cNvPr>
          <p:cNvSpPr/>
          <p:nvPr/>
        </p:nvSpPr>
        <p:spPr>
          <a:xfrm>
            <a:off x="5284287" y="4325102"/>
            <a:ext cx="79157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#102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2720E2-D6BB-0EBD-E08A-E192C24672FF}"/>
              </a:ext>
            </a:extLst>
          </p:cNvPr>
          <p:cNvSpPr/>
          <p:nvPr/>
        </p:nvSpPr>
        <p:spPr>
          <a:xfrm>
            <a:off x="6069742" y="4325102"/>
            <a:ext cx="858104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#181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ABC0F-A3F3-422A-12F2-D0FF0292425F}"/>
              </a:ext>
            </a:extLst>
          </p:cNvPr>
          <p:cNvSpPr/>
          <p:nvPr/>
        </p:nvSpPr>
        <p:spPr>
          <a:xfrm>
            <a:off x="2901950" y="3531705"/>
            <a:ext cx="839266" cy="2556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#11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1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F6A43-67FB-08B6-19F3-D5152460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63" y="1415480"/>
            <a:ext cx="6242050" cy="35080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A9F-5253-7839-943F-BD19DA2257BB}"/>
              </a:ext>
            </a:extLst>
          </p:cNvPr>
          <p:cNvSpPr txBox="1"/>
          <p:nvPr/>
        </p:nvSpPr>
        <p:spPr>
          <a:xfrm>
            <a:off x="628650" y="4785012"/>
            <a:ext cx="6229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hlinkClick r:id="rId4"/>
              </a:rPr>
              <a:t>https://dzone.com/articles/spring-boot-20-webflux-reactive-performance-test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04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036"/>
            <a:ext cx="7886700" cy="17904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Javascript</a:t>
            </a:r>
            <a:r>
              <a:rPr lang="ko-KR" altLang="en-US" dirty="0"/>
              <a:t>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보다 빨라서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220225-0173-BC05-E3AB-0438C429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80" y="0"/>
            <a:ext cx="4210124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5138A-3061-649E-0381-239B9EB16278}"/>
              </a:ext>
            </a:extLst>
          </p:cNvPr>
          <p:cNvSpPr txBox="1"/>
          <p:nvPr/>
        </p:nvSpPr>
        <p:spPr>
          <a:xfrm>
            <a:off x="242334" y="4895433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linkClick r:id="rId4"/>
              </a:rPr>
              <a:t>https://thenewstack.io/which-programming-languages-use-the-least-electricity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0886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3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MVC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2077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16500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1405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18599" y="2752916"/>
            <a:ext cx="4053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32481" y="3225751"/>
            <a:ext cx="453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104BAE-4523-FC0C-E4B5-43ECDDDDF067}"/>
              </a:ext>
            </a:extLst>
          </p:cNvPr>
          <p:cNvSpPr/>
          <p:nvPr/>
        </p:nvSpPr>
        <p:spPr>
          <a:xfrm>
            <a:off x="2123978" y="2580323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message queue</a:t>
            </a:r>
            <a:endParaRPr lang="ko-KR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80DE60-05FD-97E2-3C31-3E3C97053983}"/>
              </a:ext>
            </a:extLst>
          </p:cNvPr>
          <p:cNvSpPr/>
          <p:nvPr/>
        </p:nvSpPr>
        <p:spPr>
          <a:xfrm>
            <a:off x="5086177" y="3053158"/>
            <a:ext cx="1713611" cy="345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message queue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DB9FBF-D3C6-795A-4D60-9CA14CDE1D3D}"/>
              </a:ext>
            </a:extLst>
          </p:cNvPr>
          <p:cNvCxnSpPr>
            <a:cxnSpLocks/>
            <a:stCxn id="48" idx="0"/>
            <a:endCxn id="6" idx="3"/>
          </p:cNvCxnSpPr>
          <p:nvPr/>
        </p:nvCxnSpPr>
        <p:spPr>
          <a:xfrm flipH="1">
            <a:off x="3837589" y="2752916"/>
            <a:ext cx="728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BEE293-2D5B-D7B5-C8EB-6140C2B2F8A8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flipH="1">
            <a:off x="6799788" y="3223427"/>
            <a:ext cx="363009" cy="2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3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C37DE5-1199-C6CD-7F97-AD4F249505B6}"/>
              </a:ext>
            </a:extLst>
          </p:cNvPr>
          <p:cNvGrpSpPr/>
          <p:nvPr/>
        </p:nvGrpSpPr>
        <p:grpSpPr>
          <a:xfrm>
            <a:off x="1137995" y="1646187"/>
            <a:ext cx="1028359" cy="3379105"/>
            <a:chOff x="1907615" y="1646187"/>
            <a:chExt cx="1028359" cy="337910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8B6C0AC-6ACB-C1B2-ABBB-48CBB55B6D3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21792" y="2015519"/>
              <a:ext cx="3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BEB953-3420-2C38-7EC1-B55BE102D7C9}"/>
                </a:ext>
              </a:extLst>
            </p:cNvPr>
            <p:cNvSpPr txBox="1"/>
            <p:nvPr/>
          </p:nvSpPr>
          <p:spPr>
            <a:xfrm>
              <a:off x="1907615" y="1646187"/>
              <a:ext cx="102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A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244AB0-17D9-1125-D8CE-B5091BEB1CC9}"/>
              </a:ext>
            </a:extLst>
          </p:cNvPr>
          <p:cNvGrpSpPr/>
          <p:nvPr/>
        </p:nvGrpSpPr>
        <p:grpSpPr>
          <a:xfrm>
            <a:off x="4061827" y="1646187"/>
            <a:ext cx="1020344" cy="3379105"/>
            <a:chOff x="1911622" y="1646187"/>
            <a:chExt cx="1020344" cy="337910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D0E076-9D08-C51E-55FB-FE853C7A4CA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9177F-8861-0993-D065-561D84D6F451}"/>
                </a:ext>
              </a:extLst>
            </p:cNvPr>
            <p:cNvSpPr txBox="1"/>
            <p:nvPr/>
          </p:nvSpPr>
          <p:spPr>
            <a:xfrm>
              <a:off x="1911622" y="1646187"/>
              <a:ext cx="102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B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273AD-5EFE-515E-802F-C161BD3E3E75}"/>
              </a:ext>
            </a:extLst>
          </p:cNvPr>
          <p:cNvGrpSpPr/>
          <p:nvPr/>
        </p:nvGrpSpPr>
        <p:grpSpPr>
          <a:xfrm>
            <a:off x="6653429" y="1646187"/>
            <a:ext cx="1018740" cy="3379105"/>
            <a:chOff x="1912424" y="1646187"/>
            <a:chExt cx="1018740" cy="337910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87173C1-0B9C-0EBB-3E15-CC371B971D40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2421792" y="2015519"/>
              <a:ext cx="2" cy="300977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AE6D5-42E8-C27E-3EDD-EC62E946C681}"/>
                </a:ext>
              </a:extLst>
            </p:cNvPr>
            <p:cNvSpPr txBox="1"/>
            <p:nvPr/>
          </p:nvSpPr>
          <p:spPr>
            <a:xfrm>
              <a:off x="1912424" y="1646187"/>
              <a:ext cx="10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</a:rPr>
                <a:t>service C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155BE99-3471-06E5-77D6-DCFBE01C4A99}"/>
              </a:ext>
            </a:extLst>
          </p:cNvPr>
          <p:cNvSpPr/>
          <p:nvPr/>
        </p:nvSpPr>
        <p:spPr>
          <a:xfrm>
            <a:off x="1585744" y="2282405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76C1E2-390F-3DAE-9F95-951F7033DA86}"/>
              </a:ext>
            </a:extLst>
          </p:cNvPr>
          <p:cNvSpPr/>
          <p:nvPr/>
        </p:nvSpPr>
        <p:spPr>
          <a:xfrm>
            <a:off x="4499626" y="2752916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F24C1D-BE9C-C03E-7043-38898FFF52A8}"/>
              </a:ext>
            </a:extLst>
          </p:cNvPr>
          <p:cNvSpPr/>
          <p:nvPr/>
        </p:nvSpPr>
        <p:spPr>
          <a:xfrm>
            <a:off x="7096369" y="3223427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92D21E9-8CF2-829A-5A91-67A4460E5B2B}"/>
              </a:ext>
            </a:extLst>
          </p:cNvPr>
          <p:cNvSpPr/>
          <p:nvPr/>
        </p:nvSpPr>
        <p:spPr>
          <a:xfrm>
            <a:off x="4498366" y="3693938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6ECBBB-D867-9F0C-B657-2101B111E649}"/>
              </a:ext>
            </a:extLst>
          </p:cNvPr>
          <p:cNvSpPr/>
          <p:nvPr/>
        </p:nvSpPr>
        <p:spPr>
          <a:xfrm>
            <a:off x="1585744" y="4164449"/>
            <a:ext cx="132855" cy="4705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613EB0-CC13-5966-D745-49F6A880A0C2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1652172" y="2752916"/>
            <a:ext cx="2913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E2C3C0-5105-7860-BEBB-70325A544AC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566054" y="3223427"/>
            <a:ext cx="25967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B8E731-A433-F8C6-0416-79FCA03AFC5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564794" y="3693938"/>
            <a:ext cx="2598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FC2975-C6C5-29D7-FDEF-561F4705B35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652172" y="4164449"/>
            <a:ext cx="291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045AB19-A74D-22F7-0163-424AD041F6E0}"/>
              </a:ext>
            </a:extLst>
          </p:cNvPr>
          <p:cNvSpPr/>
          <p:nvPr/>
        </p:nvSpPr>
        <p:spPr>
          <a:xfrm>
            <a:off x="1585744" y="2970329"/>
            <a:ext cx="132855" cy="10015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722CD2B-66CA-D1AA-87F1-F195F0886EC5}"/>
              </a:ext>
            </a:extLst>
          </p:cNvPr>
          <p:cNvSpPr/>
          <p:nvPr/>
        </p:nvSpPr>
        <p:spPr>
          <a:xfrm>
            <a:off x="7096368" y="2104577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2B55DE9-04C5-77C0-9092-745D4A1FF46E}"/>
              </a:ext>
            </a:extLst>
          </p:cNvPr>
          <p:cNvSpPr/>
          <p:nvPr/>
        </p:nvSpPr>
        <p:spPr>
          <a:xfrm>
            <a:off x="7096367" y="3872423"/>
            <a:ext cx="132855" cy="93418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4AD6889-2DD3-87C2-509B-9DDEC1CE8FAC}"/>
              </a:ext>
            </a:extLst>
          </p:cNvPr>
          <p:cNvSpPr/>
          <p:nvPr/>
        </p:nvSpPr>
        <p:spPr>
          <a:xfrm>
            <a:off x="4498365" y="438472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4BC9F01-B969-0150-89CC-ABAC277A98D1}"/>
              </a:ext>
            </a:extLst>
          </p:cNvPr>
          <p:cNvSpPr/>
          <p:nvPr/>
        </p:nvSpPr>
        <p:spPr>
          <a:xfrm>
            <a:off x="4505569" y="2116765"/>
            <a:ext cx="132855" cy="43780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94A8746-BDCC-4B0D-AA2D-3B7F55BCC27C}"/>
              </a:ext>
            </a:extLst>
          </p:cNvPr>
          <p:cNvSpPr/>
          <p:nvPr/>
        </p:nvSpPr>
        <p:spPr>
          <a:xfrm>
            <a:off x="4498365" y="3360786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3ADD14A-DA1A-376E-4702-F3FC4B93C7E0}"/>
              </a:ext>
            </a:extLst>
          </p:cNvPr>
          <p:cNvSpPr/>
          <p:nvPr/>
        </p:nvSpPr>
        <p:spPr>
          <a:xfrm>
            <a:off x="1585744" y="4706893"/>
            <a:ext cx="132855" cy="22043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49B63A-219C-EB61-CBBE-FD90BE05E908}"/>
              </a:ext>
            </a:extLst>
          </p:cNvPr>
          <p:cNvSpPr/>
          <p:nvPr/>
        </p:nvSpPr>
        <p:spPr>
          <a:xfrm>
            <a:off x="1585743" y="2062130"/>
            <a:ext cx="132855" cy="12231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5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단점</a:t>
            </a:r>
            <a:endParaRPr lang="en-US" altLang="ko-KR" dirty="0"/>
          </a:p>
          <a:p>
            <a:pPr lvl="1"/>
            <a:r>
              <a:rPr lang="en-US" altLang="ko-KR" dirty="0"/>
              <a:t>MVC</a:t>
            </a:r>
            <a:r>
              <a:rPr lang="ko-KR" altLang="en-US" dirty="0"/>
              <a:t>보다 느릴 수 있음</a:t>
            </a:r>
            <a:endParaRPr lang="en-US" altLang="ko-KR" dirty="0"/>
          </a:p>
          <a:p>
            <a:pPr lvl="2"/>
            <a:r>
              <a:rPr lang="ko-KR" altLang="en-US" dirty="0"/>
              <a:t>적은 리소스로 많은 트래픽을 감당하는 개념</a:t>
            </a:r>
            <a:endParaRPr lang="en-US" altLang="ko-KR" dirty="0"/>
          </a:p>
          <a:p>
            <a:pPr lvl="2"/>
            <a:r>
              <a:rPr lang="ko-KR" altLang="en-US" dirty="0"/>
              <a:t>사소한 </a:t>
            </a:r>
            <a:r>
              <a:rPr lang="en-US" altLang="ko-KR" dirty="0"/>
              <a:t>Blocking </a:t>
            </a:r>
            <a:r>
              <a:rPr lang="ko-KR" altLang="en-US" dirty="0"/>
              <a:t>코드가 전체 처리속도에 악영향을 미칠 수 있음</a:t>
            </a:r>
            <a:endParaRPr lang="en-US" altLang="ko-KR" dirty="0"/>
          </a:p>
          <a:p>
            <a:pPr lvl="1"/>
            <a:r>
              <a:rPr lang="en-US" altLang="ko-KR" dirty="0"/>
              <a:t>Reactor </a:t>
            </a:r>
            <a:r>
              <a:rPr lang="ko-KR" altLang="en-US" dirty="0"/>
              <a:t>구현 난이도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1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34E71-DFC9-33A7-B699-262771F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/ Reactive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4A1C4-5032-E4B3-8D1A-520AFB1D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Thread vs  Event Loop </a:t>
            </a:r>
            <a:r>
              <a:rPr lang="ko-KR" altLang="en-US" dirty="0"/>
              <a:t>처리속도 비교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1A5C5A0-7BCD-519F-0E91-C1E7928DBC64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3C83FAD2-E905-1554-D76D-5FD7F8538AA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Non-blocking I/O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Event loop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Blocking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BD1B3BA-14C6-F016-049A-203C02C4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3930"/>
            <a:ext cx="8134863" cy="10941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FA28E3-D9AC-1CDB-EE19-E42953386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92540"/>
            <a:ext cx="8134863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47B4B-0DF7-8DDE-47BC-A3EAB482C7A3}"/>
              </a:ext>
            </a:extLst>
          </p:cNvPr>
          <p:cNvSpPr txBox="1"/>
          <p:nvPr/>
        </p:nvSpPr>
        <p:spPr>
          <a:xfrm>
            <a:off x="785306" y="1376978"/>
            <a:ext cx="70262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Boost </a:t>
            </a:r>
            <a:r>
              <a:rPr lang="en-US" altLang="ko-KR" sz="20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application</a:t>
            </a:r>
            <a:r>
              <a:rPr lang="en-US" altLang="ko-KR" sz="2000" b="1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performance using asynchronous I/O</a:t>
            </a: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Learn when and how to use POSIX AIO API, 2006.8.28,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M.Jones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16213-D087-F590-7847-84EF226D7068}"/>
              </a:ext>
            </a:extLst>
          </p:cNvPr>
          <p:cNvSpPr txBox="1"/>
          <p:nvPr/>
        </p:nvSpPr>
        <p:spPr>
          <a:xfrm>
            <a:off x="5353339" y="4712305"/>
            <a:ext cx="341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hlinkClick r:id="rId3"/>
              </a:rPr>
              <a:t>https://developer.ibm.com/articles/l-async</a:t>
            </a:r>
            <a:endParaRPr lang="ko-KR" altLang="en-US" sz="1400" dirty="0"/>
          </a:p>
        </p:txBody>
      </p:sp>
      <p:pic>
        <p:nvPicPr>
          <p:cNvPr id="1026" name="Picture 2" descr="Simplified Matrix of Basic Linux I/O Models">
            <a:extLst>
              <a:ext uri="{FF2B5EF4-FFF2-40B4-BE49-F238E27FC236}">
                <a16:creationId xmlns:a16="http://schemas.microsoft.com/office/drawing/2014/main" id="{B8CB13E5-B2D7-36CF-D2B3-AFE387E5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65" y="2079407"/>
            <a:ext cx="4506221" cy="262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716245" y="2065469"/>
            <a:ext cx="1450489" cy="8306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308626" y="2065469"/>
            <a:ext cx="1450489" cy="83069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3901007" y="2065469"/>
            <a:ext cx="1450489" cy="830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5493388" y="2065469"/>
            <a:ext cx="1450489" cy="8306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B2C099-1D48-CE83-BFD1-CD53692FC2E5}"/>
              </a:ext>
            </a:extLst>
          </p:cNvPr>
          <p:cNvSpPr/>
          <p:nvPr/>
        </p:nvSpPr>
        <p:spPr>
          <a:xfrm>
            <a:off x="7085768" y="2065469"/>
            <a:ext cx="1450489" cy="8306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5288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endParaRPr lang="en-US" altLang="ko-KR" dirty="0"/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45048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3287571" y="2197543"/>
            <a:ext cx="145048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45048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3287571" y="3216324"/>
            <a:ext cx="145048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우유 거품내기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879951" y="4227755"/>
            <a:ext cx="145048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6AD1-797E-06D4-C3AE-1DCDE503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Async Non-Blocking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0622C-4190-BCA0-D456-C0199C35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171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까페라떼</a:t>
            </a:r>
            <a:r>
              <a:rPr lang="ko-KR" altLang="en-US" dirty="0"/>
              <a:t> 한 잔 주세요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X 2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7EC9D5D6-F28C-D45F-4681-8C434AC39472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F98EEE0B-2BAF-01BE-8BEF-1B09F2BCFEC3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585573-77E3-A408-05BE-D76D87C9E142}"/>
              </a:ext>
            </a:extLst>
          </p:cNvPr>
          <p:cNvSpPr/>
          <p:nvPr/>
        </p:nvSpPr>
        <p:spPr>
          <a:xfrm>
            <a:off x="1695190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DD9F9-D0F3-3377-D8EF-38C5E4CC528E}"/>
              </a:ext>
            </a:extLst>
          </p:cNvPr>
          <p:cNvSpPr/>
          <p:nvPr/>
        </p:nvSpPr>
        <p:spPr>
          <a:xfrm>
            <a:off x="2919440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9010E0-AD7B-44E7-7E7B-94A83C365543}"/>
              </a:ext>
            </a:extLst>
          </p:cNvPr>
          <p:cNvSpPr/>
          <p:nvPr/>
        </p:nvSpPr>
        <p:spPr>
          <a:xfrm>
            <a:off x="1695190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94BD6EA-FA0A-F609-B56F-D30A5CFA5C67}"/>
              </a:ext>
            </a:extLst>
          </p:cNvPr>
          <p:cNvSpPr/>
          <p:nvPr/>
        </p:nvSpPr>
        <p:spPr>
          <a:xfrm>
            <a:off x="2919437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1CD706-5A82-E37D-8B45-C9D98FF9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8" y="1911847"/>
            <a:ext cx="609915" cy="830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A444-E729-DC59-7C3A-496E812C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3010918"/>
            <a:ext cx="609915" cy="83069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7C3EE2-0587-DF35-B6E8-2E2AD1266DD9}"/>
              </a:ext>
            </a:extLst>
          </p:cNvPr>
          <p:cNvSpPr/>
          <p:nvPr/>
        </p:nvSpPr>
        <p:spPr>
          <a:xfrm>
            <a:off x="4190098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83978E-A3FB-03F3-EDEB-0CFB7A2C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" y="4022349"/>
            <a:ext cx="609915" cy="8306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353F884-FC71-617D-ED6D-9BDEA6C05AFB}"/>
              </a:ext>
            </a:extLst>
          </p:cNvPr>
          <p:cNvSpPr/>
          <p:nvPr/>
        </p:nvSpPr>
        <p:spPr>
          <a:xfrm>
            <a:off x="4190098" y="2197543"/>
            <a:ext cx="1140839" cy="552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갈기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8FF202-70D6-7A6B-CB75-632B443D8A5C}"/>
              </a:ext>
            </a:extLst>
          </p:cNvPr>
          <p:cNvSpPr/>
          <p:nvPr/>
        </p:nvSpPr>
        <p:spPr>
          <a:xfrm>
            <a:off x="5414348" y="2197543"/>
            <a:ext cx="1140839" cy="5523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커피 내리기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5DD4BB-AA05-EE6E-6A2C-1010C6847A69}"/>
              </a:ext>
            </a:extLst>
          </p:cNvPr>
          <p:cNvSpPr/>
          <p:nvPr/>
        </p:nvSpPr>
        <p:spPr>
          <a:xfrm>
            <a:off x="4190101" y="3216324"/>
            <a:ext cx="1140839" cy="55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 데우기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8C012C-E8F2-7088-76E8-D6E9D3C510DB}"/>
              </a:ext>
            </a:extLst>
          </p:cNvPr>
          <p:cNvSpPr/>
          <p:nvPr/>
        </p:nvSpPr>
        <p:spPr>
          <a:xfrm>
            <a:off x="5414348" y="3216324"/>
            <a:ext cx="1140839" cy="5523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우유 거품내기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DAD1C1-C25D-F381-6075-938588D5A8F1}"/>
              </a:ext>
            </a:extLst>
          </p:cNvPr>
          <p:cNvSpPr/>
          <p:nvPr/>
        </p:nvSpPr>
        <p:spPr>
          <a:xfrm>
            <a:off x="6751813" y="4265218"/>
            <a:ext cx="1140839" cy="5523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우유에 커피 투입</a:t>
            </a:r>
          </a:p>
        </p:txBody>
      </p:sp>
    </p:spTree>
    <p:extLst>
      <p:ext uri="{BB962C8B-B14F-4D97-AF65-F5344CB8AC3E}">
        <p14:creationId xmlns:p14="http://schemas.microsoft.com/office/powerpoint/2010/main" val="28932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2343</TotalTime>
  <Words>2443</Words>
  <Application>Microsoft Office PowerPoint</Application>
  <PresentationFormat>화면 슬라이드 쇼(16:9)</PresentationFormat>
  <Paragraphs>645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Spoqa Han Sans Neo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Node.js</vt:lpstr>
      <vt:lpstr>Node.js</vt:lpstr>
      <vt:lpstr>Node.js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Async Non-Blocking</vt:lpstr>
      <vt:lpstr>비동기 서비스 소개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  <vt:lpstr>Servlet / Reactive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719</cp:revision>
  <dcterms:created xsi:type="dcterms:W3CDTF">2023-07-11T14:27:12Z</dcterms:created>
  <dcterms:modified xsi:type="dcterms:W3CDTF">2023-08-01T13:00:17Z</dcterms:modified>
</cp:coreProperties>
</file>