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56" r:id="rId2"/>
    <p:sldId id="258" r:id="rId3"/>
    <p:sldId id="270" r:id="rId4"/>
    <p:sldId id="276" r:id="rId5"/>
    <p:sldId id="274" r:id="rId6"/>
    <p:sldId id="271" r:id="rId7"/>
    <p:sldId id="275" r:id="rId8"/>
    <p:sldId id="272" r:id="rId9"/>
    <p:sldId id="273" r:id="rId10"/>
    <p:sldId id="262" r:id="rId11"/>
    <p:sldId id="264" r:id="rId12"/>
    <p:sldId id="265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402" autoAdjust="0"/>
  </p:normalViewPr>
  <p:slideViewPr>
    <p:cSldViewPr snapToGrid="0" showGuides="1">
      <p:cViewPr varScale="1">
        <p:scale>
          <a:sx n="85" d="100"/>
          <a:sy n="85" d="100"/>
        </p:scale>
        <p:origin x="2262" y="84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에서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그대로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기반의 비동기 서비스로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API </a:t>
            </a:r>
            <a:r>
              <a:rPr lang="ko-KR" altLang="en-US" dirty="0"/>
              <a:t>구현으로 돌아와서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Reactor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구현해 볼 내용은 </a:t>
            </a:r>
            <a:r>
              <a:rPr lang="en-US" altLang="ko-KR" dirty="0"/>
              <a:t>Spring MVC</a:t>
            </a:r>
            <a:r>
              <a:rPr lang="ko-KR" altLang="en-US" dirty="0"/>
              <a:t>와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를 이용해 비동기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world API</a:t>
            </a:r>
            <a:r>
              <a:rPr lang="ko-KR" altLang="en-US"/>
              <a:t>를 구현해 </a:t>
            </a:r>
            <a:r>
              <a:rPr lang="ko-KR" altLang="en-US" dirty="0"/>
              <a:t>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r>
              <a:rPr lang="ko-KR" altLang="en-US" dirty="0"/>
              <a:t> 스택은 </a:t>
            </a:r>
            <a:r>
              <a:rPr lang="en-US" altLang="ko-KR" dirty="0"/>
              <a:t>Spring Servlet </a:t>
            </a:r>
            <a:r>
              <a:rPr lang="ko-KR" altLang="en-US" dirty="0"/>
              <a:t>스택과 </a:t>
            </a:r>
            <a:r>
              <a:rPr lang="en-US" altLang="ko-KR" dirty="0"/>
              <a:t>1:1 </a:t>
            </a:r>
            <a:r>
              <a:rPr lang="ko-KR" altLang="en-US" dirty="0"/>
              <a:t>대응되도록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주목해야 할 점은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stack </a:t>
            </a:r>
            <a:r>
              <a:rPr lang="ko-KR" altLang="en-US" dirty="0"/>
              <a:t>으로 </a:t>
            </a:r>
            <a:r>
              <a:rPr lang="en-US" altLang="ko-KR" dirty="0"/>
              <a:t>Tomcat </a:t>
            </a:r>
            <a:r>
              <a:rPr lang="ko-KR" altLang="en-US" dirty="0"/>
              <a:t>이나 </a:t>
            </a:r>
            <a:r>
              <a:rPr lang="en-US" altLang="ko-KR" dirty="0"/>
              <a:t>Undertow </a:t>
            </a:r>
            <a:r>
              <a:rPr lang="ko-KR" altLang="en-US" dirty="0"/>
              <a:t>가 아닌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를 사용했다는 점인데요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1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이희승</a:t>
            </a:r>
            <a:r>
              <a:rPr lang="ko-KR" altLang="en-US" dirty="0"/>
              <a:t> 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가장 유명한 한국인 오픈소스 개발자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Twitter,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Line</a:t>
            </a:r>
            <a:r>
              <a:rPr lang="ko-KR" altLang="en-US" dirty="0"/>
              <a:t>에서 </a:t>
            </a:r>
            <a:r>
              <a:rPr lang="en-US" altLang="ko-KR" dirty="0" err="1"/>
              <a:t>Armeria</a:t>
            </a:r>
            <a:r>
              <a:rPr lang="ko-KR" altLang="en-US" dirty="0"/>
              <a:t>라는 </a:t>
            </a:r>
            <a:r>
              <a:rPr lang="en-US" altLang="ko-KR" dirty="0"/>
              <a:t>Microservice framework </a:t>
            </a:r>
            <a:r>
              <a:rPr lang="ko-KR" altLang="en-US" dirty="0" err="1"/>
              <a:t>개발중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희승사화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2004</a:t>
            </a:r>
            <a:r>
              <a:rPr lang="ko-KR" altLang="en-US" dirty="0"/>
              <a:t>년 자바서비스넷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25</a:t>
            </a:r>
            <a:r>
              <a:rPr lang="ko-KR" altLang="en-US" dirty="0"/>
              <a:t>세 개발자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대리 </a:t>
            </a:r>
            <a:r>
              <a:rPr lang="en-US" altLang="ko-KR" dirty="0"/>
              <a:t>-&gt; </a:t>
            </a:r>
            <a:r>
              <a:rPr lang="ko-KR" altLang="en-US" dirty="0"/>
              <a:t>과장 </a:t>
            </a:r>
            <a:r>
              <a:rPr lang="en-US" altLang="ko-KR" dirty="0"/>
              <a:t>-&gt; PM </a:t>
            </a:r>
            <a:r>
              <a:rPr lang="ko-KR" altLang="en-US" dirty="0"/>
              <a:t>진급까지 해봤음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뜻하는 바가 있어 대학원에 진학하고 싶은데</a:t>
            </a:r>
            <a:r>
              <a:rPr lang="en-US" altLang="ko-KR" dirty="0"/>
              <a:t>, </a:t>
            </a:r>
            <a:r>
              <a:rPr lang="ko-KR" altLang="en-US" dirty="0"/>
              <a:t>회사에서 이사 직함과 함께 고액 연봉을 제시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4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0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 </a:t>
            </a:r>
            <a:r>
              <a:rPr lang="en-US" altLang="ko-KR" dirty="0"/>
              <a:t>Socket </a:t>
            </a:r>
            <a:r>
              <a:rPr lang="ko-KR" altLang="en-US" dirty="0"/>
              <a:t>을 통해 서버와 </a:t>
            </a:r>
            <a:r>
              <a:rPr lang="en-US" altLang="ko-KR" dirty="0"/>
              <a:t>client </a:t>
            </a:r>
            <a:r>
              <a:rPr lang="ko-KR" altLang="en-US" dirty="0"/>
              <a:t>가 통신하기 위해서는 </a:t>
            </a:r>
            <a:r>
              <a:rPr lang="en-US" altLang="ko-KR" dirty="0"/>
              <a:t>thread </a:t>
            </a:r>
            <a:r>
              <a:rPr lang="ko-KR" altLang="en-US" dirty="0"/>
              <a:t>가 하나씩 필요했는데</a:t>
            </a:r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는 이벤트 루프 기반으로 움직이기 때문에 적은 쓰레드로 고속의 </a:t>
            </a:r>
            <a:r>
              <a:rPr lang="en-US" altLang="ko-KR" dirty="0"/>
              <a:t>socket </a:t>
            </a:r>
            <a:r>
              <a:rPr lang="ko-KR" altLang="en-US" dirty="0"/>
              <a:t>통신을 가능케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꼭 서버 개발에만 사용되는 것은 아니며</a:t>
            </a:r>
            <a:r>
              <a:rPr lang="en-US" altLang="ko-KR" dirty="0"/>
              <a:t>, Redis Lettuce client </a:t>
            </a:r>
            <a:r>
              <a:rPr lang="ko-KR" altLang="en-US" dirty="0"/>
              <a:t>도 </a:t>
            </a:r>
            <a:r>
              <a:rPr lang="en-US" altLang="ko-KR" dirty="0" err="1"/>
              <a:t>Netty</a:t>
            </a:r>
            <a:r>
              <a:rPr lang="ko-KR" altLang="en-US" dirty="0"/>
              <a:t> 를 이용해 만들어졌습니다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0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stack </a:t>
            </a:r>
            <a:r>
              <a:rPr lang="ko-KR" altLang="en-US" dirty="0"/>
              <a:t>에서 비즈니스 로직을 구현하기 위한 </a:t>
            </a:r>
            <a:r>
              <a:rPr lang="en-US" altLang="ko-KR" dirty="0"/>
              <a:t>Reactor</a:t>
            </a:r>
            <a:r>
              <a:rPr lang="ko-KR" altLang="en-US" dirty="0"/>
              <a:t> 란 라이브러리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/>
              <a:t>Netflix </a:t>
            </a:r>
            <a:r>
              <a:rPr lang="ko-KR" altLang="en-US" dirty="0"/>
              <a:t>에서도 </a:t>
            </a:r>
            <a:r>
              <a:rPr lang="en-US" altLang="ko-KR" dirty="0"/>
              <a:t>Microservice </a:t>
            </a:r>
            <a:r>
              <a:rPr lang="ko-KR" altLang="en-US" dirty="0"/>
              <a:t>간 부하 전파에 대해 비슷한 고민을 하고 있었으며</a:t>
            </a:r>
            <a:r>
              <a:rPr lang="en-US" altLang="ko-KR" dirty="0"/>
              <a:t>, </a:t>
            </a:r>
            <a:r>
              <a:rPr lang="ko-KR" altLang="en-US" dirty="0"/>
              <a:t>이를 해결하기 위해 </a:t>
            </a:r>
            <a:r>
              <a:rPr lang="en-US" altLang="ko-KR" dirty="0" err="1"/>
              <a:t>RxJava</a:t>
            </a:r>
            <a:r>
              <a:rPr lang="ko-KR" altLang="en-US" dirty="0"/>
              <a:t>란 비동기 </a:t>
            </a:r>
            <a:r>
              <a:rPr lang="en-US" altLang="ko-KR" dirty="0"/>
              <a:t>NIO </a:t>
            </a:r>
            <a:r>
              <a:rPr lang="ko-KR" altLang="en-US" dirty="0"/>
              <a:t>프레임워크를 만들었는데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Reactor</a:t>
            </a:r>
            <a:r>
              <a:rPr lang="ko-KR" altLang="en-US" dirty="0"/>
              <a:t> 도 이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와 용법이 매우 유사합니다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</a:t>
            </a:r>
            <a:r>
              <a:rPr lang="en-US" altLang="ko-KR" dirty="0"/>
              <a:t>API</a:t>
            </a:r>
            <a:r>
              <a:rPr lang="ko-KR" altLang="en-US" dirty="0"/>
              <a:t>를 만들어보기에 앞서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dirty="0"/>
              <a:t>Reactor </a:t>
            </a:r>
            <a:r>
              <a:rPr lang="ko-KR" altLang="en-US" dirty="0"/>
              <a:t>를 </a:t>
            </a:r>
            <a:r>
              <a:rPr lang="ko-KR" altLang="en-US"/>
              <a:t>간단히 만져보도록 </a:t>
            </a:r>
            <a:r>
              <a:rPr lang="ko-KR" altLang="en-US" dirty="0"/>
              <a:t>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최종 목표는 </a:t>
            </a:r>
            <a:r>
              <a:rPr lang="en-US" altLang="ko-KR" dirty="0"/>
              <a:t>Reactor </a:t>
            </a:r>
            <a:r>
              <a:rPr lang="ko-KR" altLang="en-US" dirty="0"/>
              <a:t>가 아니기 때문에</a:t>
            </a:r>
            <a:r>
              <a:rPr lang="en-US" altLang="ko-KR" dirty="0"/>
              <a:t>, </a:t>
            </a:r>
            <a:r>
              <a:rPr lang="ko-KR" altLang="en-US" dirty="0" err="1"/>
              <a:t>깊이있게</a:t>
            </a:r>
            <a:r>
              <a:rPr lang="ko-KR" altLang="en-US" dirty="0"/>
              <a:t> 들어가진 않습니다</a:t>
            </a:r>
            <a:r>
              <a:rPr lang="en-US" altLang="ko-KR" dirty="0"/>
              <a:t>. </a:t>
            </a:r>
            <a:r>
              <a:rPr lang="ko-KR" altLang="en-US" dirty="0"/>
              <a:t>가벼운 마음으로 만들어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4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reactor&amp;name=webflux.reactor&amp;description=spring%20boot%20reactor&amp;packageName=dev.fastcampus.webflux.reactor&amp;dependencies=webflux,data-r2dbc,h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gineering.linecorp.com/ko/blog/line-developer-interview-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https://start.spring.io/#!type=gradle-project-kotlin&amp;language=kotlin&amp;platformVersion=3.1.1&amp;packaging=jar&amp;jvmVersion=17&amp;groupId=dev.fastcampus&amp;artifactId=webflux.reactor&amp;name=webflux.reactor&amp;description=spring boot </a:t>
            </a:r>
            <a:r>
              <a:rPr lang="en-US" altLang="ko-KR" sz="300" dirty="0" err="1">
                <a:effectLst/>
                <a:hlinkClick r:id="rId4"/>
              </a:rPr>
              <a:t>reactor&amp;packageName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dev.fastcampus.webflux.reactor&amp;dependencies</a:t>
            </a:r>
            <a:r>
              <a:rPr lang="en-US" altLang="ko-KR" sz="300" dirty="0">
                <a:effectLst/>
                <a:hlinkClick r:id="rId4"/>
              </a:rPr>
              <a:t>=webflux,data-r2dbc,h2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B0F4A-07BD-A21D-9A95-C168DB04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28" y="2361590"/>
            <a:ext cx="5492392" cy="26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기반 함수형 프로그래밍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47A55-9EEC-E749-370F-7577BB6E686E}"/>
              </a:ext>
            </a:extLst>
          </p:cNvPr>
          <p:cNvSpPr/>
          <p:nvPr/>
        </p:nvSpPr>
        <p:spPr>
          <a:xfrm>
            <a:off x="1204332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3EF5D-4A1A-45FE-0ED1-40E07F630942}"/>
              </a:ext>
            </a:extLst>
          </p:cNvPr>
          <p:cNvSpPr/>
          <p:nvPr/>
        </p:nvSpPr>
        <p:spPr>
          <a:xfrm>
            <a:off x="1204331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Reactive Streams Adapter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BB682-3554-04BA-4C18-E4D31D0C737B}"/>
              </a:ext>
            </a:extLst>
          </p:cNvPr>
          <p:cNvSpPr/>
          <p:nvPr/>
        </p:nvSpPr>
        <p:spPr>
          <a:xfrm>
            <a:off x="5109166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B1FBA-5AD3-1EB6-1F49-7AB5954FB2F3}"/>
              </a:ext>
            </a:extLst>
          </p:cNvPr>
          <p:cNvSpPr/>
          <p:nvPr/>
        </p:nvSpPr>
        <p:spPr>
          <a:xfrm>
            <a:off x="5109165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 API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4A107-3713-D091-587B-DEE8B0C13CB7}"/>
              </a:ext>
            </a:extLst>
          </p:cNvPr>
          <p:cNvGrpSpPr/>
          <p:nvPr/>
        </p:nvGrpSpPr>
        <p:grpSpPr>
          <a:xfrm>
            <a:off x="1204330" y="1806496"/>
            <a:ext cx="3178098" cy="1825084"/>
            <a:chOff x="1204330" y="1728439"/>
            <a:chExt cx="3178098" cy="18250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DA2214-73AF-FBAD-F82A-2C18E6DF030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 Reactive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99655D-1201-BC85-5FE3-3D42AF72499B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Webflux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932B80-2940-EAA2-1484-FA93CAE642CA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 Reactive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Mongo, Cassandra, Redis, Couchbase, R2DBC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9C785D-4063-300E-4341-F509D28105D3}"/>
              </a:ext>
            </a:extLst>
          </p:cNvPr>
          <p:cNvGrpSpPr/>
          <p:nvPr/>
        </p:nvGrpSpPr>
        <p:grpSpPr>
          <a:xfrm>
            <a:off x="5109164" y="1800772"/>
            <a:ext cx="3178098" cy="1825084"/>
            <a:chOff x="1204330" y="1728439"/>
            <a:chExt cx="3178098" cy="1825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483B5E-942C-151B-6904-A4CFE96D1F3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AB754C-48FF-6DD2-6F8F-4D7700625865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MVC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DD4317-F702-7E77-876E-6D625402FB5F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JDBC, JPA, NoSQL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5FB1C5-DBBD-2D39-4C9F-5D2C7F71BCBC}"/>
              </a:ext>
            </a:extLst>
          </p:cNvPr>
          <p:cNvSpPr txBox="1"/>
          <p:nvPr/>
        </p:nvSpPr>
        <p:spPr>
          <a:xfrm>
            <a:off x="1866682" y="124119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Reactive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3E805-87E8-0350-46E4-B8D4F8C4D265}"/>
              </a:ext>
            </a:extLst>
          </p:cNvPr>
          <p:cNvSpPr txBox="1"/>
          <p:nvPr/>
        </p:nvSpPr>
        <p:spPr>
          <a:xfrm>
            <a:off x="5676682" y="124688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Servlet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5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3943350" cy="397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고성능</a:t>
            </a:r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과의 완벽한 통합</a:t>
            </a:r>
            <a:endParaRPr lang="en-US" altLang="ko-KR" dirty="0"/>
          </a:p>
          <a:p>
            <a:pPr lvl="1"/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비동기 </a:t>
            </a:r>
            <a:r>
              <a:rPr lang="en-US" altLang="ko-KR" dirty="0"/>
              <a:t>NIO </a:t>
            </a:r>
            <a:r>
              <a:rPr lang="ko-KR" altLang="en-US" dirty="0"/>
              <a:t>메시지 처리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2AD104B-2F97-F7CA-8304-3CB479F80A39}"/>
              </a:ext>
            </a:extLst>
          </p:cNvPr>
          <p:cNvSpPr txBox="1">
            <a:spLocks/>
          </p:cNvSpPr>
          <p:nvPr/>
        </p:nvSpPr>
        <p:spPr>
          <a:xfrm>
            <a:off x="4483806" y="1144200"/>
            <a:ext cx="3943350" cy="397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ko-KR" altLang="en-US" sz="210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ko-KR" altLang="en-US" sz="150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ko-KR" altLang="en-US" sz="135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en-US" sz="1350" kern="1200" dirty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단점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</a:p>
        </p:txBody>
      </p:sp>
    </p:spTree>
    <p:extLst>
      <p:ext uri="{BB962C8B-B14F-4D97-AF65-F5344CB8AC3E}">
        <p14:creationId xmlns:p14="http://schemas.microsoft.com/office/powerpoint/2010/main" val="165618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7AA7D-F84F-5BC4-DE41-5DDC5CF8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8" y="1174946"/>
            <a:ext cx="5475251" cy="36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0A6E7-0708-DCEA-9DD1-D89496CF2CC4}"/>
              </a:ext>
            </a:extLst>
          </p:cNvPr>
          <p:cNvSpPr txBox="1"/>
          <p:nvPr/>
        </p:nvSpPr>
        <p:spPr>
          <a:xfrm>
            <a:off x="3468029" y="4835723"/>
            <a:ext cx="529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https://engineering.linecorp.com/ko/blog/line-developer-interview-3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56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Netty</a:t>
            </a:r>
            <a:endParaRPr lang="en-US" altLang="ko-KR" dirty="0"/>
          </a:p>
          <a:p>
            <a:pPr lvl="1"/>
            <a:r>
              <a:rPr lang="en-US" altLang="ko-KR" dirty="0"/>
              <a:t>Event-driven Asynchronous Network Application Framework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10</a:t>
            </a:r>
            <a:r>
              <a:rPr lang="ko-KR" altLang="en-US" dirty="0"/>
              <a:t>만개 이상의 클라이언트 커넥션을 안정적으로 처리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385B8B-DFCE-5756-3514-8AAF39ADDF70}"/>
              </a:ext>
            </a:extLst>
          </p:cNvPr>
          <p:cNvGrpSpPr/>
          <p:nvPr/>
        </p:nvGrpSpPr>
        <p:grpSpPr>
          <a:xfrm>
            <a:off x="953146" y="1976031"/>
            <a:ext cx="984142" cy="1683745"/>
            <a:chOff x="953146" y="1666068"/>
            <a:chExt cx="984142" cy="168374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25575F-6073-2249-1974-6A67346E883B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19E452-67CC-8FD8-2F08-4CF49B2D3432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442DB7-7B7D-9BF6-AA25-EDA608BEC48B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C55664D-E425-A3E6-68C2-ECE83B416FDC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1669D56-8ABD-6CDF-B1DF-3EF61D8B790D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B063A4-77BD-A360-F04C-EE5E9A84A599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1A1711-5CF3-FD2D-B3BD-832939478219}"/>
              </a:ext>
            </a:extLst>
          </p:cNvPr>
          <p:cNvGrpSpPr/>
          <p:nvPr/>
        </p:nvGrpSpPr>
        <p:grpSpPr>
          <a:xfrm>
            <a:off x="2088395" y="1976031"/>
            <a:ext cx="984142" cy="1683745"/>
            <a:chOff x="953146" y="1666068"/>
            <a:chExt cx="984142" cy="168374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EFB9860-9E14-A72F-C8BC-D106B142FADC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B59F4E0-A777-655F-0B43-0AF80CC6F058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2CA37B-3A85-7AE1-5E51-9AE8B3F6A6BA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504C9A2-33CC-8A27-891A-C74ED477B8EB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FE8374-E89E-01BC-4132-1922E8D8EEFD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A0EFF-2FEF-B37A-A656-562A69CE2E64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5358CC-63CB-BD8E-C89C-65C00F14AF09}"/>
              </a:ext>
            </a:extLst>
          </p:cNvPr>
          <p:cNvGrpSpPr/>
          <p:nvPr/>
        </p:nvGrpSpPr>
        <p:grpSpPr>
          <a:xfrm>
            <a:off x="3183706" y="1976031"/>
            <a:ext cx="984142" cy="1683745"/>
            <a:chOff x="953146" y="1666068"/>
            <a:chExt cx="984142" cy="168374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36A38B1-E98A-3AAC-226E-EE70AD384FC1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6031387-C44F-6B72-D542-9A930D0231B6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B7617E-FA91-2800-8BC3-DD81F2AEA06E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9B1BA63-7794-D610-6A2C-C32A073D9C43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1F3B594-DF1E-5E2F-80D9-A6E4BDEFB587}"/>
                </a:ext>
              </a:extLst>
            </p:cNvPr>
            <p:cNvCxnSpPr>
              <a:stCxn id="27" idx="0"/>
              <a:endCxn id="25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86F7C1-B1C2-1F21-70F7-91BBB844538C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0AD831D-5CD3-25AC-C7EB-0840AA30D8F6}"/>
              </a:ext>
            </a:extLst>
          </p:cNvPr>
          <p:cNvSpPr txBox="1"/>
          <p:nvPr/>
        </p:nvSpPr>
        <p:spPr>
          <a:xfrm>
            <a:off x="875654" y="1332854"/>
            <a:ext cx="2226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Blocking</a:t>
            </a:r>
            <a:r>
              <a:rPr lang="ko-KR" altLang="en-US" dirty="0"/>
              <a:t> </a:t>
            </a:r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Socket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F77A022-B93C-33F3-AEFB-B260ED191B35}"/>
              </a:ext>
            </a:extLst>
          </p:cNvPr>
          <p:cNvSpPr/>
          <p:nvPr/>
        </p:nvSpPr>
        <p:spPr>
          <a:xfrm>
            <a:off x="6296282" y="1916822"/>
            <a:ext cx="984142" cy="905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5FF797-1AA3-2F8A-BEBF-8C5E73101C38}"/>
              </a:ext>
            </a:extLst>
          </p:cNvPr>
          <p:cNvSpPr/>
          <p:nvPr/>
        </p:nvSpPr>
        <p:spPr>
          <a:xfrm>
            <a:off x="6426200" y="2389117"/>
            <a:ext cx="763052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selector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4E804-DE7B-26BB-FA69-31EA1384FC20}"/>
              </a:ext>
            </a:extLst>
          </p:cNvPr>
          <p:cNvSpPr txBox="1"/>
          <p:nvPr/>
        </p:nvSpPr>
        <p:spPr>
          <a:xfrm>
            <a:off x="6342775" y="203306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thread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BF623A1-6D54-43EF-D643-13946557C722}"/>
              </a:ext>
            </a:extLst>
          </p:cNvPr>
          <p:cNvSpPr/>
          <p:nvPr/>
        </p:nvSpPr>
        <p:spPr>
          <a:xfrm>
            <a:off x="5509743" y="3349407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D33A1C8-4806-9475-0D97-7ADF845E73FC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flipV="1">
            <a:off x="5827458" y="2699486"/>
            <a:ext cx="980268" cy="649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2FA252-17AA-BF53-FA79-6D76F7711597}"/>
              </a:ext>
            </a:extLst>
          </p:cNvPr>
          <p:cNvSpPr txBox="1"/>
          <p:nvPr/>
        </p:nvSpPr>
        <p:spPr>
          <a:xfrm>
            <a:off x="6776644" y="291863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write</a:t>
            </a:r>
            <a:endParaRPr lang="ko-KR" altLang="en-US" sz="7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6C4BB05-7D2F-9059-FD54-50A94E8FE27C}"/>
              </a:ext>
            </a:extLst>
          </p:cNvPr>
          <p:cNvSpPr/>
          <p:nvPr/>
        </p:nvSpPr>
        <p:spPr>
          <a:xfrm>
            <a:off x="6470638" y="3349406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784BC11-C5B9-D8D4-5691-AC716571C520}"/>
              </a:ext>
            </a:extLst>
          </p:cNvPr>
          <p:cNvSpPr/>
          <p:nvPr/>
        </p:nvSpPr>
        <p:spPr>
          <a:xfrm>
            <a:off x="7487068" y="3349405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04BDA3-024B-46A4-DF3D-8417F5178254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6788353" y="2699486"/>
            <a:ext cx="19373" cy="649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859E6C-E3FE-7AA1-0B21-CE011FA42D17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6807726" y="2699486"/>
            <a:ext cx="997057" cy="6499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C9A467-0C7D-6B1A-D4FA-FE25BA1C20DE}"/>
              </a:ext>
            </a:extLst>
          </p:cNvPr>
          <p:cNvSpPr txBox="1"/>
          <p:nvPr/>
        </p:nvSpPr>
        <p:spPr>
          <a:xfrm>
            <a:off x="4714370" y="1332854"/>
            <a:ext cx="28761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Non-Blocking</a:t>
            </a:r>
            <a:r>
              <a:rPr lang="ko-KR" altLang="en-US" dirty="0"/>
              <a:t> </a:t>
            </a:r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Socket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2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Reactor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에서 </a:t>
            </a:r>
            <a:r>
              <a:rPr lang="en-US" altLang="ko-KR" dirty="0"/>
              <a:t>Async NIO </a:t>
            </a:r>
            <a:r>
              <a:rPr lang="ko-KR" altLang="en-US" dirty="0"/>
              <a:t>어플리케이션을 구축하기 위한 프레임워크</a:t>
            </a:r>
            <a:endParaRPr lang="en-US" altLang="ko-KR" dirty="0"/>
          </a:p>
          <a:p>
            <a:pPr lvl="1"/>
            <a:r>
              <a:rPr lang="ko-KR" altLang="en-US" dirty="0"/>
              <a:t>처음에는 대용량 데이터 스트리밍 처리를 목적으로 개발</a:t>
            </a:r>
            <a:endParaRPr lang="en-US" altLang="ko-KR" dirty="0"/>
          </a:p>
          <a:p>
            <a:pPr lvl="1"/>
            <a:r>
              <a:rPr lang="en-US" altLang="ko-KR" dirty="0"/>
              <a:t>Reactive Streams </a:t>
            </a:r>
            <a:r>
              <a:rPr lang="ko-KR" altLang="en-US" dirty="0"/>
              <a:t>란 비동기 스트림 처리표준 구현</a:t>
            </a:r>
            <a:endParaRPr lang="en-US" altLang="ko-KR" dirty="0"/>
          </a:p>
          <a:p>
            <a:pPr lvl="2"/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>
              <a:effectLst/>
            </a:endParaRPr>
          </a:p>
          <a:p>
            <a:pPr lvl="2"/>
            <a:r>
              <a:rPr lang="en-US" altLang="ko-KR" dirty="0"/>
              <a:t>Java9 Flow</a:t>
            </a:r>
            <a:r>
              <a:rPr lang="ko-KR" altLang="en-US" dirty="0"/>
              <a:t>도 해당 표준을 따르고 있음</a:t>
            </a:r>
            <a:endParaRPr lang="en-US" altLang="ko-KR" dirty="0"/>
          </a:p>
          <a:p>
            <a:pPr lvl="1"/>
            <a:r>
              <a:rPr lang="en-US" altLang="ko-KR" dirty="0"/>
              <a:t>Release</a:t>
            </a:r>
          </a:p>
          <a:p>
            <a:pPr lvl="2"/>
            <a:r>
              <a:rPr lang="en-US" altLang="ko-KR" dirty="0"/>
              <a:t>1.0 : 2013.07</a:t>
            </a:r>
          </a:p>
          <a:p>
            <a:pPr lvl="2"/>
            <a:r>
              <a:rPr lang="en-US" altLang="ko-KR" dirty="0"/>
              <a:t>3.0 : 2016.08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672</TotalTime>
  <Words>662</Words>
  <Application>Microsoft Office PowerPoint</Application>
  <PresentationFormat>화면 슬라이드 쇼(16:9)</PresentationFormat>
  <Paragraphs>159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Webflux)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 실습</vt:lpstr>
      <vt:lpstr>구현내용 및 개발환경 구성</vt:lpstr>
      <vt:lpstr>구현내용 및 개발환경 구성</vt:lpstr>
      <vt:lpstr>비동기 서비스 구현 (Spring Webflux)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199</cp:revision>
  <dcterms:created xsi:type="dcterms:W3CDTF">2023-07-11T14:27:12Z</dcterms:created>
  <dcterms:modified xsi:type="dcterms:W3CDTF">2023-08-09T13:58:33Z</dcterms:modified>
</cp:coreProperties>
</file>