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364" r:id="rId2"/>
    <p:sldId id="332" r:id="rId3"/>
    <p:sldId id="372" r:id="rId4"/>
    <p:sldId id="371" r:id="rId5"/>
    <p:sldId id="365" r:id="rId6"/>
    <p:sldId id="367" r:id="rId7"/>
    <p:sldId id="379" r:id="rId8"/>
    <p:sldId id="378" r:id="rId9"/>
    <p:sldId id="377" r:id="rId10"/>
    <p:sldId id="361" r:id="rId11"/>
    <p:sldId id="368" r:id="rId12"/>
    <p:sldId id="381" r:id="rId13"/>
    <p:sldId id="375" r:id="rId14"/>
    <p:sldId id="383" r:id="rId15"/>
    <p:sldId id="398" r:id="rId16"/>
    <p:sldId id="399" r:id="rId17"/>
    <p:sldId id="384" r:id="rId18"/>
    <p:sldId id="396" r:id="rId19"/>
    <p:sldId id="397" r:id="rId20"/>
    <p:sldId id="401" r:id="rId21"/>
    <p:sldId id="264" r:id="rId22"/>
    <p:sldId id="374" r:id="rId23"/>
    <p:sldId id="388" r:id="rId24"/>
    <p:sldId id="394" r:id="rId25"/>
    <p:sldId id="393" r:id="rId26"/>
    <p:sldId id="389" r:id="rId27"/>
    <p:sldId id="391" r:id="rId28"/>
    <p:sldId id="392" r:id="rId29"/>
    <p:sldId id="376" r:id="rId30"/>
    <p:sldId id="40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D4D1B"/>
    <a:srgbClr val="DA2ADE"/>
    <a:srgbClr val="008000"/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928" autoAdjust="0"/>
  </p:normalViewPr>
  <p:slideViewPr>
    <p:cSldViewPr snapToGrid="0" showGuides="1">
      <p:cViewPr>
        <p:scale>
          <a:sx n="66" d="100"/>
          <a:sy n="66" d="100"/>
        </p:scale>
        <p:origin x="2328" y="936"/>
      </p:cViewPr>
      <p:guideLst>
        <p:guide orient="horz" pos="125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8. </a:t>
            </a:r>
            <a:r>
              <a:rPr lang="ko-KR" altLang="en-US" dirty="0"/>
              <a:t>결제서비스 기능확장 말씀드리겠습니다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기능확장 시나리오 두번째</a:t>
            </a:r>
            <a:r>
              <a:rPr lang="en-US" altLang="ko-KR" dirty="0"/>
              <a:t>, </a:t>
            </a:r>
            <a:r>
              <a:rPr lang="ko-KR" altLang="en-US" dirty="0"/>
              <a:t>주문이력 조회성능 개선방안을 검토해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 증가로 구매내역이 </a:t>
            </a:r>
            <a:r>
              <a:rPr lang="en-US" altLang="ko-KR" dirty="0"/>
              <a:t>DB</a:t>
            </a:r>
            <a:r>
              <a:rPr lang="ko-KR" altLang="en-US" dirty="0"/>
              <a:t>에 엄청나게 쌓였다고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RDB</a:t>
            </a:r>
            <a:r>
              <a:rPr lang="ko-KR" altLang="en-US" dirty="0"/>
              <a:t>에서 이런 </a:t>
            </a:r>
            <a:r>
              <a:rPr lang="ko-KR" altLang="en-US" dirty="0" err="1"/>
              <a:t>페이징</a:t>
            </a:r>
            <a:r>
              <a:rPr lang="ko-KR" altLang="en-US" dirty="0"/>
              <a:t> 쿼리는</a:t>
            </a:r>
            <a:r>
              <a:rPr lang="en-US" altLang="ko-KR" dirty="0"/>
              <a:t>, </a:t>
            </a:r>
            <a:r>
              <a:rPr lang="ko-KR" altLang="en-US" dirty="0"/>
              <a:t>데이터 적재량이 </a:t>
            </a:r>
            <a:r>
              <a:rPr lang="ko-KR" altLang="en-US" dirty="0" err="1"/>
              <a:t>수천만건</a:t>
            </a:r>
            <a:r>
              <a:rPr lang="ko-KR" altLang="en-US" dirty="0"/>
              <a:t> 이상이 되면</a:t>
            </a:r>
            <a:r>
              <a:rPr lang="en-US" altLang="ko-KR" dirty="0"/>
              <a:t>, </a:t>
            </a:r>
            <a:r>
              <a:rPr lang="ko-KR" altLang="en-US" dirty="0"/>
              <a:t>조회성능이 갑자기 느려지기 시작합니다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오프셋</a:t>
            </a:r>
            <a:r>
              <a:rPr lang="en-US" altLang="ko-KR" dirty="0"/>
              <a:t> </a:t>
            </a:r>
            <a:r>
              <a:rPr lang="ko-KR" altLang="en-US" dirty="0" err="1"/>
              <a:t>천구백팔십만</a:t>
            </a:r>
            <a:r>
              <a:rPr lang="en-US" altLang="ko-KR" dirty="0"/>
              <a:t>… </a:t>
            </a:r>
            <a:r>
              <a:rPr lang="ko-KR" altLang="en-US" dirty="0"/>
              <a:t>대략 </a:t>
            </a:r>
            <a:r>
              <a:rPr lang="en-US" altLang="ko-KR" dirty="0"/>
              <a:t>2</a:t>
            </a:r>
            <a:r>
              <a:rPr lang="ko-KR" altLang="en-US" dirty="0" err="1"/>
              <a:t>천만번째부터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개를 가져오라는 </a:t>
            </a:r>
            <a:r>
              <a:rPr lang="ko-KR" altLang="en-US" dirty="0" err="1"/>
              <a:t>페이징</a:t>
            </a:r>
            <a:r>
              <a:rPr lang="ko-KR" altLang="en-US" dirty="0"/>
              <a:t> 쿼리인데요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이게</a:t>
            </a:r>
            <a:r>
              <a:rPr lang="en-US" altLang="ko-KR" dirty="0"/>
              <a:t>, 2</a:t>
            </a:r>
            <a:r>
              <a:rPr lang="ko-KR" altLang="en-US" dirty="0" err="1"/>
              <a:t>천만번째</a:t>
            </a:r>
            <a:r>
              <a:rPr lang="ko-KR" altLang="en-US" dirty="0"/>
              <a:t> </a:t>
            </a:r>
            <a:r>
              <a:rPr lang="en-US" altLang="ko-KR" dirty="0"/>
              <a:t>row 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건을 </a:t>
            </a:r>
            <a:r>
              <a:rPr lang="ko-KR" altLang="en-US" dirty="0" err="1"/>
              <a:t>가져오는게</a:t>
            </a:r>
            <a:r>
              <a:rPr lang="ko-KR" altLang="en-US" dirty="0"/>
              <a:t> 아니라</a:t>
            </a:r>
            <a:endParaRPr lang="en-US" altLang="ko-KR" dirty="0"/>
          </a:p>
          <a:p>
            <a:r>
              <a:rPr lang="ko-KR" altLang="en-US" dirty="0"/>
              <a:t>조회조건을 타고 </a:t>
            </a:r>
            <a:r>
              <a:rPr lang="ko-KR" altLang="en-US" dirty="0" err="1"/>
              <a:t>필터링된</a:t>
            </a:r>
            <a:r>
              <a:rPr lang="ko-KR" altLang="en-US" dirty="0"/>
              <a:t> 결과물 중 </a:t>
            </a:r>
            <a:r>
              <a:rPr lang="en-US" altLang="ko-KR" dirty="0"/>
              <a:t>2</a:t>
            </a:r>
            <a:r>
              <a:rPr lang="ko-KR" altLang="en-US" dirty="0"/>
              <a:t>천만 </a:t>
            </a:r>
            <a:r>
              <a:rPr lang="en-US" altLang="ko-KR" dirty="0"/>
              <a:t>10</a:t>
            </a:r>
            <a:r>
              <a:rPr lang="ko-KR" altLang="en-US" dirty="0" err="1"/>
              <a:t>번째까지를</a:t>
            </a:r>
            <a:r>
              <a:rPr lang="ko-KR" altLang="en-US" dirty="0"/>
              <a:t> 모두 패치하고</a:t>
            </a:r>
            <a:r>
              <a:rPr lang="en-US" altLang="ko-KR" dirty="0"/>
              <a:t>, </a:t>
            </a:r>
            <a:r>
              <a:rPr lang="ko-KR" altLang="en-US" dirty="0"/>
              <a:t>거기서 위에 </a:t>
            </a:r>
            <a:r>
              <a:rPr lang="en-US" altLang="ko-KR" dirty="0"/>
              <a:t>2</a:t>
            </a:r>
            <a:r>
              <a:rPr lang="ko-KR" altLang="en-US" dirty="0"/>
              <a:t>천만개를 버리는 방식으로 작동하기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처리속도가 느릴 수 밖에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게다가</a:t>
            </a:r>
            <a:r>
              <a:rPr lang="en-US" altLang="ko-KR" dirty="0"/>
              <a:t>, </a:t>
            </a:r>
            <a:r>
              <a:rPr lang="ko-KR" altLang="en-US" dirty="0"/>
              <a:t>저희가 만든 구매내역 조회 기능은</a:t>
            </a:r>
            <a:r>
              <a:rPr lang="en-US" altLang="ko-KR" dirty="0"/>
              <a:t>, </a:t>
            </a:r>
            <a:r>
              <a:rPr lang="ko-KR" altLang="en-US" dirty="0"/>
              <a:t>불행히도 </a:t>
            </a:r>
            <a:r>
              <a:rPr lang="en-US" altLang="ko-KR" dirty="0"/>
              <a:t>description LIKE </a:t>
            </a:r>
            <a:r>
              <a:rPr lang="ko-KR" altLang="en-US" dirty="0"/>
              <a:t>검색기능을 제공하고 있어서</a:t>
            </a:r>
            <a:endParaRPr lang="en-US" altLang="ko-KR" dirty="0"/>
          </a:p>
          <a:p>
            <a:r>
              <a:rPr lang="ko-KR" altLang="en-US" dirty="0"/>
              <a:t>인덱스를 제대로 타지 못해 필터링 속도가 매우 느립니다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더해서</a:t>
            </a:r>
            <a:r>
              <a:rPr lang="en-US" altLang="ko-KR" dirty="0"/>
              <a:t>, UI </a:t>
            </a:r>
            <a:r>
              <a:rPr lang="ko-KR" altLang="en-US" dirty="0"/>
              <a:t>페이지 네비게이션 동작을 위해</a:t>
            </a:r>
            <a:r>
              <a:rPr lang="en-US" altLang="ko-KR" dirty="0"/>
              <a:t>, </a:t>
            </a:r>
            <a:r>
              <a:rPr lang="ko-KR" altLang="en-US" dirty="0"/>
              <a:t>전체 페이지 수와</a:t>
            </a:r>
            <a:r>
              <a:rPr lang="en-US" altLang="ko-KR" dirty="0"/>
              <a:t>, </a:t>
            </a:r>
            <a:r>
              <a:rPr lang="ko-KR" altLang="en-US" dirty="0"/>
              <a:t>현재 페이지 위치를 확인하는 구문이 함께 동작한다면</a:t>
            </a:r>
            <a:endParaRPr lang="en-US" altLang="ko-KR" dirty="0"/>
          </a:p>
          <a:p>
            <a:r>
              <a:rPr lang="ko-KR" altLang="en-US" dirty="0"/>
              <a:t>테이블 전체 </a:t>
            </a:r>
            <a:r>
              <a:rPr lang="en-US" altLang="ko-KR" dirty="0"/>
              <a:t>row</a:t>
            </a:r>
            <a:r>
              <a:rPr lang="ko-KR" altLang="en-US" dirty="0"/>
              <a:t>를 필터링해야 하기 때문에</a:t>
            </a:r>
            <a:r>
              <a:rPr lang="en-US" altLang="ko-KR" dirty="0"/>
              <a:t>, </a:t>
            </a:r>
            <a:r>
              <a:rPr lang="ko-KR" altLang="en-US" dirty="0"/>
              <a:t>처리속도는 배 이상 느려집니다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심한 경우 </a:t>
            </a:r>
            <a:r>
              <a:rPr lang="en-US" altLang="ko-KR" dirty="0"/>
              <a:t>DBMS</a:t>
            </a:r>
            <a:r>
              <a:rPr lang="ko-KR" altLang="en-US" dirty="0"/>
              <a:t>가 주기적으로 </a:t>
            </a:r>
            <a:r>
              <a:rPr lang="ko-KR" altLang="en-US" dirty="0" err="1"/>
              <a:t>셧다운되는</a:t>
            </a:r>
            <a:r>
              <a:rPr lang="ko-KR" altLang="en-US" dirty="0"/>
              <a:t> 것도 경험해 보실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 </a:t>
            </a:r>
            <a:r>
              <a:rPr lang="en-US" altLang="ko-KR" dirty="0"/>
              <a:t>LIKE </a:t>
            </a:r>
            <a:r>
              <a:rPr lang="ko-KR" altLang="en-US" dirty="0"/>
              <a:t>검색이 없다면</a:t>
            </a:r>
            <a:r>
              <a:rPr lang="en-US" altLang="ko-KR" dirty="0"/>
              <a:t>, search after, </a:t>
            </a:r>
            <a:r>
              <a:rPr lang="ko-KR" altLang="en-US" dirty="0"/>
              <a:t>부분범위 인덱스</a:t>
            </a:r>
            <a:r>
              <a:rPr lang="en-US" altLang="ko-KR" dirty="0"/>
              <a:t> </a:t>
            </a:r>
            <a:r>
              <a:rPr lang="ko-KR" altLang="en-US" dirty="0"/>
              <a:t>기법을 이용해 개선해 볼 여지가 있습니다만</a:t>
            </a:r>
            <a:r>
              <a:rPr lang="en-US" altLang="ko-KR" dirty="0"/>
              <a:t>,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저희가 만든 주문이력 조회는 </a:t>
            </a:r>
            <a:r>
              <a:rPr lang="en-US" altLang="ko-KR" dirty="0"/>
              <a:t>LIKE </a:t>
            </a:r>
            <a:r>
              <a:rPr lang="ko-KR" altLang="en-US" dirty="0"/>
              <a:t>검색을 제공하기 때문에</a:t>
            </a:r>
            <a:r>
              <a:rPr lang="en-US" altLang="ko-KR" dirty="0"/>
              <a:t>, RDB</a:t>
            </a:r>
            <a:r>
              <a:rPr lang="ko-KR" altLang="en-US" dirty="0"/>
              <a:t>로는 성능 개선이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RDB </a:t>
            </a:r>
            <a:r>
              <a:rPr lang="ko-KR" altLang="en-US" dirty="0"/>
              <a:t>에서 대용량 데이터의 </a:t>
            </a:r>
            <a:r>
              <a:rPr lang="ko-KR" altLang="en-US" dirty="0" err="1"/>
              <a:t>페이징</a:t>
            </a:r>
            <a:r>
              <a:rPr lang="ko-KR" altLang="en-US" dirty="0"/>
              <a:t> 쿼리는 좋은 성능이 나오기 어렵습니다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저희는</a:t>
            </a:r>
            <a:r>
              <a:rPr lang="en-US" altLang="ko-KR" dirty="0"/>
              <a:t>, RDB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텍스트 검색에 특화된 </a:t>
            </a:r>
            <a:r>
              <a:rPr lang="en-US" altLang="ko-KR" dirty="0"/>
              <a:t>Elasticsearch </a:t>
            </a:r>
            <a:r>
              <a:rPr lang="ko-KR" altLang="en-US" dirty="0"/>
              <a:t>를 주문이력 저장소로 대체하려고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서비스가</a:t>
            </a:r>
            <a:r>
              <a:rPr lang="en-US" altLang="ko-KR" dirty="0"/>
              <a:t>, PG </a:t>
            </a:r>
            <a:r>
              <a:rPr lang="ko-KR" altLang="en-US" dirty="0"/>
              <a:t>연동을 하고</a:t>
            </a:r>
            <a:r>
              <a:rPr lang="en-US" altLang="ko-KR" dirty="0"/>
              <a:t>, RDB</a:t>
            </a:r>
            <a:r>
              <a:rPr lang="ko-KR" altLang="en-US" dirty="0"/>
              <a:t>에 저장된 </a:t>
            </a:r>
            <a:r>
              <a:rPr lang="en-US" altLang="ko-KR" dirty="0"/>
              <a:t>Order </a:t>
            </a:r>
            <a:r>
              <a:rPr lang="ko-KR" altLang="en-US" dirty="0"/>
              <a:t>데이터의 상태를 결제 완료로 바꿉니다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, Order</a:t>
            </a:r>
            <a:r>
              <a:rPr lang="ko-KR" altLang="en-US" dirty="0"/>
              <a:t> 데이터를 </a:t>
            </a:r>
            <a:r>
              <a:rPr lang="en-US" altLang="ko-KR" dirty="0"/>
              <a:t>Elasticsearch </a:t>
            </a:r>
            <a:r>
              <a:rPr lang="ko-KR" altLang="en-US" dirty="0"/>
              <a:t>에 저장해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Elasticsearch</a:t>
            </a:r>
            <a:r>
              <a:rPr lang="ko-KR" altLang="en-US" dirty="0"/>
              <a:t>는 </a:t>
            </a:r>
            <a:r>
              <a:rPr lang="ko-KR" altLang="en-US" dirty="0" err="1"/>
              <a:t>역인덱스라는</a:t>
            </a:r>
            <a:r>
              <a:rPr lang="ko-KR" altLang="en-US" dirty="0"/>
              <a:t> 방식으로 데이터가 저장되기 때문에</a:t>
            </a:r>
            <a:r>
              <a:rPr lang="en-US" altLang="ko-KR" dirty="0"/>
              <a:t>, </a:t>
            </a:r>
            <a:r>
              <a:rPr lang="ko-KR" altLang="en-US" dirty="0"/>
              <a:t>아무리 데이터가 많아져도 검색속도가 매우 빠릅니다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서비스에서 </a:t>
            </a:r>
            <a:r>
              <a:rPr lang="en-US" altLang="ko-KR" dirty="0"/>
              <a:t>Elasticsearch </a:t>
            </a:r>
            <a:r>
              <a:rPr lang="ko-KR" altLang="en-US" dirty="0"/>
              <a:t>에 주문이력을 바로 저장할 수도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주문이력은 분석지표나 마케팅 수단으로서 다양한 응용가치를 갖기 때문에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하나의 주문이력 메시지를 연동시키고</a:t>
            </a:r>
            <a:r>
              <a:rPr lang="en-US" altLang="ko-KR" dirty="0"/>
              <a:t>, </a:t>
            </a:r>
            <a:r>
              <a:rPr lang="ko-KR" altLang="en-US" dirty="0"/>
              <a:t>여기에 다양한 </a:t>
            </a:r>
            <a:r>
              <a:rPr lang="en-US" altLang="ko-KR" dirty="0"/>
              <a:t>consumer </a:t>
            </a:r>
            <a:r>
              <a:rPr lang="ko-KR" altLang="en-US" dirty="0"/>
              <a:t>를 붙여 나중에 기능을 쉽게 </a:t>
            </a:r>
            <a:r>
              <a:rPr lang="ko-KR" altLang="en-US" dirty="0" err="1"/>
              <a:t>확장시킬</a:t>
            </a:r>
            <a:r>
              <a:rPr lang="ko-KR" altLang="en-US" dirty="0"/>
              <a:t> 수 있는 구조로 만들어 보고자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처리를 위해 저희는 </a:t>
            </a:r>
            <a:r>
              <a:rPr lang="en-US" altLang="ko-KR" dirty="0"/>
              <a:t>Kafka</a:t>
            </a:r>
            <a:r>
              <a:rPr lang="ko-KR" altLang="en-US" dirty="0"/>
              <a:t> 를 메시지 브로커로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클립에서는 카프카를 간략히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카프카는 </a:t>
            </a:r>
            <a:r>
              <a:rPr lang="ko-KR" altLang="en-US" dirty="0" err="1"/>
              <a:t>링크드인에서</a:t>
            </a:r>
            <a:r>
              <a:rPr lang="ko-KR" altLang="en-US" dirty="0"/>
              <a:t> 자사에서 발생하는 이슈를 해결하고자 만든 기술로</a:t>
            </a:r>
            <a:r>
              <a:rPr lang="en-US" altLang="ko-KR" dirty="0"/>
              <a:t>, 2011</a:t>
            </a:r>
            <a:r>
              <a:rPr lang="ko-KR" altLang="en-US" dirty="0"/>
              <a:t>년 대중에게 처음 공개되었습니다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당시 </a:t>
            </a:r>
            <a:r>
              <a:rPr lang="ko-KR" altLang="en-US" dirty="0" err="1"/>
              <a:t>링크드인의</a:t>
            </a:r>
            <a:r>
              <a:rPr lang="ko-KR" altLang="en-US" dirty="0"/>
              <a:t> 데이터 파이프라인은 너무 복잡해서</a:t>
            </a:r>
            <a:r>
              <a:rPr lang="en-US" altLang="ko-KR" dirty="0"/>
              <a:t>, </a:t>
            </a:r>
            <a:r>
              <a:rPr lang="ko-KR" altLang="en-US" dirty="0"/>
              <a:t>이로 인해 발생할 수 있는 모든 문제를 안고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알아보기 어려워 분석이 어렵고</a:t>
            </a:r>
            <a:r>
              <a:rPr lang="en-US" altLang="ko-KR" dirty="0"/>
              <a:t>, </a:t>
            </a:r>
            <a:r>
              <a:rPr lang="ko-KR" altLang="en-US" dirty="0"/>
              <a:t>없는 줄 알고 비슷한 걸 계속 </a:t>
            </a:r>
            <a:r>
              <a:rPr lang="ko-KR" altLang="en-US" dirty="0" err="1"/>
              <a:t>만들다보니</a:t>
            </a:r>
            <a:r>
              <a:rPr lang="ko-KR" altLang="en-US" dirty="0"/>
              <a:t> 중복이 많아졌고</a:t>
            </a:r>
            <a:r>
              <a:rPr lang="en-US" altLang="ko-KR" dirty="0"/>
              <a:t>, </a:t>
            </a:r>
            <a:r>
              <a:rPr lang="ko-KR" altLang="en-US" dirty="0"/>
              <a:t>중복이 </a:t>
            </a:r>
            <a:r>
              <a:rPr lang="ko-KR" altLang="en-US" dirty="0" err="1"/>
              <a:t>많다보니</a:t>
            </a:r>
            <a:r>
              <a:rPr lang="ko-KR" altLang="en-US" dirty="0"/>
              <a:t> 영향도 파악이 쉽지 않아 수정을 꺼리게 되고</a:t>
            </a:r>
            <a:r>
              <a:rPr lang="en-US" altLang="ko-KR" dirty="0"/>
              <a:t>, </a:t>
            </a:r>
            <a:r>
              <a:rPr lang="ko-KR" altLang="en-US" dirty="0"/>
              <a:t>그래서 요건이 들어올 때마다 수정이 아니라 신규 기능 추가로 대응하게 되고</a:t>
            </a:r>
            <a:r>
              <a:rPr lang="en-US" altLang="ko-KR" dirty="0"/>
              <a:t>, </a:t>
            </a:r>
            <a:r>
              <a:rPr lang="ko-KR" altLang="en-US" dirty="0"/>
              <a:t>신규 기능마다 처리 방식이 </a:t>
            </a:r>
            <a:r>
              <a:rPr lang="ko-KR" altLang="en-US" dirty="0" err="1"/>
              <a:t>제각각이어서</a:t>
            </a:r>
            <a:r>
              <a:rPr lang="ko-KR" altLang="en-US" dirty="0"/>
              <a:t> 일관성이 결여되고</a:t>
            </a:r>
            <a:r>
              <a:rPr lang="en-US" altLang="ko-KR" dirty="0"/>
              <a:t>, </a:t>
            </a:r>
            <a:r>
              <a:rPr lang="ko-KR" altLang="en-US" dirty="0"/>
              <a:t>이런 악순환이 계속 반복되고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이런 난감한 상황을 </a:t>
            </a:r>
            <a:r>
              <a:rPr lang="ko-KR" altLang="en-US" dirty="0" err="1"/>
              <a:t>링크드인은</a:t>
            </a:r>
            <a:r>
              <a:rPr lang="ko-KR" altLang="en-US" dirty="0"/>
              <a:t> 카프카를 이용해 오른쪽과 같이 깔끔하게 정리했다고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카프카에 어떤 특징이 있길래</a:t>
            </a:r>
            <a:r>
              <a:rPr lang="en-US" altLang="ko-KR" dirty="0"/>
              <a:t>, </a:t>
            </a:r>
            <a:r>
              <a:rPr lang="ko-KR" altLang="en-US" dirty="0"/>
              <a:t>이런 개선이 가능했는지 한 번 살펴보도록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324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큐 작동방식을 먼저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프로듀서에서 메세지를 큐에 전송합니다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큐에 전송된 메세지는 들어온 순서대로 </a:t>
            </a:r>
            <a:r>
              <a:rPr lang="ko-KR" altLang="en-US" dirty="0" err="1"/>
              <a:t>컨슈머에게</a:t>
            </a:r>
            <a:r>
              <a:rPr lang="ko-KR" altLang="en-US" dirty="0"/>
              <a:t> 전달되고요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컨슈머는</a:t>
            </a:r>
            <a:r>
              <a:rPr lang="ko-KR" altLang="en-US" dirty="0"/>
              <a:t> 메세지를 받으면 전송 </a:t>
            </a:r>
            <a:r>
              <a:rPr lang="ko-KR" altLang="en-US" dirty="0" err="1"/>
              <a:t>완료됬다고</a:t>
            </a:r>
            <a:r>
              <a:rPr lang="ko-KR" altLang="en-US" dirty="0"/>
              <a:t> 응답하고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수신받은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는 큐에서 메세지를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큐의 메세지는 메모리로 구현되기 때문에</a:t>
            </a:r>
            <a:r>
              <a:rPr lang="en-US" altLang="ko-KR" dirty="0"/>
              <a:t>, </a:t>
            </a:r>
            <a:r>
              <a:rPr lang="ko-KR" altLang="en-US" dirty="0"/>
              <a:t>리소스를 아끼기 위해 처리 완료된 메세지를 삭제하는 것은 너무 자연스러운 동작입니다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 err="1"/>
              <a:t>링크드인은</a:t>
            </a:r>
            <a:r>
              <a:rPr lang="ko-KR" altLang="en-US" dirty="0"/>
              <a:t> </a:t>
            </a:r>
            <a:r>
              <a:rPr lang="en-US" altLang="ko-KR" dirty="0"/>
              <a:t>MQ</a:t>
            </a:r>
            <a:r>
              <a:rPr lang="ko-KR" altLang="en-US" dirty="0"/>
              <a:t>를 이렇게 쓰고 싶었습니다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메세지를 하나 발행합니다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결제내역이라고 </a:t>
            </a:r>
            <a:r>
              <a:rPr lang="ko-KR" altLang="en-US" dirty="0" err="1"/>
              <a:t>해볼께요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결제내역이 하나 들어오고</a:t>
            </a:r>
            <a:r>
              <a:rPr lang="en-US" altLang="ko-KR" dirty="0"/>
              <a:t>,  </a:t>
            </a:r>
            <a:r>
              <a:rPr lang="ko-KR" altLang="en-US" dirty="0"/>
              <a:t>큐를 거쳐 </a:t>
            </a:r>
            <a:r>
              <a:rPr lang="ko-KR" altLang="en-US" dirty="0" err="1"/>
              <a:t>컨슈머에서</a:t>
            </a:r>
            <a:r>
              <a:rPr lang="ko-KR" altLang="en-US" dirty="0"/>
              <a:t> 소비되는데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결제 내역은 쓰임새가 많은 정보라</a:t>
            </a:r>
            <a:r>
              <a:rPr lang="en-US" altLang="ko-KR" dirty="0"/>
              <a:t>, </a:t>
            </a:r>
            <a:r>
              <a:rPr lang="ko-KR" altLang="en-US" dirty="0"/>
              <a:t>하나가 아닌 다양한 </a:t>
            </a:r>
            <a:r>
              <a:rPr lang="ko-KR" altLang="en-US" dirty="0" err="1"/>
              <a:t>컨슈머를</a:t>
            </a:r>
            <a:r>
              <a:rPr lang="ko-KR" altLang="en-US" dirty="0"/>
              <a:t> 붙이고 싶었던 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결제내역을 </a:t>
            </a:r>
            <a:r>
              <a:rPr lang="en-US" altLang="ko-KR" dirty="0"/>
              <a:t>Elasticsearch </a:t>
            </a:r>
            <a:r>
              <a:rPr lang="ko-KR" altLang="en-US" dirty="0"/>
              <a:t>에 저장하는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만들건데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비단 이 뿐만 아니라</a:t>
            </a:r>
            <a:r>
              <a:rPr lang="en-US" altLang="ko-KR" dirty="0"/>
              <a:t>, </a:t>
            </a:r>
            <a:r>
              <a:rPr lang="ko-KR" altLang="en-US" dirty="0"/>
              <a:t>사용자가 월별로 얼마를 소비했는지 집계하는 </a:t>
            </a:r>
            <a:r>
              <a:rPr lang="ko-KR" altLang="en-US" dirty="0" err="1"/>
              <a:t>컨슈머도</a:t>
            </a:r>
            <a:r>
              <a:rPr lang="ko-KR" altLang="en-US" dirty="0"/>
              <a:t>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최초 구매 고객에게 포인트를 지급하는 마케팅 </a:t>
            </a:r>
            <a:r>
              <a:rPr lang="ko-KR" altLang="en-US" dirty="0" err="1"/>
              <a:t>컨슈머도</a:t>
            </a:r>
            <a:r>
              <a:rPr lang="ko-KR" altLang="en-US" dirty="0"/>
              <a:t> 붙이고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식으로 </a:t>
            </a:r>
            <a:r>
              <a:rPr lang="ko-KR" altLang="en-US" dirty="0" err="1"/>
              <a:t>컨슈머를</a:t>
            </a:r>
            <a:r>
              <a:rPr lang="ko-KR" altLang="en-US" dirty="0"/>
              <a:t> 다양하게 붙이고 </a:t>
            </a:r>
            <a:r>
              <a:rPr lang="ko-KR" altLang="en-US" dirty="0" err="1"/>
              <a:t>싶은거죠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MQ</a:t>
            </a:r>
            <a:r>
              <a:rPr lang="ko-KR" altLang="en-US" dirty="0"/>
              <a:t>는 메시지를 </a:t>
            </a:r>
            <a:r>
              <a:rPr lang="ko-KR" altLang="en-US" dirty="0" err="1"/>
              <a:t>컨슈머에</a:t>
            </a:r>
            <a:r>
              <a:rPr lang="ko-KR" altLang="en-US" dirty="0"/>
              <a:t> 전달하는 즉시 삭제하기 때문에</a:t>
            </a:r>
            <a:r>
              <a:rPr lang="en-US" altLang="ko-KR" dirty="0"/>
              <a:t>, </a:t>
            </a:r>
            <a:r>
              <a:rPr lang="ko-KR" altLang="en-US" dirty="0"/>
              <a:t>동일한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소비할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MQ </a:t>
            </a:r>
            <a:r>
              <a:rPr lang="ko-KR" altLang="en-US" dirty="0"/>
              <a:t>에서도 </a:t>
            </a:r>
            <a:r>
              <a:rPr lang="en-US" altLang="ko-KR" dirty="0"/>
              <a:t>fanout </a:t>
            </a:r>
            <a:r>
              <a:rPr lang="ko-KR" altLang="en-US" dirty="0"/>
              <a:t>기반의 </a:t>
            </a:r>
            <a:r>
              <a:rPr lang="en-US" altLang="ko-KR" dirty="0"/>
              <a:t>pub/sub </a:t>
            </a:r>
            <a:r>
              <a:rPr lang="ko-KR" altLang="en-US" dirty="0"/>
              <a:t>모델을 제공해 여러 개의 </a:t>
            </a:r>
            <a:r>
              <a:rPr lang="ko-KR" altLang="en-US" dirty="0" err="1"/>
              <a:t>컨슈머를</a:t>
            </a:r>
            <a:r>
              <a:rPr lang="ko-KR" altLang="en-US" dirty="0"/>
              <a:t> 운영할 수 있습니다</a:t>
            </a:r>
            <a:r>
              <a:rPr lang="en-US" altLang="ko-KR" dirty="0"/>
              <a:t>. </a:t>
            </a:r>
            <a:r>
              <a:rPr lang="ko-KR" altLang="en-US" dirty="0"/>
              <a:t>하지만 이런 동작은 </a:t>
            </a:r>
            <a:r>
              <a:rPr lang="en-US" altLang="ko-KR" dirty="0"/>
              <a:t>consumer</a:t>
            </a:r>
            <a:r>
              <a:rPr lang="ko-KR" altLang="en-US" dirty="0"/>
              <a:t> 개수만큼 큐가 필요합니다</a:t>
            </a:r>
            <a:r>
              <a:rPr lang="en-US" altLang="ko-KR" dirty="0"/>
              <a:t>. consumer </a:t>
            </a:r>
            <a:r>
              <a:rPr lang="ko-KR" altLang="en-US" dirty="0"/>
              <a:t>와 </a:t>
            </a:r>
            <a:r>
              <a:rPr lang="en-US" altLang="ko-KR" dirty="0"/>
              <a:t>queue </a:t>
            </a:r>
            <a:r>
              <a:rPr lang="ko-KR" altLang="en-US" dirty="0"/>
              <a:t>가 쌍으로 묶여 있어</a:t>
            </a:r>
            <a:r>
              <a:rPr lang="en-US" altLang="ko-KR" dirty="0"/>
              <a:t>, </a:t>
            </a:r>
            <a:r>
              <a:rPr lang="ko-KR" altLang="en-US" dirty="0"/>
              <a:t>데이터 발행과 소비가 독립적으로 운영되기 어려운 구조입니다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9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카프카에는 </a:t>
            </a:r>
            <a:r>
              <a:rPr lang="en-US" altLang="ko-KR" dirty="0"/>
              <a:t>queue </a:t>
            </a:r>
            <a:r>
              <a:rPr lang="ko-KR" altLang="en-US" dirty="0"/>
              <a:t>가 없습니다</a:t>
            </a:r>
            <a:r>
              <a:rPr lang="en-US" altLang="ko-KR" dirty="0"/>
              <a:t>. </a:t>
            </a:r>
            <a:r>
              <a:rPr lang="ko-KR" altLang="en-US" dirty="0"/>
              <a:t>대신 </a:t>
            </a:r>
            <a:r>
              <a:rPr lang="en-US" altLang="ko-KR" dirty="0"/>
              <a:t>Topic </a:t>
            </a:r>
            <a:r>
              <a:rPr lang="ko-KR" altLang="en-US" dirty="0"/>
              <a:t>이라는 카테고리가 있고</a:t>
            </a:r>
            <a:r>
              <a:rPr lang="en-US" altLang="ko-KR" dirty="0"/>
              <a:t>, </a:t>
            </a:r>
            <a:r>
              <a:rPr lang="ko-KR" altLang="en-US" dirty="0"/>
              <a:t>이 안의 </a:t>
            </a:r>
            <a:r>
              <a:rPr lang="en-US" altLang="ko-KR" dirty="0"/>
              <a:t>partition</a:t>
            </a:r>
            <a:r>
              <a:rPr lang="ko-KR" altLang="en-US" dirty="0"/>
              <a:t> 이라는 영역에 메시지가 추가됩니다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카프카는 </a:t>
            </a:r>
            <a:r>
              <a:rPr lang="en-US" altLang="ko-KR" dirty="0"/>
              <a:t>OS </a:t>
            </a:r>
            <a:r>
              <a:rPr lang="ko-KR" altLang="en-US" dirty="0"/>
              <a:t>파일 시스템 기반으로 구현되어 있는데</a:t>
            </a:r>
            <a:r>
              <a:rPr lang="en-US" altLang="ko-KR" dirty="0"/>
              <a:t>, Topic </a:t>
            </a:r>
            <a:r>
              <a:rPr lang="ko-KR" altLang="en-US" dirty="0"/>
              <a:t>은 폴더로</a:t>
            </a:r>
            <a:r>
              <a:rPr lang="en-US" altLang="ko-KR" dirty="0"/>
              <a:t>, Partition </a:t>
            </a:r>
            <a:r>
              <a:rPr lang="ko-KR" altLang="en-US" dirty="0"/>
              <a:t>은 물리 파일로 존재하며</a:t>
            </a:r>
            <a:r>
              <a:rPr lang="en-US" altLang="ko-KR" dirty="0"/>
              <a:t>, </a:t>
            </a:r>
            <a:r>
              <a:rPr lang="ko-KR" altLang="en-US" dirty="0"/>
              <a:t>메시지는 이 </a:t>
            </a:r>
            <a:r>
              <a:rPr lang="en-US" altLang="ko-KR" dirty="0"/>
              <a:t>partition </a:t>
            </a:r>
            <a:r>
              <a:rPr lang="ko-KR" altLang="en-US" dirty="0"/>
              <a:t>물리파일에 </a:t>
            </a:r>
            <a:r>
              <a:rPr lang="en-US" altLang="ko-KR" dirty="0"/>
              <a:t>append only </a:t>
            </a:r>
            <a:r>
              <a:rPr lang="ko-KR" altLang="en-US" dirty="0"/>
              <a:t>방식으로 기록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Rolling append </a:t>
            </a:r>
            <a:r>
              <a:rPr lang="ko-KR" altLang="en-US" dirty="0"/>
              <a:t>되는 로그 파일과 유사하다고 </a:t>
            </a:r>
            <a:r>
              <a:rPr lang="ko-KR" altLang="en-US" dirty="0" err="1"/>
              <a:t>보셔도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기록된 메시지는 용량이 허용되는 한 지워지지 않고 </a:t>
            </a:r>
            <a:r>
              <a:rPr lang="en-US" altLang="ko-KR" dirty="0"/>
              <a:t>partition </a:t>
            </a:r>
            <a:r>
              <a:rPr lang="ko-KR" altLang="en-US" dirty="0"/>
              <a:t>에 계속 남아있습니다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메시지는 지워지지 않기 때문에</a:t>
            </a:r>
            <a:r>
              <a:rPr lang="en-US" altLang="ko-KR" dirty="0"/>
              <a:t>, </a:t>
            </a:r>
            <a:r>
              <a:rPr lang="ko-KR" altLang="en-US" dirty="0"/>
              <a:t>똑같은 메시지를 여러 </a:t>
            </a:r>
            <a:r>
              <a:rPr lang="ko-KR" altLang="en-US" dirty="0" err="1"/>
              <a:t>컨슈머가</a:t>
            </a:r>
            <a:r>
              <a:rPr lang="ko-KR" altLang="en-US" dirty="0"/>
              <a:t> 몇 번이고 자유롭게 읽어갈 수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컨슈머마다</a:t>
            </a:r>
            <a:r>
              <a:rPr lang="ko-KR" altLang="en-US" dirty="0"/>
              <a:t> 처리 성능이 다르더라도 문제 없습니다</a:t>
            </a:r>
            <a:r>
              <a:rPr lang="en-US" altLang="ko-KR" dirty="0"/>
              <a:t>. offset</a:t>
            </a:r>
            <a:r>
              <a:rPr lang="ko-KR" altLang="en-US" dirty="0"/>
              <a:t> 은 </a:t>
            </a:r>
            <a:r>
              <a:rPr lang="ko-KR" altLang="en-US" dirty="0" err="1"/>
              <a:t>컨슈머마다</a:t>
            </a:r>
            <a:r>
              <a:rPr lang="ko-KR" altLang="en-US" dirty="0"/>
              <a:t> 별도로 관리되기 때문에</a:t>
            </a:r>
            <a:r>
              <a:rPr lang="en-US" altLang="ko-KR" dirty="0"/>
              <a:t>, </a:t>
            </a:r>
            <a:r>
              <a:rPr lang="ko-KR" altLang="en-US" dirty="0"/>
              <a:t>각기 다른 위치를 읽어가면 그만입니다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게다가 </a:t>
            </a:r>
            <a:r>
              <a:rPr lang="ko-KR" altLang="en-US" dirty="0" err="1"/>
              <a:t>컨슈머는</a:t>
            </a:r>
            <a:r>
              <a:rPr lang="ko-KR" altLang="en-US" dirty="0"/>
              <a:t> 임의의 다른 </a:t>
            </a:r>
            <a:r>
              <a:rPr lang="en-US" altLang="ko-KR" dirty="0"/>
              <a:t>offset </a:t>
            </a:r>
            <a:r>
              <a:rPr lang="ko-KR" altLang="en-US" dirty="0"/>
              <a:t>데이터를 읽을 수도 있기 때문에</a:t>
            </a:r>
            <a:r>
              <a:rPr lang="en-US" altLang="ko-KR" dirty="0"/>
              <a:t>, 10</a:t>
            </a:r>
            <a:r>
              <a:rPr lang="ko-KR" altLang="en-US" dirty="0"/>
              <a:t>분 전</a:t>
            </a:r>
            <a:r>
              <a:rPr lang="en-US" altLang="ko-KR" dirty="0"/>
              <a:t>, 1</a:t>
            </a:r>
            <a:r>
              <a:rPr lang="ko-KR" altLang="en-US" dirty="0"/>
              <a:t>시간 전</a:t>
            </a:r>
            <a:r>
              <a:rPr lang="en-US" altLang="ko-KR" dirty="0"/>
              <a:t>, </a:t>
            </a:r>
            <a:r>
              <a:rPr lang="ko-KR" altLang="en-US" dirty="0"/>
              <a:t>하루 전 데이터를 읽어오는 등의 처리도 가능합니다</a:t>
            </a:r>
            <a:r>
              <a:rPr lang="en-US" altLang="ko-KR" dirty="0"/>
              <a:t>. </a:t>
            </a:r>
            <a:r>
              <a:rPr lang="ko-KR" altLang="en-US" dirty="0"/>
              <a:t>이런 특성을 이용하면</a:t>
            </a:r>
            <a:r>
              <a:rPr lang="en-US" altLang="ko-KR" dirty="0"/>
              <a:t>, </a:t>
            </a:r>
            <a:r>
              <a:rPr lang="ko-KR" altLang="en-US" dirty="0"/>
              <a:t>일정 기간 동안의 사용자 트래픽을 감지해 부정행위를 탐지하거나</a:t>
            </a:r>
            <a:r>
              <a:rPr lang="en-US" altLang="ko-KR" dirty="0"/>
              <a:t>, </a:t>
            </a:r>
            <a:r>
              <a:rPr lang="ko-KR" altLang="en-US" dirty="0"/>
              <a:t>당첨 비율을 동적으로 조정하는 등의 다양한 응용도 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5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카프카에서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Topic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Partition </a:t>
            </a:r>
            <a:r>
              <a:rPr lang="ko-KR" altLang="en-US" dirty="0"/>
              <a:t>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프로듀서는 토픽에 메시지를 발행하며</a:t>
            </a:r>
            <a:r>
              <a:rPr lang="en-US" altLang="ko-KR" dirty="0"/>
              <a:t>, </a:t>
            </a:r>
            <a:r>
              <a:rPr lang="ko-KR" altLang="en-US" dirty="0" err="1"/>
              <a:t>컨슈머는</a:t>
            </a:r>
            <a:r>
              <a:rPr lang="ko-KR" altLang="en-US" dirty="0"/>
              <a:t> 파티션에 적재된 메시지를 읽어갑니다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파티션은 파일 기반으로 관리되는 메시지 집합이기 때문에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컨슈머가</a:t>
            </a:r>
            <a:r>
              <a:rPr lang="ko-KR" altLang="en-US" dirty="0"/>
              <a:t> 동일한 메시지를 읽어갈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파티션을 여러 개로 분리해 멀티 </a:t>
            </a:r>
            <a:r>
              <a:rPr lang="ko-KR" altLang="en-US" dirty="0" err="1"/>
              <a:t>컨슈머를</a:t>
            </a:r>
            <a:r>
              <a:rPr lang="ko-KR" altLang="en-US" dirty="0"/>
              <a:t> </a:t>
            </a:r>
            <a:r>
              <a:rPr lang="ko-KR" altLang="en-US" dirty="0" err="1"/>
              <a:t>븉여</a:t>
            </a:r>
            <a:r>
              <a:rPr lang="ko-KR" altLang="en-US" dirty="0"/>
              <a:t> 처리속도를 향상하는 것도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13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링크드인은</a:t>
            </a:r>
            <a:r>
              <a:rPr lang="ko-KR" altLang="en-US" dirty="0"/>
              <a:t> 데이터 파이프 라인을 간소화 시키기 위해</a:t>
            </a:r>
            <a:r>
              <a:rPr lang="en-US" altLang="ko-KR" dirty="0"/>
              <a:t>, </a:t>
            </a:r>
            <a:r>
              <a:rPr lang="ko-KR" altLang="en-US" dirty="0"/>
              <a:t>중앙 집중형 메시지 관리시스템이 필요했고</a:t>
            </a:r>
            <a:endParaRPr lang="en-US" altLang="ko-KR" dirty="0"/>
          </a:p>
          <a:p>
            <a:r>
              <a:rPr lang="ko-KR" altLang="en-US" dirty="0"/>
              <a:t>이를 위해 카프카를 파일 시스템 기반의 </a:t>
            </a:r>
            <a:r>
              <a:rPr lang="en-US" altLang="ko-KR" dirty="0"/>
              <a:t>pub /sub </a:t>
            </a:r>
            <a:r>
              <a:rPr lang="ko-KR" altLang="en-US" dirty="0"/>
              <a:t>모델로 구현했습니다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카프카 클러스터는 여러 대의 카프카 서버로 구성되는데</a:t>
            </a:r>
            <a:r>
              <a:rPr lang="en-US" altLang="ko-KR" dirty="0"/>
              <a:t>, </a:t>
            </a:r>
            <a:r>
              <a:rPr lang="ko-KR" altLang="en-US" dirty="0"/>
              <a:t>이 서버를 노드 또는 브로커라고 부릅니다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브로커가 죽어도</a:t>
            </a:r>
            <a:r>
              <a:rPr lang="en-US" altLang="ko-KR" dirty="0"/>
              <a:t>, </a:t>
            </a:r>
            <a:r>
              <a:rPr lang="ko-KR" altLang="en-US" dirty="0"/>
              <a:t>다른 브로커가 역할을 이어받아 동작하는 방식으로 데이터 유실을 방어하고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카프카 클러스터가 데이터 유실을 방어하는 동작을 좀 더 자세히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대의 브로커</a:t>
            </a:r>
            <a:r>
              <a:rPr lang="en-US" altLang="ko-KR" dirty="0"/>
              <a:t>, </a:t>
            </a:r>
            <a:r>
              <a:rPr lang="ko-KR" altLang="en-US" dirty="0"/>
              <a:t>물리서버로 운용되는 카프카 클러스터가 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라는 토픽이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3</a:t>
            </a:r>
            <a:r>
              <a:rPr lang="ko-KR" altLang="en-US" dirty="0"/>
              <a:t>개의 파티션을 두려고 합니다</a:t>
            </a:r>
            <a:r>
              <a:rPr lang="en-US" altLang="ko-KR" dirty="0"/>
              <a:t>. </a:t>
            </a:r>
            <a:r>
              <a:rPr lang="ko-KR" altLang="en-US" dirty="0"/>
              <a:t>이러면 메시지가 라운드 로빈 방식으로 순서대로 이렇게 </a:t>
            </a:r>
            <a:r>
              <a:rPr lang="en-US" altLang="ko-KR" dirty="0"/>
              <a:t>… </a:t>
            </a:r>
            <a:r>
              <a:rPr lang="ko-KR" altLang="en-US" dirty="0"/>
              <a:t>적재될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복제본은 </a:t>
            </a:r>
            <a:r>
              <a:rPr lang="en-US" altLang="ko-KR" dirty="0"/>
              <a:t>2</a:t>
            </a:r>
            <a:r>
              <a:rPr lang="ko-KR" altLang="en-US" dirty="0"/>
              <a:t>개를 두도록 세팅했다고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라는 폴더가 있고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1</a:t>
            </a:r>
            <a:r>
              <a:rPr lang="ko-KR" altLang="en-US" dirty="0"/>
              <a:t>번 파티션 파일이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배치될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토픽 </a:t>
            </a:r>
            <a:r>
              <a:rPr lang="en-US" altLang="ko-KR" dirty="0"/>
              <a:t>A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번 파티션 리더는 </a:t>
            </a:r>
            <a:r>
              <a:rPr lang="ko-KR" altLang="en-US" dirty="0" err="1"/>
              <a:t>이거에요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파티션은 이렇게 브로커 </a:t>
            </a:r>
            <a:r>
              <a:rPr lang="en-US" altLang="ko-KR" dirty="0"/>
              <a:t>1, </a:t>
            </a:r>
            <a:r>
              <a:rPr lang="ko-KR" altLang="en-US" dirty="0"/>
              <a:t>브로커 </a:t>
            </a:r>
            <a:r>
              <a:rPr lang="en-US" altLang="ko-KR" dirty="0"/>
              <a:t>2</a:t>
            </a:r>
            <a:r>
              <a:rPr lang="ko-KR" altLang="en-US" dirty="0"/>
              <a:t>에 배치되고요</a:t>
            </a:r>
            <a:r>
              <a:rPr lang="en-US" altLang="ko-KR" dirty="0"/>
              <a:t>, </a:t>
            </a:r>
            <a:r>
              <a:rPr lang="ko-KR" altLang="en-US" dirty="0"/>
              <a:t>파티션 리더는 브로커 </a:t>
            </a:r>
            <a:r>
              <a:rPr lang="en-US" altLang="ko-KR" dirty="0"/>
              <a:t>2</a:t>
            </a:r>
            <a:r>
              <a:rPr lang="ko-KR" altLang="en-US" dirty="0"/>
              <a:t>에 배치됩니다</a:t>
            </a:r>
            <a:r>
              <a:rPr lang="en-US" altLang="ko-KR" dirty="0"/>
              <a:t>. </a:t>
            </a:r>
            <a:r>
              <a:rPr lang="ko-KR" altLang="en-US" dirty="0"/>
              <a:t>만약 리더가 브로커 </a:t>
            </a:r>
            <a:r>
              <a:rPr lang="en-US" altLang="ko-KR" dirty="0"/>
              <a:t>1</a:t>
            </a:r>
            <a:r>
              <a:rPr lang="ko-KR" altLang="en-US" dirty="0"/>
              <a:t>에 모두 있다면</a:t>
            </a:r>
            <a:r>
              <a:rPr lang="en-US" altLang="ko-KR" dirty="0"/>
              <a:t>, </a:t>
            </a:r>
            <a:r>
              <a:rPr lang="ko-KR" altLang="en-US" dirty="0"/>
              <a:t>브로커 </a:t>
            </a:r>
            <a:r>
              <a:rPr lang="en-US" altLang="ko-KR" dirty="0"/>
              <a:t>1</a:t>
            </a:r>
            <a:r>
              <a:rPr lang="ko-KR" altLang="en-US" dirty="0"/>
              <a:t>이 죽었을 때 리더 노드가 유실되기 때문에 카프카 클러스터는 이렇게 배치하지 않고 리더를 브로커 </a:t>
            </a:r>
            <a:r>
              <a:rPr lang="en-US" altLang="ko-KR" dirty="0"/>
              <a:t>2</a:t>
            </a:r>
            <a:r>
              <a:rPr lang="ko-KR" altLang="en-US" dirty="0"/>
              <a:t>에 이렇게 배치합니다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이어서</a:t>
            </a:r>
            <a:r>
              <a:rPr lang="en-US" altLang="ko-KR" dirty="0"/>
              <a:t>, 3</a:t>
            </a:r>
            <a:r>
              <a:rPr lang="ko-KR" altLang="en-US" dirty="0"/>
              <a:t>번 파티션은 브로커 </a:t>
            </a:r>
            <a:r>
              <a:rPr lang="en-US" altLang="ko-KR" dirty="0"/>
              <a:t>2, </a:t>
            </a:r>
            <a:r>
              <a:rPr lang="ko-KR" altLang="en-US" dirty="0"/>
              <a:t>브로커 </a:t>
            </a:r>
            <a:r>
              <a:rPr lang="en-US" altLang="ko-KR" dirty="0"/>
              <a:t>3</a:t>
            </a:r>
            <a:r>
              <a:rPr lang="ko-KR" altLang="en-US" dirty="0"/>
              <a:t>에 배치되고요</a:t>
            </a:r>
            <a:r>
              <a:rPr lang="en-US" altLang="ko-KR" dirty="0"/>
              <a:t>. 3</a:t>
            </a:r>
            <a:r>
              <a:rPr lang="ko-KR" altLang="en-US" dirty="0"/>
              <a:t>번 파티션의 리더는 브로커 </a:t>
            </a:r>
            <a:r>
              <a:rPr lang="en-US" altLang="ko-KR" dirty="0"/>
              <a:t>3</a:t>
            </a:r>
            <a:r>
              <a:rPr lang="ko-KR" altLang="en-US" dirty="0"/>
              <a:t>에 분산 배치됩니다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토픽 내 파티션은 이렇게 </a:t>
            </a:r>
            <a:r>
              <a:rPr lang="en-US" altLang="ko-KR" dirty="0"/>
              <a:t>Leader – Follower </a:t>
            </a:r>
            <a:r>
              <a:rPr lang="ko-KR" altLang="en-US" dirty="0"/>
              <a:t>구조로 배치되고요</a:t>
            </a:r>
            <a:r>
              <a:rPr lang="en-US" altLang="ko-KR" dirty="0"/>
              <a:t>. </a:t>
            </a:r>
            <a:r>
              <a:rPr lang="ko-KR" altLang="en-US" dirty="0"/>
              <a:t>메시지가 들어오면 이렇게 </a:t>
            </a:r>
            <a:r>
              <a:rPr lang="en-US" altLang="ko-KR" dirty="0"/>
              <a:t>Leader </a:t>
            </a:r>
            <a:r>
              <a:rPr lang="ko-KR" altLang="en-US" dirty="0"/>
              <a:t>를 거쳐 </a:t>
            </a:r>
            <a:r>
              <a:rPr lang="en-US" altLang="ko-KR" dirty="0"/>
              <a:t>Follower </a:t>
            </a:r>
            <a:r>
              <a:rPr lang="ko-KR" altLang="en-US" dirty="0"/>
              <a:t>로 흘러갑니다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브로커 </a:t>
            </a:r>
            <a:r>
              <a:rPr lang="en-US" altLang="ko-KR" dirty="0"/>
              <a:t>1</a:t>
            </a:r>
            <a:r>
              <a:rPr lang="ko-KR" altLang="en-US" dirty="0"/>
              <a:t>이 죽으면 어떻게 될까요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가 브로커 </a:t>
            </a:r>
            <a:r>
              <a:rPr lang="en-US" altLang="ko-KR" dirty="0"/>
              <a:t>3</a:t>
            </a:r>
            <a:r>
              <a:rPr lang="ko-KR" altLang="en-US" dirty="0"/>
              <a:t>에 살아있습니다</a:t>
            </a:r>
            <a:r>
              <a:rPr lang="en-US" altLang="ko-KR" dirty="0"/>
              <a:t>. </a:t>
            </a:r>
            <a:r>
              <a:rPr lang="ko-KR" altLang="en-US" dirty="0"/>
              <a:t>이게 새로운 리더가 되고요</a:t>
            </a:r>
            <a:r>
              <a:rPr lang="en-US" altLang="ko-KR" dirty="0"/>
              <a:t>. 1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는 브로커 </a:t>
            </a:r>
            <a:r>
              <a:rPr lang="en-US" altLang="ko-KR" dirty="0"/>
              <a:t>2</a:t>
            </a:r>
            <a:r>
              <a:rPr lang="ko-KR" altLang="en-US" dirty="0"/>
              <a:t>에 생성됩니다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파티션의 리더는 살아있습니다만</a:t>
            </a:r>
            <a:r>
              <a:rPr lang="en-US" altLang="ko-KR" dirty="0"/>
              <a:t>, </a:t>
            </a:r>
            <a:r>
              <a:rPr lang="ko-KR" altLang="en-US" dirty="0"/>
              <a:t>이젠 </a:t>
            </a:r>
            <a:r>
              <a:rPr lang="en-US" altLang="ko-KR" dirty="0"/>
              <a:t>follower </a:t>
            </a:r>
            <a:r>
              <a:rPr lang="ko-KR" altLang="en-US" dirty="0"/>
              <a:t>가 사라졌습니다</a:t>
            </a:r>
            <a:r>
              <a:rPr lang="en-US" altLang="ko-KR" dirty="0"/>
              <a:t>. </a:t>
            </a:r>
            <a:r>
              <a:rPr lang="ko-KR" altLang="en-US" dirty="0"/>
              <a:t>그래서 브로커 </a:t>
            </a:r>
            <a:r>
              <a:rPr lang="en-US" altLang="ko-KR" dirty="0"/>
              <a:t>3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번 파티션의 </a:t>
            </a:r>
            <a:r>
              <a:rPr lang="en-US" altLang="ko-KR" dirty="0"/>
              <a:t>follower </a:t>
            </a:r>
            <a:r>
              <a:rPr lang="ko-KR" altLang="en-US" dirty="0"/>
              <a:t>를 백그라운드에서 복구합니다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복잡한 동작을 처리하기 위해서는</a:t>
            </a:r>
            <a:r>
              <a:rPr lang="en-US" altLang="ko-KR" dirty="0"/>
              <a:t>, </a:t>
            </a:r>
            <a:r>
              <a:rPr lang="ko-KR" altLang="en-US" dirty="0"/>
              <a:t>어떤 브로커가 활성화 상태인지</a:t>
            </a:r>
            <a:r>
              <a:rPr lang="en-US" altLang="ko-KR" dirty="0"/>
              <a:t>, </a:t>
            </a:r>
            <a:r>
              <a:rPr lang="ko-KR" altLang="en-US" dirty="0"/>
              <a:t>어떤 토픽이 존재하는지</a:t>
            </a:r>
            <a:r>
              <a:rPr lang="en-US" altLang="ko-KR" dirty="0"/>
              <a:t>, </a:t>
            </a:r>
            <a:r>
              <a:rPr lang="ko-KR" altLang="en-US" dirty="0"/>
              <a:t>어떤 파티션이 리더이고 </a:t>
            </a:r>
            <a:r>
              <a:rPr lang="ko-KR" altLang="en-US" dirty="0" err="1"/>
              <a:t>팔로워인지</a:t>
            </a:r>
            <a:r>
              <a:rPr lang="ko-KR" altLang="en-US" dirty="0"/>
              <a:t> 등의 상태가 실시간으로 </a:t>
            </a:r>
            <a:r>
              <a:rPr lang="ko-KR" altLang="en-US" dirty="0" err="1"/>
              <a:t>관리되어야만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작업을 분산 </a:t>
            </a:r>
            <a:r>
              <a:rPr lang="ko-KR" altLang="en-US" dirty="0" err="1"/>
              <a:t>코디네이팅이라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카프카 에코시스템에서는 </a:t>
            </a:r>
            <a:r>
              <a:rPr lang="en-US" altLang="ko-KR" dirty="0"/>
              <a:t>Zookeeper </a:t>
            </a:r>
            <a:r>
              <a:rPr lang="ko-KR" altLang="en-US" dirty="0"/>
              <a:t>가 이를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Zookeeper </a:t>
            </a:r>
            <a:r>
              <a:rPr lang="ko-KR" altLang="en-US" dirty="0"/>
              <a:t>는 </a:t>
            </a:r>
            <a:r>
              <a:rPr lang="en-US" altLang="ko-KR" dirty="0"/>
              <a:t>Key Value Store</a:t>
            </a:r>
            <a:r>
              <a:rPr lang="ko-KR" altLang="en-US" dirty="0"/>
              <a:t> 입니다만</a:t>
            </a:r>
            <a:r>
              <a:rPr lang="en-US" altLang="ko-KR" dirty="0"/>
              <a:t>, </a:t>
            </a:r>
            <a:r>
              <a:rPr lang="ko-KR" altLang="en-US" dirty="0"/>
              <a:t>이런 분산 </a:t>
            </a:r>
            <a:r>
              <a:rPr lang="ko-KR" altLang="en-US" dirty="0" err="1"/>
              <a:t>코디네이션</a:t>
            </a:r>
            <a:r>
              <a:rPr lang="ko-KR" altLang="en-US" dirty="0"/>
              <a:t> 목적에 특화되어 있으며</a:t>
            </a:r>
            <a:r>
              <a:rPr lang="en-US" altLang="ko-KR" dirty="0"/>
              <a:t>, </a:t>
            </a:r>
            <a:r>
              <a:rPr lang="ko-KR" altLang="en-US" dirty="0"/>
              <a:t>과반의 찬성으로 데이터 일관성을 확인하기 때문에 서버를 홀수 개로 운영합니다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SDLC, 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, </a:t>
            </a:r>
            <a:r>
              <a:rPr lang="ko-KR" altLang="en-US" dirty="0"/>
              <a:t>또는 소프트웨어 생명주기는 시스템이 개발될 때부터 운용과 유지보수를 거쳐 생애를 마칠 때 까지의 일련의 순서를 체계화한 절차로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ISO 12207 </a:t>
            </a:r>
            <a:r>
              <a:rPr lang="ko-KR" altLang="en-US" dirty="0"/>
              <a:t>표준으로도 정의되어 있습니다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유지보수가 끊임없이 반복되는 이 생명주기는 저희가 프로젝트에서 늘 겪는 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 시간에 구현한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운영과정을 거치면서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새로운 요구사항이 도출됩니다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개발부서는 </a:t>
            </a:r>
            <a:r>
              <a:rPr lang="en-US" altLang="ko-KR" dirty="0"/>
              <a:t>(2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요건을 분석하고</a:t>
            </a:r>
            <a:r>
              <a:rPr lang="en-US" altLang="ko-KR" dirty="0"/>
              <a:t>, (3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시스템을 디자인해서</a:t>
            </a:r>
            <a:r>
              <a:rPr lang="en-US" altLang="ko-KR" dirty="0"/>
              <a:t>, (4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이를 구현하고</a:t>
            </a:r>
            <a:r>
              <a:rPr lang="en-US" altLang="ko-KR" dirty="0"/>
              <a:t>, (5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테스팅하고 </a:t>
            </a:r>
            <a:r>
              <a:rPr lang="en-US" altLang="ko-KR" dirty="0"/>
              <a:t>(5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배포하는 일련의 과정을 수행할 </a:t>
            </a:r>
            <a:r>
              <a:rPr lang="ko-KR" altLang="en-US" dirty="0" err="1"/>
              <a:t>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작업은 소프트웨어가 더 이상 쓸모없어 질 때까지 계속 반복됩니다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** ISO 12207 </a:t>
            </a:r>
            <a:r>
              <a:rPr lang="ko-KR" altLang="en-US" dirty="0"/>
              <a:t>표준으로도 정의되어 있음</a:t>
            </a:r>
            <a:endParaRPr lang="en-US" altLang="ko-KR" dirty="0"/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프로듀서는 카프카 클러스터의 토픽에 메시지를 발행하는 클라이언트입니다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 least once, </a:t>
            </a:r>
            <a:r>
              <a:rPr lang="ko-KR" altLang="en-US" dirty="0"/>
              <a:t>적어도 한번</a:t>
            </a:r>
            <a:r>
              <a:rPr lang="en-US" altLang="ko-KR" dirty="0"/>
              <a:t>, at most once, </a:t>
            </a:r>
            <a:r>
              <a:rPr lang="ko-KR" altLang="en-US" dirty="0"/>
              <a:t>많아도 한번</a:t>
            </a:r>
            <a:r>
              <a:rPr lang="en-US" altLang="ko-KR" dirty="0"/>
              <a:t>, exactly once </a:t>
            </a:r>
            <a:r>
              <a:rPr lang="ko-KR" altLang="en-US" dirty="0"/>
              <a:t>정확히 한 번</a:t>
            </a:r>
            <a:r>
              <a:rPr lang="en-US" altLang="ko-KR" dirty="0"/>
              <a:t>, </a:t>
            </a:r>
            <a:r>
              <a:rPr lang="ko-KR" altLang="en-US" dirty="0"/>
              <a:t>세 가지 옵션이 있는데</a:t>
            </a:r>
            <a:r>
              <a:rPr lang="en-US" altLang="ko-KR" dirty="0"/>
              <a:t>, </a:t>
            </a:r>
            <a:r>
              <a:rPr lang="ko-KR" altLang="en-US" dirty="0"/>
              <a:t>기본값은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least</a:t>
            </a:r>
            <a:r>
              <a:rPr lang="ko-KR" altLang="en-US" dirty="0"/>
              <a:t> </a:t>
            </a:r>
            <a:r>
              <a:rPr lang="en-US" altLang="ko-KR" dirty="0"/>
              <a:t>once,</a:t>
            </a:r>
            <a:r>
              <a:rPr lang="ko-KR" altLang="en-US" dirty="0"/>
              <a:t> 적어도 한 번 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컨슈머는</a:t>
            </a:r>
            <a:r>
              <a:rPr lang="ko-KR" altLang="en-US" dirty="0"/>
              <a:t> 카프카 클러스터의 토픽</a:t>
            </a:r>
            <a:r>
              <a:rPr lang="en-US" altLang="ko-KR" dirty="0"/>
              <a:t>/</a:t>
            </a:r>
            <a:r>
              <a:rPr lang="ko-KR" altLang="en-US" dirty="0"/>
              <a:t>파티션에 발행된 데이터를 </a:t>
            </a:r>
            <a:r>
              <a:rPr lang="ko-KR" altLang="en-US" dirty="0" err="1"/>
              <a:t>읽어들이는</a:t>
            </a:r>
            <a:r>
              <a:rPr lang="ko-KR" altLang="en-US" dirty="0"/>
              <a:t> 클라이언트입니다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컨슈머</a:t>
            </a:r>
            <a:r>
              <a:rPr lang="ko-KR" altLang="en-US" dirty="0"/>
              <a:t> </a:t>
            </a:r>
            <a:r>
              <a:rPr lang="ko-KR" altLang="en-US" dirty="0" err="1"/>
              <a:t>그룹이란게</a:t>
            </a:r>
            <a:r>
              <a:rPr lang="ko-KR" altLang="en-US" dirty="0"/>
              <a:t> 있는데요</a:t>
            </a:r>
            <a:r>
              <a:rPr lang="en-US" altLang="ko-KR" dirty="0"/>
              <a:t>. </a:t>
            </a:r>
            <a:r>
              <a:rPr lang="ko-KR" altLang="en-US" dirty="0"/>
              <a:t>이걸 다르게 설정해야 동일한 메세지를 여러 </a:t>
            </a:r>
            <a:r>
              <a:rPr lang="ko-KR" altLang="en-US" dirty="0" err="1"/>
              <a:t>컨슈머에서</a:t>
            </a:r>
            <a:r>
              <a:rPr lang="ko-KR" altLang="en-US" dirty="0"/>
              <a:t> 읽어갈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Zookeeper </a:t>
            </a:r>
            <a:r>
              <a:rPr lang="ko-KR" altLang="en-US" dirty="0"/>
              <a:t>는 클러스터 복원을 위해 브로커</a:t>
            </a:r>
            <a:r>
              <a:rPr lang="en-US" altLang="ko-KR" dirty="0"/>
              <a:t>, </a:t>
            </a:r>
            <a:r>
              <a:rPr lang="ko-KR" altLang="en-US" dirty="0"/>
              <a:t>토픽</a:t>
            </a:r>
            <a:r>
              <a:rPr lang="en-US" altLang="ko-KR" dirty="0"/>
              <a:t>, </a:t>
            </a:r>
            <a:r>
              <a:rPr lang="ko-KR" altLang="en-US" dirty="0"/>
              <a:t>파티션 리더 등의 정보를 관리하고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이를 이용해</a:t>
            </a:r>
            <a:r>
              <a:rPr lang="en-US" altLang="ko-KR" dirty="0"/>
              <a:t>, </a:t>
            </a:r>
            <a:r>
              <a:rPr lang="ko-KR" altLang="en-US" dirty="0"/>
              <a:t>프로듀서에게 토픽으로 메시지를 발행할 때</a:t>
            </a:r>
            <a:r>
              <a:rPr lang="en-US" altLang="ko-KR" dirty="0"/>
              <a:t>, </a:t>
            </a:r>
            <a:r>
              <a:rPr lang="ko-KR" altLang="en-US" dirty="0"/>
              <a:t>실제로 어떤 브로커를 호출해야 하는지를 알려줍니다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ko-KR" altLang="en-US" dirty="0" err="1"/>
              <a:t>컨슈머가</a:t>
            </a:r>
            <a:r>
              <a:rPr lang="ko-KR" altLang="en-US" dirty="0"/>
              <a:t> 파티션의 </a:t>
            </a:r>
            <a:r>
              <a:rPr lang="ko-KR" altLang="en-US" dirty="0" err="1"/>
              <a:t>어디까지를</a:t>
            </a:r>
            <a:r>
              <a:rPr lang="ko-KR" altLang="en-US" dirty="0"/>
              <a:t> 읽었는지 </a:t>
            </a:r>
            <a:r>
              <a:rPr lang="en-US" altLang="ko-KR" dirty="0"/>
              <a:t>offset </a:t>
            </a:r>
            <a:r>
              <a:rPr lang="ko-KR" altLang="en-US" dirty="0"/>
              <a:t>정보도 관리합니다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마지막으로 카프카 단점에 대해 말씀드리겠습니다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 비해 </a:t>
            </a:r>
            <a:r>
              <a:rPr lang="ko-KR" altLang="en-US" dirty="0" err="1"/>
              <a:t>컨슈머</a:t>
            </a:r>
            <a:r>
              <a:rPr lang="ko-KR" altLang="en-US" dirty="0"/>
              <a:t> 운용도 편하고 처리도 빠르지만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MQ</a:t>
            </a:r>
            <a:r>
              <a:rPr lang="ko-KR" altLang="en-US" dirty="0"/>
              <a:t>에서는 잘 되던 동작인</a:t>
            </a:r>
            <a:r>
              <a:rPr lang="en-US" altLang="ko-KR" dirty="0"/>
              <a:t>, exactly once, </a:t>
            </a:r>
            <a:r>
              <a:rPr lang="ko-KR" altLang="en-US" dirty="0"/>
              <a:t>메세지를 정확하게 한 번만 전달하는 것이 어렵습니다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이건</a:t>
            </a:r>
            <a:r>
              <a:rPr lang="en-US" altLang="ko-KR" dirty="0"/>
              <a:t>... Kafka </a:t>
            </a:r>
            <a:r>
              <a:rPr lang="ko-KR" altLang="en-US" dirty="0"/>
              <a:t>가 </a:t>
            </a:r>
            <a:r>
              <a:rPr lang="ko-KR" altLang="en-US" dirty="0" err="1"/>
              <a:t>문제라기보다는</a:t>
            </a:r>
            <a:r>
              <a:rPr lang="en-US" altLang="ko-KR" dirty="0"/>
              <a:t>, </a:t>
            </a:r>
            <a:r>
              <a:rPr lang="ko-KR" altLang="en-US" dirty="0"/>
              <a:t>분산 시스템이 원래 그렇습니다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보통은 메세지가 </a:t>
            </a:r>
            <a:r>
              <a:rPr lang="en-US" altLang="ko-KR" dirty="0"/>
              <a:t>1</a:t>
            </a:r>
            <a:r>
              <a:rPr lang="ko-KR" altLang="en-US" dirty="0"/>
              <a:t>번만 잘 날아가지만</a:t>
            </a:r>
            <a:r>
              <a:rPr lang="en-US" altLang="ko-KR" dirty="0"/>
              <a:t>, </a:t>
            </a:r>
            <a:r>
              <a:rPr lang="ko-KR" altLang="en-US" dirty="0"/>
              <a:t>아주 드물게 네트워크 또는 하드웨어가 튈 때가 있고요</a:t>
            </a:r>
            <a:r>
              <a:rPr lang="en-US" altLang="ko-KR" dirty="0"/>
              <a:t>. </a:t>
            </a:r>
            <a:r>
              <a:rPr lang="ko-KR" altLang="en-US" dirty="0"/>
              <a:t>이 때 메세지가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producing </a:t>
            </a:r>
            <a:r>
              <a:rPr lang="ko-KR" altLang="en-US" dirty="0"/>
              <a:t>되거나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여러번</a:t>
            </a:r>
            <a:r>
              <a:rPr lang="ko-KR" altLang="en-US" dirty="0"/>
              <a:t> </a:t>
            </a:r>
            <a:r>
              <a:rPr lang="en-US" altLang="ko-KR" dirty="0"/>
              <a:t>consuming </a:t>
            </a:r>
            <a:r>
              <a:rPr lang="ko-KR" altLang="en-US" dirty="0"/>
              <a:t>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금용거래나 </a:t>
            </a:r>
            <a:r>
              <a:rPr lang="ko-KR" altLang="en-US" dirty="0" err="1"/>
              <a:t>과금정산</a:t>
            </a:r>
            <a:r>
              <a:rPr lang="ko-KR" altLang="en-US" dirty="0"/>
              <a:t> 등 중복이 발생하면 안되는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전달은 다음과 같이 처리할 수 있습니다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정확히 한 번 전송 </a:t>
            </a:r>
            <a:r>
              <a:rPr lang="en-US" altLang="ko-KR" dirty="0"/>
              <a:t>(exactly once) -&gt; Kafka</a:t>
            </a:r>
            <a:r>
              <a:rPr lang="ko-KR" altLang="en-US" dirty="0"/>
              <a:t> </a:t>
            </a:r>
            <a:r>
              <a:rPr lang="en-US" altLang="ko-KR" dirty="0"/>
              <a:t>0.11</a:t>
            </a:r>
            <a:r>
              <a:rPr lang="ko-KR" altLang="en-US" dirty="0"/>
              <a:t> 부터 가능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producer </a:t>
            </a:r>
            <a:r>
              <a:rPr lang="ko-KR" altLang="en-US" dirty="0"/>
              <a:t>에서 </a:t>
            </a:r>
            <a:r>
              <a:rPr lang="en-US" altLang="ko-KR" dirty="0"/>
              <a:t>consumer </a:t>
            </a:r>
            <a:r>
              <a:rPr lang="ko-KR" altLang="en-US" dirty="0"/>
              <a:t>까지 </a:t>
            </a:r>
            <a:r>
              <a:rPr lang="ko-KR" altLang="en-US" dirty="0" err="1"/>
              <a:t>메세지</a:t>
            </a:r>
            <a:r>
              <a:rPr lang="ko-KR" altLang="en-US" dirty="0"/>
              <a:t> 전달과정을 모두 체크 </a:t>
            </a:r>
            <a:r>
              <a:rPr lang="en-US" altLang="ko-KR" dirty="0"/>
              <a:t>-&gt; </a:t>
            </a:r>
            <a:r>
              <a:rPr lang="ko-KR" altLang="en-US" dirty="0"/>
              <a:t>성능이 나쁘기 때문에 잘 사용하지 않음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중복없는</a:t>
            </a:r>
            <a:r>
              <a:rPr lang="ko-KR" altLang="en-US" dirty="0"/>
              <a:t> </a:t>
            </a:r>
            <a:r>
              <a:rPr lang="en-US" altLang="ko-KR" dirty="0"/>
              <a:t>producing (</a:t>
            </a:r>
            <a:r>
              <a:rPr lang="ko-KR" altLang="en-US" dirty="0"/>
              <a:t>성능은 </a:t>
            </a:r>
            <a:r>
              <a:rPr lang="en-US" altLang="ko-KR" dirty="0"/>
              <a:t>20% </a:t>
            </a:r>
            <a:r>
              <a:rPr lang="ko-KR" altLang="en-US" dirty="0"/>
              <a:t>정도 저하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enable.idempotence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true, consumer </a:t>
            </a:r>
            <a:r>
              <a:rPr lang="ko-KR" altLang="en-US" dirty="0"/>
              <a:t>에서 </a:t>
            </a:r>
            <a:r>
              <a:rPr lang="en-US" altLang="ko-KR" dirty="0"/>
              <a:t>topic/partition/offset </a:t>
            </a:r>
            <a:r>
              <a:rPr lang="ko-KR" altLang="en-US" dirty="0"/>
              <a:t>중복 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consumer </a:t>
            </a:r>
            <a:r>
              <a:rPr lang="ko-KR" altLang="en-US" dirty="0"/>
              <a:t>고유 로직으로 중복체크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53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환경 구성해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6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dirty="0"/>
              <a:t>Elasticsearch </a:t>
            </a:r>
            <a:r>
              <a:rPr lang="ko-KR" altLang="en-US" dirty="0"/>
              <a:t>를 간략히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아파치 </a:t>
            </a:r>
            <a:r>
              <a:rPr lang="ko-KR" altLang="en-US" dirty="0" err="1"/>
              <a:t>루씬</a:t>
            </a:r>
            <a:r>
              <a:rPr lang="ko-KR" altLang="en-US" dirty="0"/>
              <a:t> 기반의 분산 검색엔진입니다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로 만들어졌고</a:t>
            </a:r>
            <a:r>
              <a:rPr lang="en-US" altLang="ko-KR" dirty="0"/>
              <a:t>, 2010</a:t>
            </a:r>
            <a:r>
              <a:rPr lang="ko-KR" altLang="en-US" dirty="0"/>
              <a:t>년 릴리즈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엘라스틱서치의</a:t>
            </a:r>
            <a:r>
              <a:rPr lang="ko-KR" altLang="en-US" dirty="0"/>
              <a:t> 가장 큰 장점은</a:t>
            </a:r>
            <a:r>
              <a:rPr lang="en-US" altLang="ko-KR" dirty="0"/>
              <a:t>, </a:t>
            </a:r>
            <a:r>
              <a:rPr lang="ko-KR" altLang="en-US" dirty="0"/>
              <a:t>빠른 속도입니다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대량의 데이터를 </a:t>
            </a:r>
            <a:r>
              <a:rPr lang="en-US" altLang="ko-KR" dirty="0"/>
              <a:t>1</a:t>
            </a:r>
            <a:r>
              <a:rPr lang="ko-KR" altLang="en-US" dirty="0"/>
              <a:t>초 정도의 </a:t>
            </a:r>
            <a:r>
              <a:rPr lang="en-US" altLang="ko-KR" dirty="0"/>
              <a:t>Near Realtime, </a:t>
            </a:r>
            <a:r>
              <a:rPr lang="ko-KR" altLang="en-US" dirty="0"/>
              <a:t>거의 실시간 수준으로 저장하고 검색할 수 있는데</a:t>
            </a:r>
            <a:endParaRPr lang="en-US" altLang="ko-KR" dirty="0"/>
          </a:p>
          <a:p>
            <a:r>
              <a:rPr lang="ko-KR" altLang="en-US" dirty="0"/>
              <a:t>이는 역색인이라는 독특한 방식으로 자료구조를 관리하기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색인</a:t>
            </a:r>
            <a:r>
              <a:rPr lang="en-US" altLang="ko-KR" dirty="0"/>
              <a:t>, </a:t>
            </a:r>
            <a:r>
              <a:rPr lang="ko-KR" altLang="en-US" dirty="0"/>
              <a:t>오른쪽이 </a:t>
            </a:r>
            <a:r>
              <a:rPr lang="ko-KR" altLang="en-US" dirty="0" err="1"/>
              <a:t>역색인입니다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색인은 </a:t>
            </a:r>
            <a:r>
              <a:rPr lang="en-US" altLang="ko-KR" dirty="0"/>
              <a:t>DB</a:t>
            </a:r>
            <a:r>
              <a:rPr lang="ko-KR" altLang="en-US" dirty="0"/>
              <a:t>에서 테이블 검색시간을 단축하기 위해 만든 </a:t>
            </a:r>
            <a:r>
              <a:rPr lang="ko-KR" altLang="en-US" dirty="0" err="1"/>
              <a:t>자료구조입니다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색인을 이용하면 테이블을 전체 검색하지 않아도 원하는 자료를 빠르게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전문검색에서는 색인이 효율적이지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색인에서</a:t>
            </a:r>
            <a:r>
              <a:rPr lang="en-US" altLang="ko-KR" dirty="0"/>
              <a:t>, fury </a:t>
            </a:r>
            <a:r>
              <a:rPr lang="ko-KR" altLang="en-US" dirty="0"/>
              <a:t>라는 단어가 들어간 </a:t>
            </a:r>
            <a:r>
              <a:rPr lang="en-US" altLang="ko-KR" dirty="0"/>
              <a:t>id 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index </a:t>
            </a:r>
            <a:r>
              <a:rPr lang="ko-KR" altLang="en-US" dirty="0"/>
              <a:t>를 뒤져서 </a:t>
            </a:r>
            <a:r>
              <a:rPr lang="en-US" altLang="ko-KR" dirty="0"/>
              <a:t>LIKE </a:t>
            </a:r>
            <a:r>
              <a:rPr lang="ko-KR" altLang="en-US" dirty="0"/>
              <a:t>검색을 수행해 </a:t>
            </a:r>
            <a:r>
              <a:rPr lang="en-US" altLang="ko-KR" dirty="0"/>
              <a:t>id 2</a:t>
            </a:r>
            <a:r>
              <a:rPr lang="ko-KR" altLang="en-US" dirty="0"/>
              <a:t>를 </a:t>
            </a:r>
            <a:r>
              <a:rPr lang="ko-KR" altLang="en-US" dirty="0" err="1"/>
              <a:t>찾을텐데요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반면 오른쪽 역색인에서는</a:t>
            </a:r>
            <a:r>
              <a:rPr lang="en-US" altLang="ko-KR" dirty="0"/>
              <a:t>, fury </a:t>
            </a:r>
            <a:r>
              <a:rPr lang="ko-KR" altLang="en-US" dirty="0"/>
              <a:t>라는 단어가 </a:t>
            </a:r>
            <a:r>
              <a:rPr lang="en-US" altLang="ko-KR" dirty="0"/>
              <a:t>id 2</a:t>
            </a:r>
            <a:r>
              <a:rPr lang="ko-KR" altLang="en-US" dirty="0"/>
              <a:t>에 들어있다는 것을 바로 찾을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317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엘라스틱서치는</a:t>
            </a:r>
            <a:r>
              <a:rPr lang="ko-KR" altLang="en-US" dirty="0"/>
              <a:t> 레코드를 </a:t>
            </a:r>
            <a:r>
              <a:rPr lang="en-US" altLang="ko-KR" dirty="0"/>
              <a:t>JSON </a:t>
            </a:r>
            <a:r>
              <a:rPr lang="ko-KR" altLang="en-US" dirty="0"/>
              <a:t>기반으로 관리하기 때문에 저장 형식이 자유롭고요</a:t>
            </a:r>
            <a:r>
              <a:rPr lang="en-US" altLang="ko-KR" dirty="0"/>
              <a:t>, Shard </a:t>
            </a:r>
            <a:r>
              <a:rPr lang="ko-KR" altLang="en-US" dirty="0"/>
              <a:t>구성을 통해 고가용성 및 처리성능 향상이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단점도 물론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실시간 처리가 안됩니다</a:t>
            </a:r>
            <a:r>
              <a:rPr lang="en-US" altLang="ko-KR" dirty="0"/>
              <a:t>. </a:t>
            </a:r>
            <a:r>
              <a:rPr lang="ko-KR" altLang="en-US" dirty="0"/>
              <a:t>요청이 바로 </a:t>
            </a:r>
            <a:r>
              <a:rPr lang="ko-KR" altLang="en-US" dirty="0" err="1"/>
              <a:t>처리되는게</a:t>
            </a:r>
            <a:r>
              <a:rPr lang="ko-KR" altLang="en-US" dirty="0"/>
              <a:t> 아니라</a:t>
            </a:r>
            <a:r>
              <a:rPr lang="en-US" altLang="ko-KR" dirty="0"/>
              <a:t>, 1</a:t>
            </a:r>
            <a:r>
              <a:rPr lang="ko-KR" altLang="en-US" dirty="0"/>
              <a:t>초 정도의 색인작업이 완료되기 전까지는 처리내역이 조회가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롤백도 지원하지 않습니다</a:t>
            </a:r>
            <a:r>
              <a:rPr lang="en-US" altLang="ko-KR" dirty="0"/>
              <a:t>. </a:t>
            </a:r>
            <a:r>
              <a:rPr lang="ko-KR" altLang="en-US" dirty="0"/>
              <a:t>그리고 업데이트도 엄밀하게는 지원하지 않습니다</a:t>
            </a:r>
            <a:r>
              <a:rPr lang="en-US" altLang="ko-KR" dirty="0"/>
              <a:t>. Delete </a:t>
            </a:r>
            <a:r>
              <a:rPr lang="ko-KR" altLang="en-US" dirty="0"/>
              <a:t>하고 </a:t>
            </a:r>
            <a:r>
              <a:rPr lang="en-US" altLang="ko-KR" dirty="0"/>
              <a:t>Insert </a:t>
            </a:r>
            <a:r>
              <a:rPr lang="ko-KR" altLang="en-US" dirty="0"/>
              <a:t>하는 방식이라서 자료 동시성 처리에 매우 취약합니다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금용거래나 재고수량 관리 등 미션 </a:t>
            </a:r>
            <a:r>
              <a:rPr lang="ko-KR" altLang="en-US" dirty="0" err="1"/>
              <a:t>크리티컬한</a:t>
            </a:r>
            <a:r>
              <a:rPr lang="ko-KR" altLang="en-US" dirty="0"/>
              <a:t> 업무에는 적합하지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3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RDB</a:t>
            </a:r>
            <a:r>
              <a:rPr lang="ko-KR" altLang="en-US" dirty="0"/>
              <a:t>와 </a:t>
            </a:r>
            <a:r>
              <a:rPr lang="ko-KR" altLang="en-US" dirty="0" err="1"/>
              <a:t>엘라스틱서치의</a:t>
            </a:r>
            <a:r>
              <a:rPr lang="ko-KR" altLang="en-US" dirty="0"/>
              <a:t> 자료 형은 다음과 같이 대응됩니다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56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엘라스틱서치의</a:t>
            </a:r>
            <a:r>
              <a:rPr lang="ko-KR" altLang="en-US" dirty="0"/>
              <a:t> 검색은 </a:t>
            </a:r>
            <a:r>
              <a:rPr lang="en-US" altLang="ko-KR" dirty="0"/>
              <a:t>Query </a:t>
            </a:r>
            <a:r>
              <a:rPr lang="ko-KR" altLang="en-US" dirty="0"/>
              <a:t>방식과 필터방식 </a:t>
            </a:r>
            <a:r>
              <a:rPr lang="en-US" altLang="ko-KR" dirty="0"/>
              <a:t>2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Query </a:t>
            </a:r>
            <a:r>
              <a:rPr lang="ko-KR" altLang="en-US" dirty="0"/>
              <a:t>방식은 일치하는 값이 아닌 가장 유사한 결과를 검색하는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전문 검색에 사용되며</a:t>
            </a:r>
            <a:r>
              <a:rPr lang="en-US" altLang="ko-KR" dirty="0"/>
              <a:t>, </a:t>
            </a:r>
            <a:r>
              <a:rPr lang="ko-KR" altLang="en-US" dirty="0"/>
              <a:t>검색조건에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응답결과를 </a:t>
            </a:r>
            <a:r>
              <a:rPr lang="ko-KR" altLang="en-US" dirty="0" err="1"/>
              <a:t>캐시하지</a:t>
            </a:r>
            <a:r>
              <a:rPr lang="ko-KR" altLang="en-US" dirty="0"/>
              <a:t>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Filter </a:t>
            </a:r>
            <a:r>
              <a:rPr lang="ko-KR" altLang="en-US" dirty="0"/>
              <a:t>방식은</a:t>
            </a:r>
            <a:r>
              <a:rPr lang="en-US" altLang="ko-KR" dirty="0"/>
              <a:t>, RDB </a:t>
            </a:r>
            <a:r>
              <a:rPr lang="ko-KR" altLang="en-US" dirty="0"/>
              <a:t>의 조건검색과 유사한 개념으로</a:t>
            </a:r>
            <a:r>
              <a:rPr lang="en-US" altLang="ko-KR" dirty="0"/>
              <a:t>, </a:t>
            </a:r>
            <a:r>
              <a:rPr lang="ko-KR" altLang="en-US" dirty="0"/>
              <a:t>정확히 일치하는 값을 검색하는 방법으로</a:t>
            </a:r>
            <a:r>
              <a:rPr lang="en-US" altLang="ko-KR" dirty="0"/>
              <a:t>, </a:t>
            </a:r>
            <a:r>
              <a:rPr lang="ko-KR" altLang="en-US" dirty="0"/>
              <a:t>검색 조건에 대한 </a:t>
            </a:r>
            <a:r>
              <a:rPr lang="en-US" altLang="ko-KR" dirty="0"/>
              <a:t>document </a:t>
            </a:r>
            <a:r>
              <a:rPr lang="ko-KR" altLang="en-US" dirty="0"/>
              <a:t>별 응답결과가 </a:t>
            </a:r>
            <a:r>
              <a:rPr lang="ko-KR" altLang="en-US" dirty="0" err="1"/>
              <a:t>캐시됩니다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</a:t>
            </a:r>
            <a:r>
              <a:rPr lang="ko-KR" altLang="en-US" dirty="0" err="1"/>
              <a:t>엘라스틱서치로</a:t>
            </a:r>
            <a:r>
              <a:rPr lang="ko-KR" altLang="en-US" dirty="0"/>
              <a:t> 간단한 </a:t>
            </a:r>
            <a:r>
              <a:rPr lang="en-US" altLang="ko-KR" dirty="0"/>
              <a:t>CRUD </a:t>
            </a:r>
            <a:r>
              <a:rPr lang="ko-KR" altLang="en-US" dirty="0"/>
              <a:t>서비스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프로젝트 환경부터 구성해 보시겠습니다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51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카프카와 </a:t>
            </a:r>
            <a:r>
              <a:rPr lang="ko-KR" altLang="en-US" dirty="0" err="1"/>
              <a:t>엘라스틱서치와</a:t>
            </a:r>
            <a:r>
              <a:rPr lang="ko-KR" altLang="en-US" dirty="0"/>
              <a:t> 대해 알아보았습니다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솔루션이 준비되었으니</a:t>
            </a:r>
            <a:r>
              <a:rPr lang="en-US" altLang="ko-KR" dirty="0"/>
              <a:t>, </a:t>
            </a:r>
            <a:r>
              <a:rPr lang="ko-KR" altLang="en-US" dirty="0"/>
              <a:t>지금부터는 시나리오 </a:t>
            </a:r>
            <a:r>
              <a:rPr lang="en-US" altLang="ko-KR" dirty="0"/>
              <a:t>2 : </a:t>
            </a:r>
            <a:r>
              <a:rPr lang="ko-KR" altLang="en-US" dirty="0"/>
              <a:t>기존 결제 서비스의 주문이력 조회성능을 개선해 보도록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 기간 중 접수된 </a:t>
            </a:r>
            <a:r>
              <a:rPr lang="en-US" altLang="ko-KR" dirty="0" err="1"/>
              <a:t>VoC</a:t>
            </a:r>
            <a:r>
              <a:rPr lang="en-US" altLang="ko-KR" dirty="0"/>
              <a:t>, </a:t>
            </a:r>
            <a:r>
              <a:rPr lang="ko-KR" altLang="en-US" dirty="0"/>
              <a:t>고객 피드백은</a:t>
            </a:r>
            <a:r>
              <a:rPr lang="en-US" altLang="ko-KR" dirty="0"/>
              <a:t> </a:t>
            </a:r>
            <a:r>
              <a:rPr lang="ko-KR" altLang="en-US" dirty="0"/>
              <a:t>크게 </a:t>
            </a:r>
            <a:r>
              <a:rPr lang="en-US" altLang="ko-KR" dirty="0"/>
              <a:t>2</a:t>
            </a:r>
            <a:r>
              <a:rPr lang="ko-KR" altLang="en-US" dirty="0"/>
              <a:t>가지로 분류할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. </a:t>
            </a:r>
            <a:r>
              <a:rPr lang="ko-KR" altLang="en-US" dirty="0"/>
              <a:t>결제가 가끔 실패한다고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고객이 나중에 다시 결제하면 되는 수준이라면 그나마 다행인데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문제는 카드 승인은 </a:t>
            </a:r>
            <a:r>
              <a:rPr lang="ko-KR" altLang="en-US" dirty="0" err="1"/>
              <a:t>됬는데</a:t>
            </a:r>
            <a:r>
              <a:rPr lang="en-US" altLang="ko-KR" dirty="0"/>
              <a:t>, </a:t>
            </a:r>
            <a:r>
              <a:rPr lang="ko-KR" altLang="en-US" dirty="0"/>
              <a:t>주문은 결제 실패 상태여서</a:t>
            </a:r>
            <a:r>
              <a:rPr lang="en-US" altLang="ko-KR" dirty="0"/>
              <a:t>, </a:t>
            </a:r>
            <a:r>
              <a:rPr lang="ko-KR" altLang="en-US" dirty="0"/>
              <a:t>고객 지갑에서 돈은 </a:t>
            </a:r>
            <a:r>
              <a:rPr lang="ko-KR" altLang="en-US" dirty="0" err="1"/>
              <a:t>인출해놓고</a:t>
            </a:r>
            <a:r>
              <a:rPr lang="ko-KR" altLang="en-US" dirty="0"/>
              <a:t> 물건은 안주는 상황이 발생했다는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오류가 발생하지 않는 완전 무결한 시스템은 없습니다</a:t>
            </a:r>
            <a:r>
              <a:rPr lang="en-US" altLang="ko-KR" dirty="0"/>
              <a:t>. Auth capture </a:t>
            </a:r>
            <a:r>
              <a:rPr lang="ko-KR" altLang="en-US" dirty="0"/>
              <a:t>자체가 오류를 상정한 결제 </a:t>
            </a:r>
            <a:r>
              <a:rPr lang="ko-KR" altLang="en-US" dirty="0" err="1"/>
              <a:t>프로세스라서요</a:t>
            </a:r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오류를 없애는 것 보다는</a:t>
            </a:r>
            <a:r>
              <a:rPr lang="en-US" altLang="ko-KR" dirty="0"/>
              <a:t>, </a:t>
            </a:r>
            <a:r>
              <a:rPr lang="ko-KR" altLang="en-US" dirty="0"/>
              <a:t>결제 실패한 주문을 다시 결제 요청하는 재처리 기능을 추가해 보려고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작업 우선순위는 최상입니다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</a:t>
            </a:r>
            <a:r>
              <a:rPr lang="en-US" altLang="ko-KR" dirty="0"/>
              <a:t>. </a:t>
            </a:r>
            <a:r>
              <a:rPr lang="ko-KR" altLang="en-US" dirty="0"/>
              <a:t>구매내역이 너무 느리다고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매출이 급성장하면서 구매 내역이 엄청나게 쌓였는데요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순간 갑자기 구매내역 조회가 심각하게 느려졌습니다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다행히도 저희는 서비스를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구현해서</a:t>
            </a:r>
            <a:r>
              <a:rPr lang="en-US" altLang="ko-KR" dirty="0"/>
              <a:t>, </a:t>
            </a:r>
            <a:r>
              <a:rPr lang="ko-KR" altLang="en-US" dirty="0"/>
              <a:t>구매내역이 느리다고 주문 생성이나 결제까지 느려지진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구매내역을 조회할 때마다 </a:t>
            </a:r>
            <a:r>
              <a:rPr lang="en-US" altLang="ko-KR" dirty="0"/>
              <a:t>DB </a:t>
            </a:r>
            <a:r>
              <a:rPr lang="ko-KR" altLang="en-US" dirty="0"/>
              <a:t>부하가 너무 높아져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함께 쓰는 다른 서비스들의 처리속도도 덩달아 느려지고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 불만은 점점 높아지고 있고요</a:t>
            </a:r>
            <a:r>
              <a:rPr lang="en-US" altLang="ko-KR" dirty="0"/>
              <a:t>. </a:t>
            </a:r>
            <a:r>
              <a:rPr lang="ko-KR" altLang="en-US" dirty="0"/>
              <a:t>만약 클라우드를 사용한다면</a:t>
            </a:r>
            <a:r>
              <a:rPr lang="en-US" altLang="ko-KR" dirty="0"/>
              <a:t>, DB </a:t>
            </a:r>
            <a:r>
              <a:rPr lang="ko-KR" altLang="en-US" dirty="0"/>
              <a:t>비용 또한 지속적으로 과다 청구될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 </a:t>
            </a:r>
            <a:r>
              <a:rPr lang="ko-KR" altLang="en-US" dirty="0"/>
              <a:t>결제이력을</a:t>
            </a:r>
            <a:r>
              <a:rPr lang="en-US" altLang="ko-KR" dirty="0"/>
              <a:t>,</a:t>
            </a:r>
            <a:r>
              <a:rPr lang="ko-KR" altLang="en-US" dirty="0"/>
              <a:t> 검색에 특화된 다른 데이터 저장소로 옮겨 서비스를 개선해보려고 합니다</a:t>
            </a:r>
            <a:r>
              <a:rPr lang="en-US" altLang="ko-KR" dirty="0"/>
              <a:t>. </a:t>
            </a:r>
            <a:r>
              <a:rPr lang="ko-KR" altLang="en-US" dirty="0"/>
              <a:t>우선 순위는 중간 정도로 매길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기능확장 시나리오 첫번째</a:t>
            </a:r>
            <a:r>
              <a:rPr lang="en-US" altLang="ko-KR" dirty="0"/>
              <a:t>, </a:t>
            </a:r>
            <a:r>
              <a:rPr lang="ko-KR" altLang="en-US" dirty="0"/>
              <a:t>결제 재처리 기능 구현입니다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r>
              <a:rPr lang="ko-KR" altLang="en-US" dirty="0"/>
              <a:t>사 호출은 느릴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MVC</a:t>
            </a:r>
            <a:r>
              <a:rPr lang="ko-KR" altLang="en-US" dirty="0"/>
              <a:t> 결제 서비스는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PG</a:t>
            </a:r>
            <a:r>
              <a:rPr lang="ko-KR" altLang="en-US" dirty="0"/>
              <a:t>사 호출 지연이 </a:t>
            </a:r>
            <a:r>
              <a:rPr lang="en-US" altLang="ko-KR" dirty="0"/>
              <a:t>thread pool </a:t>
            </a:r>
            <a:r>
              <a:rPr lang="ko-KR" altLang="en-US" dirty="0"/>
              <a:t>을 쉽게 고갈시켜 서버 성능을 떨어뜨릴 수 있기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MQ</a:t>
            </a:r>
            <a:r>
              <a:rPr lang="ko-KR" altLang="en-US" dirty="0"/>
              <a:t>를 이용해 호출을 비동기로 처리합니다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MQ</a:t>
            </a:r>
            <a:r>
              <a:rPr lang="ko-KR" altLang="en-US" dirty="0"/>
              <a:t> 도입으로 얻는 장점은 이런 비동기 처리만이 아닙니다</a:t>
            </a:r>
            <a:r>
              <a:rPr lang="en-US" altLang="ko-KR" dirty="0"/>
              <a:t>. </a:t>
            </a:r>
            <a:r>
              <a:rPr lang="ko-KR" altLang="en-US" dirty="0"/>
              <a:t>재처리가 무척 쉬워집니다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실패한 결제 건은 다시 </a:t>
            </a:r>
            <a:r>
              <a:rPr lang="en-US" altLang="ko-KR" dirty="0"/>
              <a:t>queue </a:t>
            </a:r>
            <a:r>
              <a:rPr lang="ko-KR" altLang="en-US" dirty="0"/>
              <a:t>에 넣으면 되거든요</a:t>
            </a:r>
            <a:r>
              <a:rPr lang="en-US" altLang="ko-KR" dirty="0"/>
              <a:t>. Queue</a:t>
            </a:r>
            <a:r>
              <a:rPr lang="ko-KR" altLang="en-US" dirty="0"/>
              <a:t>에 들어온 재처리 건은 자연스럽게 </a:t>
            </a:r>
            <a:r>
              <a:rPr lang="en-US" altLang="ko-KR" dirty="0"/>
              <a:t>consumer</a:t>
            </a:r>
            <a:r>
              <a:rPr lang="ko-KR" altLang="en-US" dirty="0"/>
              <a:t>에 의해 다시 결제를 요청합니다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일정 횟수 이상 결제가 실패하면</a:t>
            </a:r>
            <a:r>
              <a:rPr lang="en-US" altLang="ko-KR" dirty="0"/>
              <a:t>, </a:t>
            </a:r>
            <a:r>
              <a:rPr lang="ko-KR" altLang="en-US" dirty="0"/>
              <a:t>주문상태를 처리 실패로 변경하고 더 이상 실패 건을 </a:t>
            </a:r>
            <a:r>
              <a:rPr lang="en-US" altLang="ko-KR" dirty="0"/>
              <a:t>queue</a:t>
            </a:r>
            <a:r>
              <a:rPr lang="ko-KR" altLang="en-US" dirty="0"/>
              <a:t>에 넣지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실무에서는 </a:t>
            </a:r>
            <a:r>
              <a:rPr lang="en-US" altLang="ko-KR" dirty="0"/>
              <a:t>queue</a:t>
            </a:r>
            <a:r>
              <a:rPr lang="ko-KR" altLang="en-US" dirty="0"/>
              <a:t>를 이렇게 하나만 사용하진 않고요</a:t>
            </a:r>
            <a:r>
              <a:rPr lang="en-US" altLang="ko-KR" dirty="0"/>
              <a:t>, Backoff </a:t>
            </a:r>
            <a:r>
              <a:rPr lang="ko-KR" altLang="en-US" dirty="0"/>
              <a:t>전략을 구현하기 위해 재처리 </a:t>
            </a:r>
            <a:r>
              <a:rPr lang="en-US" altLang="ko-KR" dirty="0"/>
              <a:t>queue</a:t>
            </a:r>
            <a:r>
              <a:rPr lang="ko-KR" altLang="en-US" dirty="0"/>
              <a:t>와 </a:t>
            </a:r>
            <a:r>
              <a:rPr lang="en-US" altLang="ko-KR" dirty="0"/>
              <a:t>Dead Letter queue </a:t>
            </a:r>
            <a:r>
              <a:rPr lang="ko-KR" altLang="en-US" dirty="0"/>
              <a:t>를 추가로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흔한 결제 실패 케이스는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응답하지 않을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일시적으로 응답 불능 상태에 빠진 </a:t>
            </a:r>
            <a:r>
              <a:rPr lang="en-US" altLang="ko-KR" dirty="0"/>
              <a:t>PG</a:t>
            </a:r>
            <a:r>
              <a:rPr lang="ko-KR" altLang="en-US" dirty="0"/>
              <a:t>사 서버에</a:t>
            </a:r>
            <a:r>
              <a:rPr lang="en-US" altLang="ko-KR" dirty="0"/>
              <a:t> </a:t>
            </a:r>
            <a:r>
              <a:rPr lang="ko-KR" altLang="en-US" dirty="0"/>
              <a:t>실패한 결제요청을 연속해서 다시 요청하는 것은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아픈 친구 더 </a:t>
            </a:r>
            <a:r>
              <a:rPr lang="ko-KR" altLang="en-US" dirty="0" err="1"/>
              <a:t>아프라고</a:t>
            </a:r>
            <a:r>
              <a:rPr lang="ko-KR" altLang="en-US" dirty="0"/>
              <a:t> </a:t>
            </a:r>
            <a:r>
              <a:rPr lang="en-US" altLang="ko-KR" dirty="0"/>
              <a:t>DDOS </a:t>
            </a:r>
            <a:r>
              <a:rPr lang="ko-KR" altLang="en-US" dirty="0"/>
              <a:t>공격을 가하는 셈이라 문제 해결이 전혀 도움이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재처리 요청을 할 때는</a:t>
            </a:r>
            <a:r>
              <a:rPr lang="en-US" altLang="ko-KR" dirty="0"/>
              <a:t>, PG</a:t>
            </a:r>
            <a:r>
              <a:rPr lang="ko-KR" altLang="en-US" dirty="0"/>
              <a:t>사 서버에 무리를 주지 않게끔</a:t>
            </a:r>
            <a:r>
              <a:rPr lang="en-US" altLang="ko-KR" dirty="0"/>
              <a:t>, </a:t>
            </a:r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기다렸다가 요청을 하는 </a:t>
            </a:r>
            <a:r>
              <a:rPr lang="en-US" altLang="ko-KR" dirty="0"/>
              <a:t>exponential backoff </a:t>
            </a:r>
            <a:r>
              <a:rPr lang="ko-KR" altLang="en-US" dirty="0"/>
              <a:t>전략을 취하는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처음엔 </a:t>
            </a:r>
            <a:r>
              <a:rPr lang="en-US" altLang="ko-KR" dirty="0"/>
              <a:t>2</a:t>
            </a:r>
            <a:r>
              <a:rPr lang="ko-KR" altLang="en-US" dirty="0"/>
              <a:t>초</a:t>
            </a:r>
            <a:r>
              <a:rPr lang="en-US" altLang="ko-KR" dirty="0"/>
              <a:t>, 2</a:t>
            </a:r>
            <a:r>
              <a:rPr lang="ko-KR" altLang="en-US" dirty="0"/>
              <a:t>번째는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r>
              <a:rPr lang="en-US" altLang="ko-KR" dirty="0"/>
              <a:t>, 3</a:t>
            </a:r>
            <a:r>
              <a:rPr lang="ko-KR" altLang="en-US" dirty="0"/>
              <a:t>번째는 </a:t>
            </a:r>
            <a:r>
              <a:rPr lang="en-US" altLang="ko-KR" dirty="0"/>
              <a:t>8</a:t>
            </a:r>
            <a:r>
              <a:rPr lang="ko-KR" altLang="en-US" dirty="0"/>
              <a:t>초</a:t>
            </a:r>
            <a:r>
              <a:rPr lang="en-US" altLang="ko-KR" dirty="0"/>
              <a:t>, 4</a:t>
            </a:r>
            <a:r>
              <a:rPr lang="ko-KR" altLang="en-US" dirty="0"/>
              <a:t>번째는 </a:t>
            </a:r>
            <a:r>
              <a:rPr lang="en-US" altLang="ko-KR" dirty="0"/>
              <a:t>16</a:t>
            </a:r>
            <a:r>
              <a:rPr lang="ko-KR" altLang="en-US" dirty="0"/>
              <a:t>초만큼 </a:t>
            </a:r>
            <a:r>
              <a:rPr lang="ko-KR" altLang="en-US" dirty="0" err="1"/>
              <a:t>기다리는거죠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이런 배려는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2% </a:t>
            </a:r>
            <a:r>
              <a:rPr lang="ko-KR" altLang="en-US" dirty="0"/>
              <a:t>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결재 실패 건들은</a:t>
            </a:r>
            <a:r>
              <a:rPr lang="en-US" altLang="ko-KR" dirty="0"/>
              <a:t>, PG</a:t>
            </a:r>
            <a:r>
              <a:rPr lang="ko-KR" altLang="en-US" dirty="0"/>
              <a:t>사 서버가 일시적으로 응답 불능상태에 빠진 그 순간에 </a:t>
            </a:r>
            <a:r>
              <a:rPr lang="ko-KR" altLang="en-US" dirty="0" err="1"/>
              <a:t>몰려있거든요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backoff </a:t>
            </a:r>
            <a:r>
              <a:rPr lang="ko-KR" altLang="en-US" dirty="0" err="1"/>
              <a:t>카운팅도</a:t>
            </a:r>
            <a:r>
              <a:rPr lang="ko-KR" altLang="en-US" dirty="0"/>
              <a:t> 함께 몰려다닙니다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때문에</a:t>
            </a:r>
            <a:r>
              <a:rPr lang="en-US" altLang="ko-KR" dirty="0"/>
              <a:t>, </a:t>
            </a:r>
            <a:r>
              <a:rPr lang="ko-KR" altLang="en-US" dirty="0"/>
              <a:t>저희의 선한 의도와는 달리</a:t>
            </a:r>
            <a:r>
              <a:rPr lang="en-US" altLang="ko-KR" dirty="0"/>
              <a:t>, </a:t>
            </a:r>
            <a:r>
              <a:rPr lang="ko-KR" altLang="en-US" dirty="0"/>
              <a:t>오른쪽 그래프처럼</a:t>
            </a:r>
            <a:r>
              <a:rPr lang="en-US" altLang="ko-KR" dirty="0"/>
              <a:t>, </a:t>
            </a:r>
            <a:r>
              <a:rPr lang="ko-KR" altLang="en-US" dirty="0"/>
              <a:t>재처리 요청은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승 초에 잔뜩</a:t>
            </a:r>
            <a:r>
              <a:rPr lang="en-US" altLang="ko-KR" dirty="0"/>
              <a:t>, 2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초에 잔뜩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초에 잔뜩 </a:t>
            </a:r>
            <a:r>
              <a:rPr lang="ko-KR" altLang="en-US" dirty="0" err="1"/>
              <a:t>몰려있습니다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이래서는 </a:t>
            </a:r>
            <a:r>
              <a:rPr lang="en-US" altLang="ko-KR" dirty="0"/>
              <a:t>DDOS </a:t>
            </a:r>
            <a:r>
              <a:rPr lang="ko-KR" altLang="en-US" dirty="0"/>
              <a:t>공격과 별반 차이가 없습니다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69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지연시간에 </a:t>
            </a:r>
            <a:r>
              <a:rPr lang="en-US" altLang="ko-KR" dirty="0"/>
              <a:t>Jitter </a:t>
            </a:r>
            <a:r>
              <a:rPr lang="ko-KR" altLang="en-US" dirty="0"/>
              <a:t>를 추가해 재처리 요청을 날려야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Jitter</a:t>
            </a:r>
            <a:r>
              <a:rPr lang="ko-KR" altLang="en-US" dirty="0"/>
              <a:t>란 고주파 파동 일부가 일탈하거나 </a:t>
            </a:r>
            <a:r>
              <a:rPr lang="ko-KR" altLang="en-US" dirty="0" err="1"/>
              <a:t>변위하는</a:t>
            </a:r>
            <a:r>
              <a:rPr lang="ko-KR" altLang="en-US" dirty="0"/>
              <a:t> 것을 일컫는 용어인데요</a:t>
            </a:r>
            <a:r>
              <a:rPr lang="en-US" altLang="ko-KR" dirty="0"/>
              <a:t>. </a:t>
            </a:r>
            <a:r>
              <a:rPr lang="ko-KR" altLang="en-US" dirty="0"/>
              <a:t>여기서는 지연시간에 노이즈를 추가하는 것을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 초만큼 단순히 기다리는 것이 아니라</a:t>
            </a:r>
            <a:r>
              <a:rPr lang="en-US" altLang="ko-KR" dirty="0"/>
              <a:t>, (2</a:t>
            </a:r>
            <a:r>
              <a:rPr lang="ko-KR" altLang="en-US" dirty="0"/>
              <a:t>의</a:t>
            </a:r>
            <a:r>
              <a:rPr lang="en-US" altLang="ko-KR" dirty="0"/>
              <a:t> n 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더하기</a:t>
            </a:r>
            <a:r>
              <a:rPr lang="en-US" altLang="ko-KR" dirty="0"/>
              <a:t> (0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n-1 </a:t>
            </a:r>
            <a:r>
              <a:rPr lang="ko-KR" altLang="en-US" dirty="0"/>
              <a:t>승</a:t>
            </a:r>
            <a:r>
              <a:rPr lang="en-US" altLang="ko-KR" dirty="0"/>
              <a:t>)</a:t>
            </a:r>
            <a:r>
              <a:rPr lang="ko-KR" altLang="en-US" dirty="0"/>
              <a:t> 사이의 랜덤 </a:t>
            </a:r>
            <a:r>
              <a:rPr lang="ko-KR" altLang="en-US" dirty="0" err="1"/>
              <a:t>초만큼을</a:t>
            </a:r>
            <a:r>
              <a:rPr lang="ko-KR" altLang="en-US" dirty="0"/>
              <a:t> 지연시켜 재처리를 요청해 보려고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왼쪽 그림처럼 재처리 요청이 특정 시간에 몰려다니지 않고 고루 분포될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Jitter </a:t>
            </a:r>
            <a:r>
              <a:rPr lang="ko-KR" altLang="en-US" dirty="0"/>
              <a:t>로직은 </a:t>
            </a:r>
            <a:r>
              <a:rPr lang="en-US" altLang="ko-KR" dirty="0"/>
              <a:t>full jitter </a:t>
            </a:r>
            <a:r>
              <a:rPr lang="ko-KR" altLang="en-US" dirty="0"/>
              <a:t>로직이며</a:t>
            </a:r>
            <a:r>
              <a:rPr lang="en-US" altLang="ko-KR" dirty="0"/>
              <a:t>, </a:t>
            </a:r>
            <a:r>
              <a:rPr lang="ko-KR" altLang="en-US" dirty="0" err="1"/>
              <a:t>공유드린</a:t>
            </a:r>
            <a:r>
              <a:rPr lang="ko-KR" altLang="en-US" dirty="0"/>
              <a:t> 링크 가보시면 다양한 </a:t>
            </a:r>
            <a:r>
              <a:rPr lang="en-US" altLang="ko-KR" dirty="0"/>
              <a:t>jitter </a:t>
            </a:r>
            <a:r>
              <a:rPr lang="ko-KR" altLang="en-US" dirty="0"/>
              <a:t>전략을 확인하실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상황에 맞는 적절한 전략을 취하시면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MVC </a:t>
            </a:r>
            <a:r>
              <a:rPr lang="ko-KR" altLang="en-US" dirty="0"/>
              <a:t>에서 </a:t>
            </a:r>
            <a:r>
              <a:rPr lang="en-US" altLang="ko-KR" dirty="0"/>
              <a:t>MQ</a:t>
            </a:r>
            <a:r>
              <a:rPr lang="ko-KR" altLang="en-US" dirty="0"/>
              <a:t>를 이용해 재처리를 처리하는 디자인을 </a:t>
            </a:r>
            <a:r>
              <a:rPr lang="ko-KR" altLang="en-US" dirty="0" err="1"/>
              <a:t>소개드렸고요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결제서비스에서는 </a:t>
            </a:r>
            <a:r>
              <a:rPr lang="en-US" altLang="ko-KR" dirty="0"/>
              <a:t>MQ</a:t>
            </a:r>
            <a:r>
              <a:rPr lang="ko-KR" altLang="en-US" dirty="0"/>
              <a:t>를 사용하지 않아도 되므로</a:t>
            </a:r>
            <a:r>
              <a:rPr lang="en-US" altLang="ko-KR" dirty="0"/>
              <a:t>, </a:t>
            </a:r>
            <a:r>
              <a:rPr lang="ko-KR" altLang="en-US" dirty="0"/>
              <a:t>재처리를 자기 자신에게 다시 요청하는 형태로 간단하게 구현할 수 있을 것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지연로직은</a:t>
            </a:r>
            <a:r>
              <a:rPr lang="ko-KR" altLang="en-US" dirty="0"/>
              <a:t> 앞서 </a:t>
            </a:r>
            <a:r>
              <a:rPr lang="ko-KR" altLang="en-US" dirty="0" err="1"/>
              <a:t>소개드린</a:t>
            </a:r>
            <a:r>
              <a:rPr lang="ko-KR" altLang="en-US" dirty="0"/>
              <a:t> </a:t>
            </a:r>
            <a:r>
              <a:rPr lang="en-US" altLang="ko-KR" dirty="0"/>
              <a:t>exponential backoff &amp; full jitter </a:t>
            </a:r>
            <a:r>
              <a:rPr lang="ko-KR" altLang="en-US" dirty="0"/>
              <a:t>로직 적용하면 </a:t>
            </a:r>
            <a:r>
              <a:rPr lang="ko-KR" altLang="en-US" dirty="0" err="1"/>
              <a:t>되겠고요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이렇게 설계하면</a:t>
            </a:r>
            <a:r>
              <a:rPr lang="en-US" altLang="ko-KR" dirty="0"/>
              <a:t>, </a:t>
            </a:r>
            <a:r>
              <a:rPr lang="ko-KR" altLang="en-US" dirty="0"/>
              <a:t>서버가 죽었을 때 문제가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MQ </a:t>
            </a:r>
            <a:r>
              <a:rPr lang="ko-KR" altLang="en-US" dirty="0"/>
              <a:t>재처리는</a:t>
            </a:r>
            <a:r>
              <a:rPr lang="en-US" altLang="ko-KR" dirty="0"/>
              <a:t>, </a:t>
            </a:r>
            <a:r>
              <a:rPr lang="ko-KR" altLang="en-US" dirty="0"/>
              <a:t>요청내역이 </a:t>
            </a:r>
            <a:r>
              <a:rPr lang="en-US" altLang="ko-KR" dirty="0"/>
              <a:t>queue </a:t>
            </a:r>
            <a:r>
              <a:rPr lang="ko-KR" altLang="en-US" dirty="0"/>
              <a:t>에 보관되어 있어 서버가 죽어도 처리 중이던 내역이 남아있는 반면</a:t>
            </a:r>
            <a:endParaRPr lang="en-US" altLang="ko-KR" dirty="0"/>
          </a:p>
          <a:p>
            <a:r>
              <a:rPr lang="ko-KR" altLang="en-US" dirty="0"/>
              <a:t>여기서는 서버가 죽으면</a:t>
            </a:r>
            <a:r>
              <a:rPr lang="en-US" altLang="ko-KR" dirty="0"/>
              <a:t>, </a:t>
            </a:r>
            <a:r>
              <a:rPr lang="ko-KR" altLang="en-US" dirty="0"/>
              <a:t>처리 중이던 건들이 모두 유실됩니다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저희는</a:t>
            </a:r>
            <a:r>
              <a:rPr lang="en-US" altLang="ko-KR" dirty="0"/>
              <a:t>,</a:t>
            </a:r>
            <a:r>
              <a:rPr lang="ko-KR" altLang="en-US" dirty="0"/>
              <a:t> 작업중인 </a:t>
            </a:r>
            <a:r>
              <a:rPr lang="ko-KR" altLang="en-US" dirty="0" err="1"/>
              <a:t>결제건을</a:t>
            </a:r>
            <a:r>
              <a:rPr lang="ko-KR" altLang="en-US" dirty="0"/>
              <a:t>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마킹해두고</a:t>
            </a:r>
            <a:r>
              <a:rPr lang="ko-KR" altLang="en-US" dirty="0"/>
              <a:t> 작업이 완료되면 이를 삭제하겠습니다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 재기동시 남아있는 마킹 건들은 모두 작업 진행중이던 건들이 </a:t>
            </a:r>
            <a:r>
              <a:rPr lang="ko-KR" altLang="en-US" dirty="0" err="1"/>
              <a:t>되는거죠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재기동시</a:t>
            </a:r>
            <a:r>
              <a:rPr lang="en-US" altLang="ko-KR" dirty="0"/>
              <a:t>, </a:t>
            </a:r>
            <a:r>
              <a:rPr lang="ko-KR" altLang="en-US" dirty="0"/>
              <a:t>이 미완료 건들을 일괄 재처리 할 수 있는 기능까지 포함해</a:t>
            </a:r>
            <a:r>
              <a:rPr lang="en-US" altLang="ko-KR" dirty="0"/>
              <a:t>, </a:t>
            </a:r>
            <a:r>
              <a:rPr lang="ko-KR" altLang="en-US" dirty="0"/>
              <a:t>기능 확장해 보도록 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hyperlink" Target="https://start.spring.io/#!type=gradle-project-kotlin&amp;language=kotlin&amp;platformVersion=3.1.4&amp;packaging=jar&amp;jvmVersion=17&amp;groupId=dev.fastcampus&amp;artifactId=kafka-consumer&amp;name=kafka-consumer&amp;description=kafka%20consumer&amp;packageName=dev.fastcampus.kafka-consumer&amp;dependencies=kafk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kr/blog/found-elasticsearch-from-the-bottom-u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exponential-backoff-and-jit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00EEF-0290-BBAD-F978-0D4D2AD40A93}"/>
              </a:ext>
            </a:extLst>
          </p:cNvPr>
          <p:cNvSpPr txBox="1"/>
          <p:nvPr/>
        </p:nvSpPr>
        <p:spPr>
          <a:xfrm>
            <a:off x="879231" y="1617785"/>
            <a:ext cx="3182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SELECT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*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FROM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TB_ORDER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WHERE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many condition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ORDER BY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created_at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DESC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LIMIT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10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OFFSET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19876543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CE0FF8-F599-CA05-E47B-612050386EFF}"/>
              </a:ext>
            </a:extLst>
          </p:cNvPr>
          <p:cNvSpPr/>
          <p:nvPr/>
        </p:nvSpPr>
        <p:spPr bwMode="auto">
          <a:xfrm>
            <a:off x="4217082" y="1239713"/>
            <a:ext cx="2700000" cy="3757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1"/>
            <a:endParaRPr lang="ko-KR" altLang="en-US" sz="1100" dirty="0" err="1"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582117-D035-E0B3-B43B-E7EBBAD63D2F}"/>
              </a:ext>
            </a:extLst>
          </p:cNvPr>
          <p:cNvSpPr/>
          <p:nvPr/>
        </p:nvSpPr>
        <p:spPr bwMode="auto">
          <a:xfrm rot="10800000">
            <a:off x="4217083" y="1239715"/>
            <a:ext cx="2700000" cy="32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F5AEAD-D70D-9AFC-2D3A-5B78421A1224}"/>
              </a:ext>
            </a:extLst>
          </p:cNvPr>
          <p:cNvSpPr/>
          <p:nvPr/>
        </p:nvSpPr>
        <p:spPr bwMode="auto">
          <a:xfrm>
            <a:off x="4217082" y="1239714"/>
            <a:ext cx="2700000" cy="29278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 flipH="1">
            <a:off x="4420296" y="2467432"/>
            <a:ext cx="1" cy="15065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9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  <p:bldP spid="4" grpId="0" animBg="1"/>
      <p:bldP spid="5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823A3-7110-6B0F-B1B4-CDE5F591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9" y="1810740"/>
            <a:ext cx="3771900" cy="28047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A4CB01-0FB5-66CA-30A4-9957B969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1" y="1810740"/>
            <a:ext cx="3779981" cy="2804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B08E5-1877-625C-39F2-12C74334CECC}"/>
              </a:ext>
            </a:extLst>
          </p:cNvPr>
          <p:cNvSpPr txBox="1"/>
          <p:nvPr/>
        </p:nvSpPr>
        <p:spPr>
          <a:xfrm>
            <a:off x="74868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AsIs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814C98-CF7A-5A0B-A7A6-C4E48798DA8B}"/>
              </a:ext>
            </a:extLst>
          </p:cNvPr>
          <p:cNvSpPr txBox="1"/>
          <p:nvPr/>
        </p:nvSpPr>
        <p:spPr>
          <a:xfrm>
            <a:off x="4802401" y="132056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ToBe</a:t>
            </a:r>
            <a:endParaRPr lang="ko-KR" altLang="en-US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8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순서도: 직접 액세스 저장소 11">
            <a:extLst>
              <a:ext uri="{FF2B5EF4-FFF2-40B4-BE49-F238E27FC236}">
                <a16:creationId xmlns:a16="http://schemas.microsoft.com/office/drawing/2014/main" id="{621D0821-BCAC-52EE-BC44-9EF8C62931EA}"/>
              </a:ext>
            </a:extLst>
          </p:cNvPr>
          <p:cNvSpPr/>
          <p:nvPr/>
        </p:nvSpPr>
        <p:spPr>
          <a:xfrm>
            <a:off x="3304894" y="2547652"/>
            <a:ext cx="259748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Queue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81EF82B-ECEB-1739-146C-7B7BE7A51301}"/>
              </a:ext>
            </a:extLst>
          </p:cNvPr>
          <p:cNvSpPr/>
          <p:nvPr/>
        </p:nvSpPr>
        <p:spPr>
          <a:xfrm>
            <a:off x="901942" y="2553917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AC2D7F1-461A-A3D5-0923-CD1BB99EC349}"/>
              </a:ext>
            </a:extLst>
          </p:cNvPr>
          <p:cNvSpPr/>
          <p:nvPr/>
        </p:nvSpPr>
        <p:spPr>
          <a:xfrm>
            <a:off x="7168896" y="2553155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219E80-6379-09FF-BFAD-33D5D69896F0}"/>
              </a:ext>
            </a:extLst>
          </p:cNvPr>
          <p:cNvGrpSpPr/>
          <p:nvPr/>
        </p:nvGrpSpPr>
        <p:grpSpPr>
          <a:xfrm>
            <a:off x="1280160" y="2532816"/>
            <a:ext cx="6824985" cy="976122"/>
            <a:chOff x="1280160" y="2827782"/>
            <a:chExt cx="6824985" cy="9761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00C451-1D48-FB16-FE11-9CC4E3159993}"/>
                </a:ext>
              </a:extLst>
            </p:cNvPr>
            <p:cNvSpPr/>
            <p:nvPr/>
          </p:nvSpPr>
          <p:spPr>
            <a:xfrm>
              <a:off x="12801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9AF569-3957-DC22-F097-FA4C8BD97ABC}"/>
                </a:ext>
              </a:extLst>
            </p:cNvPr>
            <p:cNvSpPr/>
            <p:nvPr/>
          </p:nvSpPr>
          <p:spPr>
            <a:xfrm>
              <a:off x="17678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97F0FC-4961-D254-B156-5D86095B1782}"/>
                </a:ext>
              </a:extLst>
            </p:cNvPr>
            <p:cNvSpPr/>
            <p:nvPr/>
          </p:nvSpPr>
          <p:spPr>
            <a:xfrm>
              <a:off x="22555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AB896C-D40E-358D-11D4-264C8AF2FD78}"/>
                </a:ext>
              </a:extLst>
            </p:cNvPr>
            <p:cNvSpPr/>
            <p:nvPr/>
          </p:nvSpPr>
          <p:spPr>
            <a:xfrm>
              <a:off x="274320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3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B063EF-62AA-EDA8-AD70-44CBA7389C1C}"/>
                </a:ext>
              </a:extLst>
            </p:cNvPr>
            <p:cNvSpPr/>
            <p:nvPr/>
          </p:nvSpPr>
          <p:spPr>
            <a:xfrm>
              <a:off x="323088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4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844F8-7826-DD5C-2073-7420361235CB}"/>
                </a:ext>
              </a:extLst>
            </p:cNvPr>
            <p:cNvSpPr/>
            <p:nvPr/>
          </p:nvSpPr>
          <p:spPr>
            <a:xfrm>
              <a:off x="371856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5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700EF4-4BD7-737A-5846-B5018115D5F7}"/>
                </a:ext>
              </a:extLst>
            </p:cNvPr>
            <p:cNvSpPr/>
            <p:nvPr/>
          </p:nvSpPr>
          <p:spPr>
            <a:xfrm>
              <a:off x="420624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6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89850C4-ED70-B64F-C4A8-A92DCCD3E1E6}"/>
                </a:ext>
              </a:extLst>
            </p:cNvPr>
            <p:cNvSpPr/>
            <p:nvPr/>
          </p:nvSpPr>
          <p:spPr>
            <a:xfrm>
              <a:off x="4693920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7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46A2E8-B64F-7DBE-BB6B-31194DECBCC8}"/>
                </a:ext>
              </a:extLst>
            </p:cNvPr>
            <p:cNvSpPr/>
            <p:nvPr/>
          </p:nvSpPr>
          <p:spPr>
            <a:xfrm>
              <a:off x="51790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8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4CAA25-0377-6C14-5852-43E85060EF1E}"/>
                </a:ext>
              </a:extLst>
            </p:cNvPr>
            <p:cNvSpPr/>
            <p:nvPr/>
          </p:nvSpPr>
          <p:spPr>
            <a:xfrm>
              <a:off x="566674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9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F2C51C-0B7E-6EB0-F7C1-F8F353DA5DF0}"/>
                </a:ext>
              </a:extLst>
            </p:cNvPr>
            <p:cNvSpPr/>
            <p:nvPr/>
          </p:nvSpPr>
          <p:spPr>
            <a:xfrm>
              <a:off x="615442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10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03EC79A-9E65-9D5C-B66A-71DD39FA44BC}"/>
                </a:ext>
              </a:extLst>
            </p:cNvPr>
            <p:cNvSpPr/>
            <p:nvPr/>
          </p:nvSpPr>
          <p:spPr>
            <a:xfrm>
              <a:off x="664210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11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8D3B0-135C-72CC-1704-D7C8CB27D1E0}"/>
                </a:ext>
              </a:extLst>
            </p:cNvPr>
            <p:cNvSpPr/>
            <p:nvPr/>
          </p:nvSpPr>
          <p:spPr>
            <a:xfrm>
              <a:off x="712978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dk1"/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12</a:t>
              </a:r>
              <a:endParaRPr lang="ko-KR" altLang="en-US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4522C7-6258-8C61-3D8C-58DF7357A135}"/>
                </a:ext>
              </a:extLst>
            </p:cNvPr>
            <p:cNvSpPr/>
            <p:nvPr/>
          </p:nvSpPr>
          <p:spPr>
            <a:xfrm>
              <a:off x="7617465" y="2827782"/>
              <a:ext cx="487680" cy="976122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2">
                      <a:lumMod val="50000"/>
                    </a:schemeClr>
                  </a:solidFill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13</a:t>
              </a:r>
              <a:endParaRPr lang="ko-KR" altLang="en-US" sz="1200" b="1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D5ABA7-A79E-FA54-1E33-A60D367ABD9B}"/>
              </a:ext>
            </a:extLst>
          </p:cNvPr>
          <p:cNvSpPr txBox="1"/>
          <p:nvPr/>
        </p:nvSpPr>
        <p:spPr>
          <a:xfrm>
            <a:off x="6402758" y="1433118"/>
            <a:ext cx="122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88B286-B9B4-F6A8-7624-808001F5D44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7016218" y="1771672"/>
            <a:ext cx="845087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3C6969-C553-AC4F-8EB0-441EA16FB790}"/>
              </a:ext>
            </a:extLst>
          </p:cNvPr>
          <p:cNvSpPr txBox="1"/>
          <p:nvPr/>
        </p:nvSpPr>
        <p:spPr>
          <a:xfrm>
            <a:off x="1887830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B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4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9BA73-5F11-466D-C204-0CF2CD0D2135}"/>
              </a:ext>
            </a:extLst>
          </p:cNvPr>
          <p:cNvSpPr txBox="1"/>
          <p:nvPr/>
        </p:nvSpPr>
        <p:spPr>
          <a:xfrm>
            <a:off x="5786735" y="4270082"/>
            <a:ext cx="171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 A</a:t>
            </a:r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offset = 10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3391208-9EFE-92EC-7170-25B6EF77303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6398265" y="3508938"/>
            <a:ext cx="24384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E7B7259-61A8-7C87-05E0-6A6E631BF89C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743200" y="3508938"/>
            <a:ext cx="731520" cy="76114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E84905-4B92-4B54-3BB4-FDDAB5050690}"/>
              </a:ext>
            </a:extLst>
          </p:cNvPr>
          <p:cNvSpPr/>
          <p:nvPr/>
        </p:nvSpPr>
        <p:spPr>
          <a:xfrm>
            <a:off x="781665" y="1990540"/>
            <a:ext cx="7624916" cy="1858790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9CC03-CF85-99FB-0B2D-78C70B381E56}"/>
              </a:ext>
            </a:extLst>
          </p:cNvPr>
          <p:cNvSpPr txBox="1"/>
          <p:nvPr/>
        </p:nvSpPr>
        <p:spPr>
          <a:xfrm>
            <a:off x="910540" y="1709634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Topic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0E6F3-D5B5-469A-3F13-5333C72E9EA0}"/>
              </a:ext>
            </a:extLst>
          </p:cNvPr>
          <p:cNvSpPr txBox="1"/>
          <p:nvPr/>
        </p:nvSpPr>
        <p:spPr>
          <a:xfrm>
            <a:off x="1268580" y="2253863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Partition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1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CFA041-E5DC-AB05-4253-8D573846B3F9}"/>
              </a:ext>
            </a:extLst>
          </p:cNvPr>
          <p:cNvSpPr/>
          <p:nvPr/>
        </p:nvSpPr>
        <p:spPr>
          <a:xfrm>
            <a:off x="3112477" y="2073961"/>
            <a:ext cx="3358662" cy="2457224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7B6-DC95-4F60-C847-9F8473553599}"/>
              </a:ext>
            </a:extLst>
          </p:cNvPr>
          <p:cNvSpPr txBox="1"/>
          <p:nvPr/>
        </p:nvSpPr>
        <p:spPr>
          <a:xfrm>
            <a:off x="3991708" y="1716217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813851-1433-B2F9-86CF-06F98AE7C8E3}"/>
              </a:ext>
            </a:extLst>
          </p:cNvPr>
          <p:cNvSpPr/>
          <p:nvPr/>
        </p:nvSpPr>
        <p:spPr>
          <a:xfrm>
            <a:off x="880761" y="2193169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0D8579-6C03-D55E-299C-F22854D2E026}"/>
              </a:ext>
            </a:extLst>
          </p:cNvPr>
          <p:cNvSpPr/>
          <p:nvPr/>
        </p:nvSpPr>
        <p:spPr>
          <a:xfrm>
            <a:off x="880761" y="3686502"/>
            <a:ext cx="1027170" cy="62916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BC65CC-E8A3-E4EE-9683-80C1BA97EF8A}"/>
              </a:ext>
            </a:extLst>
          </p:cNvPr>
          <p:cNvSpPr/>
          <p:nvPr/>
        </p:nvSpPr>
        <p:spPr>
          <a:xfrm>
            <a:off x="7115044" y="2105246"/>
            <a:ext cx="1275749" cy="45938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42179FA-897B-63AA-7737-7942FFE31C7F}"/>
              </a:ext>
            </a:extLst>
          </p:cNvPr>
          <p:cNvSpPr/>
          <p:nvPr/>
        </p:nvSpPr>
        <p:spPr>
          <a:xfrm>
            <a:off x="7115043" y="2870721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1E1A6A-A6EA-C138-7010-89D88A036E1B}"/>
              </a:ext>
            </a:extLst>
          </p:cNvPr>
          <p:cNvGrpSpPr/>
          <p:nvPr/>
        </p:nvGrpSpPr>
        <p:grpSpPr>
          <a:xfrm>
            <a:off x="3761291" y="3273854"/>
            <a:ext cx="1955524" cy="1118772"/>
            <a:chOff x="3761291" y="2236470"/>
            <a:chExt cx="1955524" cy="111877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D82630-8CE0-F19C-4B68-5DC3CB7000E7}"/>
                </a:ext>
              </a:extLst>
            </p:cNvPr>
            <p:cNvSpPr/>
            <p:nvPr/>
          </p:nvSpPr>
          <p:spPr>
            <a:xfrm>
              <a:off x="3761291" y="2236470"/>
              <a:ext cx="1955524" cy="1118772"/>
            </a:xfrm>
            <a:prstGeom prst="roundRect">
              <a:avLst>
                <a:gd name="adj" fmla="val 9898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#2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FF34C86-F354-A7C9-6D02-5ABD4A9ADD0E}"/>
                </a:ext>
              </a:extLst>
            </p:cNvPr>
            <p:cNvSpPr/>
            <p:nvPr/>
          </p:nvSpPr>
          <p:spPr>
            <a:xfrm>
              <a:off x="4225468" y="2586958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D4CAE9F-E411-DF8C-5985-515EC1DED0E9}"/>
                </a:ext>
              </a:extLst>
            </p:cNvPr>
            <p:cNvSpPr/>
            <p:nvPr/>
          </p:nvSpPr>
          <p:spPr>
            <a:xfrm>
              <a:off x="4225468" y="2963199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#2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FDD19B7-F7E4-231E-B6D6-9730C49A9E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7931" y="2507750"/>
            <a:ext cx="1904442" cy="5687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D6C01B-3C88-40C5-74BD-219154EB77D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907931" y="3931176"/>
            <a:ext cx="1878901" cy="6990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AEED3C-8077-8CF6-7E11-DE72EA88D61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07931" y="2622569"/>
            <a:ext cx="1853360" cy="121067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3BB257-510C-3E25-FF1B-29026672CB31}"/>
              </a:ext>
            </a:extLst>
          </p:cNvPr>
          <p:cNvCxnSpPr>
            <a:cxnSpLocks/>
            <a:stCxn id="16" idx="3"/>
            <a:endCxn id="46" idx="1"/>
          </p:cNvCxnSpPr>
          <p:nvPr/>
        </p:nvCxnSpPr>
        <p:spPr>
          <a:xfrm>
            <a:off x="5252638" y="4154000"/>
            <a:ext cx="1862404" cy="18177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F0F654-9F5C-C0CD-AA55-6EE05C76053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 flipV="1">
            <a:off x="5252638" y="3674016"/>
            <a:ext cx="1862405" cy="10374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BFBCB-F80F-4AD2-1DA2-6E6D6461FDE8}"/>
              </a:ext>
            </a:extLst>
          </p:cNvPr>
          <p:cNvGrpSpPr/>
          <p:nvPr/>
        </p:nvGrpSpPr>
        <p:grpSpPr>
          <a:xfrm>
            <a:off x="3761291" y="2271956"/>
            <a:ext cx="1955524" cy="863339"/>
            <a:chOff x="3761291" y="3492857"/>
            <a:chExt cx="1955524" cy="86333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492FA41-7C2A-5673-7FF5-86ED2D8A214E}"/>
                </a:ext>
              </a:extLst>
            </p:cNvPr>
            <p:cNvSpPr/>
            <p:nvPr/>
          </p:nvSpPr>
          <p:spPr>
            <a:xfrm>
              <a:off x="3761291" y="3492857"/>
              <a:ext cx="1955524" cy="863339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Topic #1</a:t>
              </a:r>
            </a:p>
            <a:p>
              <a:pPr algn="ctr"/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4384A3E-FBF5-BECF-C801-8058F47D49F9}"/>
                </a:ext>
              </a:extLst>
            </p:cNvPr>
            <p:cNvSpPr/>
            <p:nvPr/>
          </p:nvSpPr>
          <p:spPr>
            <a:xfrm>
              <a:off x="4225468" y="3926874"/>
              <a:ext cx="1027170" cy="30683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Partition #1</a:t>
              </a:r>
              <a:endParaRPr lang="ko-KR" altLang="en-US" sz="1000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7346AC-A853-61BC-994D-F0AC99CDD94D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>
            <a:off x="5252638" y="2859390"/>
            <a:ext cx="1862405" cy="2109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18BC325-C20A-E6BA-A7FE-9535550023D1}"/>
              </a:ext>
            </a:extLst>
          </p:cNvPr>
          <p:cNvSpPr/>
          <p:nvPr/>
        </p:nvSpPr>
        <p:spPr>
          <a:xfrm>
            <a:off x="7115043" y="3474360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4F5806A-D8EB-2A28-CCF9-939B2ECC6D2B}"/>
              </a:ext>
            </a:extLst>
          </p:cNvPr>
          <p:cNvSpPr/>
          <p:nvPr/>
        </p:nvSpPr>
        <p:spPr>
          <a:xfrm>
            <a:off x="7115042" y="4136118"/>
            <a:ext cx="1275749" cy="399312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 #4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E61D76A-E4AF-9792-7653-2B23C0A52AC0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 flipV="1">
            <a:off x="5252638" y="2334938"/>
            <a:ext cx="1862406" cy="5244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3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84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D46B314D-F5CE-ED71-85CF-1CF46B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Kafka cluster</a:t>
            </a:r>
          </a:p>
          <a:p>
            <a:pPr lvl="1"/>
            <a:r>
              <a:rPr lang="en-US" altLang="ko-KR" sz="1400" dirty="0"/>
              <a:t>topic: A, partition </a:t>
            </a:r>
            <a:r>
              <a:rPr lang="ko-KR" altLang="en-US" sz="1400" dirty="0"/>
              <a:t>개수</a:t>
            </a:r>
            <a:r>
              <a:rPr lang="en-US" altLang="ko-KR" sz="1400" dirty="0"/>
              <a:t>: 3</a:t>
            </a:r>
            <a:r>
              <a:rPr lang="ko-KR" altLang="en-US" sz="1400" dirty="0"/>
              <a:t>개</a:t>
            </a:r>
            <a:r>
              <a:rPr lang="en-US" altLang="ko-KR" sz="1400" dirty="0"/>
              <a:t>, replication factor: 2</a:t>
            </a:r>
            <a:endParaRPr lang="ko-KR" altLang="en-US" sz="1400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2EF8D8-EC04-2B3C-BB33-15983B5DE438}"/>
              </a:ext>
            </a:extLst>
          </p:cNvPr>
          <p:cNvSpPr/>
          <p:nvPr/>
        </p:nvSpPr>
        <p:spPr>
          <a:xfrm>
            <a:off x="1280160" y="2255520"/>
            <a:ext cx="6973824" cy="2629367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B3959B-35C6-3429-6ACE-84D76564D482}"/>
              </a:ext>
            </a:extLst>
          </p:cNvPr>
          <p:cNvSpPr/>
          <p:nvPr/>
        </p:nvSpPr>
        <p:spPr>
          <a:xfrm>
            <a:off x="1885800" y="3618433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395706F-688E-9AC2-F844-21F49A24D0B4}"/>
              </a:ext>
            </a:extLst>
          </p:cNvPr>
          <p:cNvSpPr/>
          <p:nvPr/>
        </p:nvSpPr>
        <p:spPr>
          <a:xfrm>
            <a:off x="1885800" y="3167339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810B391-A075-C6C5-B920-5649EBCCD2D4}"/>
              </a:ext>
            </a:extLst>
          </p:cNvPr>
          <p:cNvSpPr/>
          <p:nvPr/>
        </p:nvSpPr>
        <p:spPr>
          <a:xfrm>
            <a:off x="1780032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EDBD88E-64E4-3D4C-BDD4-A52D5C708C80}"/>
              </a:ext>
            </a:extLst>
          </p:cNvPr>
          <p:cNvSpPr/>
          <p:nvPr/>
        </p:nvSpPr>
        <p:spPr>
          <a:xfrm>
            <a:off x="4257144" y="3618433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#2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0A0941-E538-6317-0119-E603B9945124}"/>
              </a:ext>
            </a:extLst>
          </p:cNvPr>
          <p:cNvSpPr/>
          <p:nvPr/>
        </p:nvSpPr>
        <p:spPr>
          <a:xfrm>
            <a:off x="4265906" y="4069527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593B967-243D-07CC-E259-3AE1C422D4BB}"/>
              </a:ext>
            </a:extLst>
          </p:cNvPr>
          <p:cNvSpPr/>
          <p:nvPr/>
        </p:nvSpPr>
        <p:spPr>
          <a:xfrm>
            <a:off x="4151376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8D15A7C-7C03-E4F1-9F21-F06CCAB9B6D4}"/>
              </a:ext>
            </a:extLst>
          </p:cNvPr>
          <p:cNvSpPr/>
          <p:nvPr/>
        </p:nvSpPr>
        <p:spPr>
          <a:xfrm>
            <a:off x="6578958" y="3167339"/>
            <a:ext cx="1073426" cy="35151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#1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2A86852-85AE-1086-5A0C-DB98FB3CE2E3}"/>
              </a:ext>
            </a:extLst>
          </p:cNvPr>
          <p:cNvSpPr/>
          <p:nvPr/>
        </p:nvSpPr>
        <p:spPr>
          <a:xfrm>
            <a:off x="6587720" y="4069527"/>
            <a:ext cx="1073426" cy="3515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 #3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7021732-4726-5BD5-A297-A48D91CFFB0E}"/>
              </a:ext>
            </a:extLst>
          </p:cNvPr>
          <p:cNvSpPr/>
          <p:nvPr/>
        </p:nvSpPr>
        <p:spPr>
          <a:xfrm>
            <a:off x="6473190" y="3011425"/>
            <a:ext cx="1274318" cy="1520189"/>
          </a:xfrm>
          <a:prstGeom prst="roundRect">
            <a:avLst>
              <a:gd name="adj" fmla="val 939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31C72-C7DC-BAEF-6274-B31E949F0110}"/>
              </a:ext>
            </a:extLst>
          </p:cNvPr>
          <p:cNvSpPr txBox="1"/>
          <p:nvPr/>
        </p:nvSpPr>
        <p:spPr>
          <a:xfrm>
            <a:off x="1827430" y="2734426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1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925EEC-FFFB-9E61-75C4-21CEA01C28E7}"/>
              </a:ext>
            </a:extLst>
          </p:cNvPr>
          <p:cNvSpPr txBox="1"/>
          <p:nvPr/>
        </p:nvSpPr>
        <p:spPr>
          <a:xfrm>
            <a:off x="4175075" y="2742231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2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62E55-B0AA-E4DF-C544-39F717EDC3A0}"/>
              </a:ext>
            </a:extLst>
          </p:cNvPr>
          <p:cNvSpPr txBox="1"/>
          <p:nvPr/>
        </p:nvSpPr>
        <p:spPr>
          <a:xfrm>
            <a:off x="6451512" y="2742230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 3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4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9B343-663C-A7B5-86DE-51DE2C2395DA}"/>
              </a:ext>
            </a:extLst>
          </p:cNvPr>
          <p:cNvSpPr/>
          <p:nvPr/>
        </p:nvSpPr>
        <p:spPr>
          <a:xfrm>
            <a:off x="1337961" y="351567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Producer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9B679A14-CC23-9AB1-03CA-2E86FFD551F7}"/>
              </a:ext>
            </a:extLst>
          </p:cNvPr>
          <p:cNvSpPr/>
          <p:nvPr/>
        </p:nvSpPr>
        <p:spPr>
          <a:xfrm>
            <a:off x="4084026" y="3117764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92BB33B-7E3B-AC82-45EA-29BC6E43F500}"/>
              </a:ext>
            </a:extLst>
          </p:cNvPr>
          <p:cNvSpPr/>
          <p:nvPr/>
        </p:nvSpPr>
        <p:spPr>
          <a:xfrm>
            <a:off x="6732612" y="3506154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8101F2-4CD1-5EA8-6B60-52D74E67F3C6}"/>
              </a:ext>
            </a:extLst>
          </p:cNvPr>
          <p:cNvSpPr/>
          <p:nvPr/>
        </p:nvSpPr>
        <p:spPr>
          <a:xfrm>
            <a:off x="4035286" y="1607016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Zookeeper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F93A6E-484D-BE47-70B4-3E8E29550969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 flipV="1">
            <a:off x="2411387" y="3889078"/>
            <a:ext cx="1668589" cy="42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05A4CD-8857-7CCA-F975-D7F0EDC193C7}"/>
              </a:ext>
            </a:extLst>
          </p:cNvPr>
          <p:cNvCxnSpPr>
            <a:cxnSpLocks/>
            <a:stCxn id="5" idx="1"/>
            <a:endCxn id="30" idx="4"/>
          </p:cNvCxnSpPr>
          <p:nvPr/>
        </p:nvCxnSpPr>
        <p:spPr>
          <a:xfrm flipH="1">
            <a:off x="5055923" y="3883841"/>
            <a:ext cx="1676689" cy="52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667E89-01B5-A8DA-7AB6-B2253C4F6B8D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flipH="1" flipV="1">
            <a:off x="4571999" y="2362390"/>
            <a:ext cx="14607" cy="5435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8F4AAF-7FD2-4D08-1EE5-4A0710108DA1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rot="16200000" flipV="1">
            <a:off x="5428294" y="1665122"/>
            <a:ext cx="1521451" cy="2160613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C8AE5-D55E-DFA2-E954-F506BB601E01}"/>
              </a:ext>
            </a:extLst>
          </p:cNvPr>
          <p:cNvSpPr txBox="1"/>
          <p:nvPr/>
        </p:nvSpPr>
        <p:spPr>
          <a:xfrm>
            <a:off x="2461300" y="3923830"/>
            <a:ext cx="1167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Publish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push 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702DB-DAF0-A743-022C-EE78D081A587}"/>
              </a:ext>
            </a:extLst>
          </p:cNvPr>
          <p:cNvSpPr txBox="1"/>
          <p:nvPr/>
        </p:nvSpPr>
        <p:spPr>
          <a:xfrm>
            <a:off x="5594769" y="3933355"/>
            <a:ext cx="10967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Subscribe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pull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message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1BB1FB-53FF-C6B8-208E-20F119C065BC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2189492" y="1669885"/>
            <a:ext cx="1530976" cy="2160612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59C013-9FD5-22A9-94E9-94E4AAEB15FA}"/>
              </a:ext>
            </a:extLst>
          </p:cNvPr>
          <p:cNvSpPr txBox="1"/>
          <p:nvPr/>
        </p:nvSpPr>
        <p:spPr>
          <a:xfrm>
            <a:off x="1867379" y="1560845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get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id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82741-7BF3-56FF-8D18-49F4DC6AEDCD}"/>
              </a:ext>
            </a:extLst>
          </p:cNvPr>
          <p:cNvSpPr txBox="1"/>
          <p:nvPr/>
        </p:nvSpPr>
        <p:spPr>
          <a:xfrm>
            <a:off x="5669180" y="160836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update offset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9" name="원통형 28">
            <a:extLst>
              <a:ext uri="{FF2B5EF4-FFF2-40B4-BE49-F238E27FC236}">
                <a16:creationId xmlns:a16="http://schemas.microsoft.com/office/drawing/2014/main" id="{E3476061-F1BD-47C3-0B7E-454FA153DAC8}"/>
              </a:ext>
            </a:extLst>
          </p:cNvPr>
          <p:cNvSpPr/>
          <p:nvPr/>
        </p:nvSpPr>
        <p:spPr>
          <a:xfrm>
            <a:off x="4077951" y="4193197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B2C90230-546B-503A-8421-B1C234406A19}"/>
              </a:ext>
            </a:extLst>
          </p:cNvPr>
          <p:cNvSpPr/>
          <p:nvPr/>
        </p:nvSpPr>
        <p:spPr>
          <a:xfrm>
            <a:off x="4079976" y="3650551"/>
            <a:ext cx="975947" cy="477054"/>
          </a:xfrm>
          <a:prstGeom prst="ca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broker</a:t>
            </a:r>
            <a:endParaRPr lang="ko-KR" altLang="en-US" sz="12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6A55563-6F71-FF66-435E-F632CAE34CBB}"/>
              </a:ext>
            </a:extLst>
          </p:cNvPr>
          <p:cNvSpPr/>
          <p:nvPr/>
        </p:nvSpPr>
        <p:spPr>
          <a:xfrm>
            <a:off x="3739732" y="2905921"/>
            <a:ext cx="1693748" cy="1978966"/>
          </a:xfrm>
          <a:prstGeom prst="roundRect">
            <a:avLst>
              <a:gd name="adj" fmla="val 8316"/>
            </a:avLst>
          </a:prstGeom>
          <a:noFill/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A703D9-BEEC-BD5B-B44F-C2AC1CEC474D}"/>
              </a:ext>
            </a:extLst>
          </p:cNvPr>
          <p:cNvSpPr txBox="1"/>
          <p:nvPr/>
        </p:nvSpPr>
        <p:spPr>
          <a:xfrm>
            <a:off x="4731920" y="2560358"/>
            <a:ext cx="122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 cluster</a:t>
            </a:r>
            <a:endParaRPr lang="ko-KR" altLang="en-US" sz="12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2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dirty="0">
                <a:effectLst/>
                <a:hlinkClick r:id="rId4"/>
              </a:rPr>
              <a:t>https://start.spring.io/#!type=gradle-project-kotlin&amp;language=kotlin&amp;platformVersion=3.1.4&amp;packaging=jar&amp;jvmVersion=17&amp;groupId=dev.fastcampus&amp;artifactId=kafka-consumer&amp;name=kafka-consumer&amp;description=kafka </a:t>
            </a:r>
            <a:r>
              <a:rPr lang="en-US" altLang="ko-KR" sz="300" dirty="0" err="1">
                <a:effectLst/>
                <a:hlinkClick r:id="rId4"/>
              </a:rPr>
              <a:t>consumer&amp;packageName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dev.fastcampus.kafka-consumer&amp;dependencies</a:t>
            </a:r>
            <a:r>
              <a:rPr lang="en-US" altLang="ko-KR" sz="300" dirty="0">
                <a:effectLst/>
                <a:hlinkClick r:id="rId4"/>
              </a:rPr>
              <a:t>=</a:t>
            </a:r>
            <a:r>
              <a:rPr lang="en-US" altLang="ko-KR" sz="300" dirty="0" err="1">
                <a:effectLst/>
                <a:hlinkClick r:id="rId4"/>
              </a:rPr>
              <a:t>kafka</a:t>
            </a:r>
            <a:endParaRPr lang="en-US" altLang="ko-KR" sz="9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918045-A4D5-AD86-03F5-CA63ABB7E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851" y="2374751"/>
            <a:ext cx="5532280" cy="26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5EB93-6B17-389D-C37C-435F4E89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53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387984-76E9-D667-3953-7639DF9E0ACF}"/>
              </a:ext>
            </a:extLst>
          </p:cNvPr>
          <p:cNvSpPr txBox="1"/>
          <p:nvPr/>
        </p:nvSpPr>
        <p:spPr>
          <a:xfrm>
            <a:off x="748681" y="132056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색인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9E150-DADF-E9C9-6995-C0FECD36E0CA}"/>
              </a:ext>
            </a:extLst>
          </p:cNvPr>
          <p:cNvSpPr txBox="1"/>
          <p:nvPr/>
        </p:nvSpPr>
        <p:spPr>
          <a:xfrm>
            <a:off x="4857619" y="1375063"/>
            <a:ext cx="2953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역색인</a:t>
            </a:r>
            <a:r>
              <a:rPr lang="ko-KR" altLang="en-US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 </a:t>
            </a:r>
            <a:r>
              <a:rPr lang="en-US" altLang="ko-KR" sz="1600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(Reverted Index)</a:t>
            </a:r>
            <a:endParaRPr lang="ko-KR" altLang="en-US" sz="1600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206E3DE-E968-B1C4-CF5E-499B336BC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1640"/>
              </p:ext>
            </p:extLst>
          </p:nvPr>
        </p:nvGraphicFramePr>
        <p:xfrm>
          <a:off x="748680" y="1883261"/>
          <a:ext cx="2556495" cy="145536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7451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2059044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 is coming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 is the fury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363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 choice is yours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A6C9F-02CA-37BF-EC97-EB3168B0A19D}"/>
              </a:ext>
            </a:extLst>
          </p:cNvPr>
          <p:cNvSpPr txBox="1"/>
          <p:nvPr/>
        </p:nvSpPr>
        <p:spPr>
          <a:xfrm>
            <a:off x="583753" y="4858401"/>
            <a:ext cx="7293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https://www.elastic.co/kr/blog/found-elasticsearch-from-the-bottom-up</a:t>
            </a:r>
            <a:endParaRPr lang="en-US" altLang="ko-KR" sz="12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DCDD32-F18F-0317-B308-76A5ED5D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13493"/>
              </p:ext>
            </p:extLst>
          </p:nvPr>
        </p:nvGraphicFramePr>
        <p:xfrm>
          <a:off x="4857618" y="1758306"/>
          <a:ext cx="3180595" cy="2668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4084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1158949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3209172425"/>
                    </a:ext>
                  </a:extLst>
                </a:gridCol>
              </a:tblGrid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term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freq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choice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coming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fury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856012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86593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the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2,3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6437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winter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79148"/>
                  </a:ext>
                </a:extLst>
              </a:tr>
              <a:tr h="2965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yours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005844"/>
                  </a:ext>
                </a:extLst>
              </a:tr>
            </a:tbl>
          </a:graphicData>
        </a:graphic>
      </p:graphicFrame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9BE7A80-7406-77A5-7C11-11306DE6D11F}"/>
              </a:ext>
            </a:extLst>
          </p:cNvPr>
          <p:cNvSpPr/>
          <p:nvPr/>
        </p:nvSpPr>
        <p:spPr>
          <a:xfrm rot="16200000">
            <a:off x="5602889" y="3712173"/>
            <a:ext cx="208278" cy="1673301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F0D07EC-BE35-5F13-01AD-9963F6BB64BB}"/>
              </a:ext>
            </a:extLst>
          </p:cNvPr>
          <p:cNvSpPr/>
          <p:nvPr/>
        </p:nvSpPr>
        <p:spPr>
          <a:xfrm rot="16200000">
            <a:off x="7221951" y="3836698"/>
            <a:ext cx="208278" cy="1424252"/>
          </a:xfrm>
          <a:prstGeom prst="leftBrace">
            <a:avLst>
              <a:gd name="adj1" fmla="val 8333"/>
              <a:gd name="adj2" fmla="val 51128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46FDA-7394-5566-1633-ECDA0D998E4A}"/>
              </a:ext>
            </a:extLst>
          </p:cNvPr>
          <p:cNvSpPr txBox="1"/>
          <p:nvPr/>
        </p:nvSpPr>
        <p:spPr>
          <a:xfrm>
            <a:off x="5181599" y="4538655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3D225-70A7-55E1-6883-DE56956A3D4D}"/>
              </a:ext>
            </a:extLst>
          </p:cNvPr>
          <p:cNvSpPr txBox="1"/>
          <p:nvPr/>
        </p:nvSpPr>
        <p:spPr>
          <a:xfrm>
            <a:off x="6943679" y="4538655"/>
            <a:ext cx="87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posting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38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52D5D4-EAC9-6E85-4A52-2AD182DC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Elasticsearch</a:t>
            </a:r>
          </a:p>
          <a:p>
            <a:pPr lvl="1"/>
            <a:r>
              <a:rPr lang="en-US" altLang="ko-KR" dirty="0"/>
              <a:t>Apache Lucene </a:t>
            </a:r>
            <a:r>
              <a:rPr lang="ko-KR" altLang="en-US" dirty="0"/>
              <a:t>기반의 분산 검색엔진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대량 데이터를 </a:t>
            </a:r>
            <a:r>
              <a:rPr lang="en-US" altLang="ko-KR" dirty="0"/>
              <a:t>Near Real Time </a:t>
            </a:r>
            <a:r>
              <a:rPr lang="ko-KR" altLang="en-US" dirty="0"/>
              <a:t>하게 저장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en-US" altLang="ko-KR" dirty="0"/>
              <a:t>Document oriented</a:t>
            </a:r>
          </a:p>
          <a:p>
            <a:pPr lvl="2"/>
            <a:r>
              <a:rPr lang="en-US" altLang="ko-KR" dirty="0"/>
              <a:t>Shard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실시간 처리가 아님</a:t>
            </a:r>
            <a:endParaRPr lang="en-US" altLang="ko-KR" dirty="0"/>
          </a:p>
          <a:p>
            <a:pPr lvl="2"/>
            <a:r>
              <a:rPr lang="ko-KR" altLang="en-US" dirty="0" err="1"/>
              <a:t>트렌젝션</a:t>
            </a:r>
            <a:r>
              <a:rPr lang="en-US" altLang="ko-KR" dirty="0"/>
              <a:t>, </a:t>
            </a:r>
            <a:r>
              <a:rPr lang="ko-KR" altLang="en-US" dirty="0"/>
              <a:t>롤백</a:t>
            </a:r>
            <a:r>
              <a:rPr lang="en-US" altLang="ko-KR" dirty="0"/>
              <a:t>, </a:t>
            </a:r>
            <a:r>
              <a:rPr lang="ko-KR" altLang="en-US" dirty="0"/>
              <a:t>업데이트 미지원</a:t>
            </a:r>
            <a:endParaRPr lang="en-US" altLang="ko-KR" dirty="0"/>
          </a:p>
          <a:p>
            <a:pPr lvl="2"/>
            <a:r>
              <a:rPr lang="ko-KR" altLang="en-US" dirty="0"/>
              <a:t>테이블 간 </a:t>
            </a:r>
            <a:r>
              <a:rPr lang="en-US" altLang="ko-KR" dirty="0"/>
              <a:t>Join </a:t>
            </a:r>
            <a:r>
              <a:rPr lang="ko-KR" altLang="en-US" dirty="0"/>
              <a:t>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595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3E203-30FE-27AD-0653-2FCCCB949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RDB vs 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78939"/>
              </p:ext>
            </p:extLst>
          </p:nvPr>
        </p:nvGraphicFramePr>
        <p:xfrm>
          <a:off x="987668" y="1883261"/>
          <a:ext cx="6222024" cy="19221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RDB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Elasticsearch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Index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Document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Column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Field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5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2388-E7E3-ECA6-756C-677ABBA8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Elasticsearch </a:t>
            </a:r>
            <a:r>
              <a:rPr lang="ko-KR" altLang="en-US" dirty="0"/>
              <a:t>검색 방법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B6FBDC-D533-4531-F936-763FA9BD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72272"/>
              </p:ext>
            </p:extLst>
          </p:nvPr>
        </p:nvGraphicFramePr>
        <p:xfrm>
          <a:off x="1145930" y="1956224"/>
          <a:ext cx="6222024" cy="24026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11012">
                  <a:extLst>
                    <a:ext uri="{9D8B030D-6E8A-4147-A177-3AD203B41FA5}">
                      <a16:colId xmlns:a16="http://schemas.microsoft.com/office/drawing/2014/main" val="3636359018"/>
                    </a:ext>
                  </a:extLst>
                </a:gridCol>
                <a:gridCol w="3111012">
                  <a:extLst>
                    <a:ext uri="{9D8B030D-6E8A-4147-A177-3AD203B41FA5}">
                      <a16:colId xmlns:a16="http://schemas.microsoft.com/office/drawing/2014/main" val="328410710"/>
                    </a:ext>
                  </a:extLst>
                </a:gridCol>
              </a:tblGrid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Filter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53321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가장 유사한 결과를 찾는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RBD </a:t>
                      </a:r>
                      <a:r>
                        <a:rPr lang="ko-KR" altLang="en-US" sz="1600" dirty="0"/>
                        <a:t>의 </a:t>
                      </a:r>
                      <a:r>
                        <a:rPr lang="en-US" altLang="ko-KR" sz="1600" dirty="0"/>
                        <a:t>WHERE </a:t>
                      </a:r>
                      <a:r>
                        <a:rPr lang="ko-KR" altLang="en-US" sz="1600" dirty="0"/>
                        <a:t>에 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371603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전문 검색 </a:t>
                      </a:r>
                      <a:r>
                        <a:rPr lang="en-US" altLang="ko-KR" sz="1600" dirty="0"/>
                        <a:t>(Full text search)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정확값</a:t>
                      </a:r>
                      <a:r>
                        <a:rPr lang="ko-KR" altLang="en-US" sz="1600" dirty="0"/>
                        <a:t> 검색 </a:t>
                      </a:r>
                      <a:r>
                        <a:rPr lang="en-US" altLang="ko-KR" sz="1600" dirty="0"/>
                        <a:t>(Exact value)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95266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Not cached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Cached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362407"/>
                  </a:ext>
                </a:extLst>
              </a:tr>
              <a:tr h="480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Score </a:t>
                      </a:r>
                      <a:r>
                        <a:rPr lang="ko-KR" altLang="en-US" sz="1600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Bool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(0, 1)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83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51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6317C-F28B-ECBE-0810-17736FC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Spring </a:t>
            </a:r>
            <a:r>
              <a:rPr lang="en-US" altLang="ko-KR" dirty="0" err="1"/>
              <a:t>initializr</a:t>
            </a:r>
            <a:endParaRPr lang="en-US" altLang="ko-KR" dirty="0"/>
          </a:p>
          <a:p>
            <a:pPr lvl="1"/>
            <a:r>
              <a:rPr lang="en-US" altLang="ko-KR" dirty="0">
                <a:effectLst/>
                <a:hlinkClick r:id="rId3"/>
              </a:rPr>
              <a:t>https://start.spring.io</a:t>
            </a:r>
            <a:endParaRPr lang="en-US" altLang="ko-KR" dirty="0">
              <a:effectLst/>
            </a:endParaRPr>
          </a:p>
          <a:p>
            <a:pPr marL="685800" lvl="2" indent="0">
              <a:buNone/>
            </a:pPr>
            <a:r>
              <a:rPr lang="en-US" altLang="ko-KR" sz="300" b="0" i="0" dirty="0">
                <a:solidFill>
                  <a:srgbClr val="000000"/>
                </a:solidFill>
                <a:effectLst/>
                <a:latin typeface="Metropolis"/>
                <a:hlinkClick r:id="rId4"/>
              </a:rPr>
              <a:t>https://start.spring.io/#!type=gradle-project-kotlin&amp;language=kotlin&amp;platformVersion=3.1.5&amp;packaging=jar&amp;jvmVersion=17&amp;groupId=dev.fastcampus&amp;artifactId=elasticsearch&amp;name=elasticsearch&amp;description=Demo%20project%20for%20Spring%20Boot&amp;packageName=dev.fastcampus.elasticsearch&amp;dependencies=webflux,data-elasticsearch</a:t>
            </a:r>
            <a:endParaRPr lang="en-US" altLang="ko-KR" sz="300" dirty="0">
              <a:solidFill>
                <a:srgbClr val="53585F"/>
              </a:solidFill>
            </a:endParaRPr>
          </a:p>
        </p:txBody>
      </p:sp>
      <p:sp>
        <p:nvSpPr>
          <p:cNvPr id="3" name="Google Shape;209;p30">
            <a:extLst>
              <a:ext uri="{FF2B5EF4-FFF2-40B4-BE49-F238E27FC236}">
                <a16:creationId xmlns:a16="http://schemas.microsoft.com/office/drawing/2014/main" id="{3B06362D-CAAD-1705-C1AD-D31B838A005F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6" name="Google Shape;210;p30">
            <a:extLst>
              <a:ext uri="{FF2B5EF4-FFF2-40B4-BE49-F238E27FC236}">
                <a16:creationId xmlns:a16="http://schemas.microsoft.com/office/drawing/2014/main" id="{AE114EB6-5F80-672C-B727-BD278A7E49D5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B1DE35-D1C1-3CAA-E088-48D1BD59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83" y="2357214"/>
            <a:ext cx="5565531" cy="27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2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고객 피드백</a:t>
            </a:r>
            <a:endParaRPr lang="en-US" altLang="ko-KR" dirty="0"/>
          </a:p>
          <a:p>
            <a:pPr marL="627063" lvl="1" indent="-284163">
              <a:buFont typeface="+mj-lt"/>
              <a:buAutoNum type="arabicPeriod"/>
            </a:pPr>
            <a:r>
              <a:rPr lang="ko-KR" altLang="en-US" dirty="0"/>
              <a:t>결제가 가끔 실패해요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재처리 기능 필요</a:t>
            </a:r>
            <a:endParaRPr lang="en-US" altLang="ko-KR" dirty="0"/>
          </a:p>
          <a:p>
            <a:pPr marL="685800" lvl="1" indent="-342900">
              <a:buFont typeface="+mj-lt"/>
              <a:buAutoNum type="arabicPeriod"/>
            </a:pPr>
            <a:r>
              <a:rPr lang="ko-KR" altLang="en-US" dirty="0"/>
              <a:t>구매내역 조회가 너무 느려요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결제 이력 조회성능 개선 필요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디자인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구현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1669C5-57A1-C791-EDE2-A316342C139E}"/>
              </a:ext>
            </a:extLst>
          </p:cNvPr>
          <p:cNvSpPr/>
          <p:nvPr/>
        </p:nvSpPr>
        <p:spPr>
          <a:xfrm>
            <a:off x="3776293" y="1843179"/>
            <a:ext cx="1288008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7EF077-B999-0720-3D0C-CE44928BFCAF}"/>
              </a:ext>
            </a:extLst>
          </p:cNvPr>
          <p:cNvSpPr/>
          <p:nvPr/>
        </p:nvSpPr>
        <p:spPr>
          <a:xfrm>
            <a:off x="6365702" y="1843178"/>
            <a:ext cx="1288009" cy="62425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7DD9AD11-74B4-892C-2F18-15FA7089984C}"/>
              </a:ext>
            </a:extLst>
          </p:cNvPr>
          <p:cNvSpPr/>
          <p:nvPr/>
        </p:nvSpPr>
        <p:spPr>
          <a:xfrm>
            <a:off x="1239642" y="1762858"/>
            <a:ext cx="975947" cy="775121"/>
          </a:xfrm>
          <a:prstGeom prst="can">
            <a:avLst>
              <a:gd name="adj" fmla="val 19366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Order</a:t>
            </a:r>
          </a:p>
          <a:p>
            <a:pPr algn="ctr"/>
            <a:r>
              <a:rPr lang="en-US" altLang="ko-KR" sz="10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(RDB)</a:t>
            </a:r>
            <a:endParaRPr lang="ko-KR" altLang="en-US" sz="10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AC5DA20A-66DC-4470-F4FD-11A75724B710}"/>
              </a:ext>
            </a:extLst>
          </p:cNvPr>
          <p:cNvSpPr/>
          <p:nvPr/>
        </p:nvSpPr>
        <p:spPr>
          <a:xfrm>
            <a:off x="3932322" y="3974005"/>
            <a:ext cx="975947" cy="967272"/>
          </a:xfrm>
          <a:prstGeom prst="can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History</a:t>
            </a:r>
          </a:p>
          <a:p>
            <a:pPr algn="ctr"/>
            <a:r>
              <a:rPr lang="en-US" altLang="ko-KR" sz="8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(Elasticsearch)</a:t>
            </a:r>
            <a:endParaRPr lang="ko-KR" altLang="en-US" sz="800" b="1" dirty="0">
              <a:solidFill>
                <a:schemeClr val="dk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ABFF9F9-8E86-5C06-BD40-05E607ADCA0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064301" y="2155305"/>
            <a:ext cx="1301401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47154-C8D3-BEB7-958F-97C934F4367A}"/>
              </a:ext>
            </a:extLst>
          </p:cNvPr>
          <p:cNvCxnSpPr>
            <a:cxnSpLocks/>
            <a:stCxn id="9" idx="1"/>
            <a:endCxn id="3" idx="4"/>
          </p:cNvCxnSpPr>
          <p:nvPr/>
        </p:nvCxnSpPr>
        <p:spPr>
          <a:xfrm flipH="1" flipV="1">
            <a:off x="2215589" y="2150419"/>
            <a:ext cx="1560704" cy="48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FB9B7C-0491-A7B7-AF72-BA082E5A8C40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420297" y="2467432"/>
            <a:ext cx="0" cy="475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직접 액세스 저장소 4">
            <a:extLst>
              <a:ext uri="{FF2B5EF4-FFF2-40B4-BE49-F238E27FC236}">
                <a16:creationId xmlns:a16="http://schemas.microsoft.com/office/drawing/2014/main" id="{6B90408A-50F6-5124-2684-DEFC48AE1C8E}"/>
              </a:ext>
            </a:extLst>
          </p:cNvPr>
          <p:cNvSpPr/>
          <p:nvPr/>
        </p:nvSpPr>
        <p:spPr>
          <a:xfrm>
            <a:off x="3701653" y="2942837"/>
            <a:ext cx="1437287" cy="555763"/>
          </a:xfrm>
          <a:prstGeom prst="flowChartMagneticDrum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Kafka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63F3B8-957A-4470-0B2C-DB288CB89FFC}"/>
              </a:ext>
            </a:extLst>
          </p:cNvPr>
          <p:cNvSpPr/>
          <p:nvPr/>
        </p:nvSpPr>
        <p:spPr>
          <a:xfrm>
            <a:off x="5824967" y="3974005"/>
            <a:ext cx="1288009" cy="624253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Another</a:t>
            </a: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0FF6C83-9330-2883-3150-2E2F75E8A9FE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5138940" y="3220719"/>
            <a:ext cx="1330032" cy="753286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70DA68-582D-74FC-9781-A3293BAF8B2A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flipH="1">
            <a:off x="4420296" y="3498600"/>
            <a:ext cx="1" cy="475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748DA3-ED09-3AC0-FB94-366000B3A749}"/>
              </a:ext>
            </a:extLst>
          </p:cNvPr>
          <p:cNvSpPr/>
          <p:nvPr/>
        </p:nvSpPr>
        <p:spPr>
          <a:xfrm>
            <a:off x="1232453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서비스</a:t>
            </a:r>
            <a:endParaRPr lang="en-US" altLang="ko-KR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(MVC)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4" name="순서도: 직접 액세스 저장소 3">
            <a:extLst>
              <a:ext uri="{FF2B5EF4-FFF2-40B4-BE49-F238E27FC236}">
                <a16:creationId xmlns:a16="http://schemas.microsoft.com/office/drawing/2014/main" id="{7E96449A-712D-3E8F-377A-C473DB54A06B}"/>
              </a:ext>
            </a:extLst>
          </p:cNvPr>
          <p:cNvSpPr/>
          <p:nvPr/>
        </p:nvSpPr>
        <p:spPr>
          <a:xfrm>
            <a:off x="2967659" y="2372139"/>
            <a:ext cx="1530626" cy="755374"/>
          </a:xfrm>
          <a:prstGeom prst="flowChartMagneticDrum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Q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8C4A62-88E7-1D4E-1FD9-07A183CD104A}"/>
              </a:ext>
            </a:extLst>
          </p:cNvPr>
          <p:cNvSpPr/>
          <p:nvPr/>
        </p:nvSpPr>
        <p:spPr>
          <a:xfrm>
            <a:off x="5026715" y="2372139"/>
            <a:ext cx="1073426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결제 </a:t>
            </a:r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Consumer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05879" y="2749826"/>
            <a:ext cx="66178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BDA002-993E-CB9A-B1C7-063D808EBC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4498285" y="2749826"/>
            <a:ext cx="52843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B09DDA-82C7-61C2-19E6-C2FB3682A4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00141" y="2749826"/>
            <a:ext cx="8506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5" idx="2"/>
            <a:endCxn id="22" idx="2"/>
          </p:cNvCxnSpPr>
          <p:nvPr/>
        </p:nvCxnSpPr>
        <p:spPr>
          <a:xfrm rot="5400000" flipH="1">
            <a:off x="4155145" y="1719230"/>
            <a:ext cx="220624" cy="2595942"/>
          </a:xfrm>
          <a:prstGeom prst="bentConnector4">
            <a:avLst>
              <a:gd name="adj1" fmla="val -278964"/>
              <a:gd name="adj2" fmla="val 108806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F393760-32E5-C140-6C0A-D90C22EB265F}"/>
              </a:ext>
            </a:extLst>
          </p:cNvPr>
          <p:cNvSpPr/>
          <p:nvPr/>
        </p:nvSpPr>
        <p:spPr>
          <a:xfrm>
            <a:off x="2967486" y="2884029"/>
            <a:ext cx="45719" cy="45719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42876-C5DF-11E0-AEF1-0B3146D1E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" y="1868115"/>
            <a:ext cx="3191332" cy="2818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4721470" y="1868115"/>
            <a:ext cx="2296654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958365" y="1868115"/>
            <a:ext cx="2224520" cy="255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4400" b="1" baseline="30000" dirty="0">
                <a:solidFill>
                  <a:srgbClr val="FF0000"/>
                </a:solidFill>
              </a:rPr>
              <a:t>n</a:t>
            </a:r>
            <a:endParaRPr lang="en-US" altLang="ko-KR" sz="2400" b="1" baseline="30000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2400" dirty="0"/>
              <a:t>Retry 1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2 sec</a:t>
            </a:r>
          </a:p>
          <a:p>
            <a:r>
              <a:rPr lang="en-US" altLang="ko-KR" sz="2400" dirty="0"/>
              <a:t>Retry 2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4 sec</a:t>
            </a:r>
          </a:p>
          <a:p>
            <a:r>
              <a:rPr lang="en-US" altLang="ko-KR" sz="2400" dirty="0"/>
              <a:t>Retry 3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/>
              <a:t>8 sec</a:t>
            </a:r>
          </a:p>
          <a:p>
            <a:r>
              <a:rPr lang="en-US" altLang="ko-KR" sz="2400" dirty="0"/>
              <a:t>Retry 4</a:t>
            </a:r>
            <a:r>
              <a:rPr lang="en-US" altLang="ko-KR" sz="2000" dirty="0"/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16</a:t>
            </a:r>
            <a:r>
              <a:rPr lang="en-US" altLang="ko-KR" sz="2400" dirty="0"/>
              <a:t> sec</a:t>
            </a:r>
          </a:p>
          <a:p>
            <a:endParaRPr lang="en-US" altLang="ko-KR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525D56-5DCC-9F9C-06E1-C347DDFD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45" y="1868115"/>
            <a:ext cx="4209318" cy="280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576"/>
            <a:ext cx="7886700" cy="39719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</a:t>
            </a:r>
            <a:r>
              <a:rPr lang="en-US" altLang="ko-KR" dirty="0">
                <a:solidFill>
                  <a:srgbClr val="C00000"/>
                </a:solidFill>
              </a:rPr>
              <a:t> &amp; Jitter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hlinkClick r:id="rId3"/>
              </a:rPr>
              <a:t>https://aws.amazon.com/blogs/architecture/exponential-backoff-and-jitter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279EA-0B40-0D85-ADEE-6FB87E4C568C}"/>
              </a:ext>
            </a:extLst>
          </p:cNvPr>
          <p:cNvSpPr txBox="1"/>
          <p:nvPr/>
        </p:nvSpPr>
        <p:spPr>
          <a:xfrm>
            <a:off x="5000625" y="1798394"/>
            <a:ext cx="3668591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temp =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</a:rPr>
              <a:t>base</a:t>
            </a:r>
            <a:r>
              <a:rPr lang="en-US" altLang="ko-KR" sz="2000" dirty="0"/>
              <a:t> + 2</a:t>
            </a:r>
            <a:r>
              <a:rPr lang="en-US" altLang="ko-KR" sz="4000" b="1" baseline="30000" dirty="0">
                <a:solidFill>
                  <a:srgbClr val="FF0000"/>
                </a:solidFill>
              </a:rPr>
              <a:t>n</a:t>
            </a:r>
            <a:endParaRPr lang="en-US" altLang="ko-KR" sz="2000" b="1" baseline="30000" dirty="0">
              <a:solidFill>
                <a:srgbClr val="FF0000"/>
              </a:solidFill>
            </a:endParaRPr>
          </a:p>
          <a:p>
            <a:endParaRPr lang="en-US" altLang="ko-KR" sz="1050" dirty="0"/>
          </a:p>
          <a:p>
            <a:r>
              <a:rPr lang="en-US" altLang="ko-KR" sz="2000" dirty="0"/>
              <a:t>temp / 2 + (0 ~ temp / 2).random</a:t>
            </a:r>
          </a:p>
          <a:p>
            <a:endParaRPr lang="en-US" altLang="ko-KR" sz="1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 delay</a:t>
            </a:r>
            <a:endParaRPr lang="en-US" altLang="ko-KR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E36C37-A9F2-E296-EC16-D3DC912E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2" y="1798394"/>
            <a:ext cx="4146114" cy="27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2D06782-2449-6985-D4E5-0863937664D2}"/>
              </a:ext>
            </a:extLst>
          </p:cNvPr>
          <p:cNvSpPr/>
          <p:nvPr/>
        </p:nvSpPr>
        <p:spPr>
          <a:xfrm>
            <a:off x="6950765" y="2372139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PG</a:t>
            </a:r>
            <a:endParaRPr lang="ko-KR" altLang="en-US" sz="1200" b="1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CC8FFF-A9ED-E45C-50B6-77A2B55591C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05879" y="2749826"/>
            <a:ext cx="46448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64C9B8-911F-5CEB-C7B6-0D2B3184AE98}"/>
              </a:ext>
            </a:extLst>
          </p:cNvPr>
          <p:cNvCxnSpPr>
            <a:cxnSpLocks/>
            <a:stCxn id="13" idx="6"/>
            <a:endCxn id="3" idx="2"/>
          </p:cNvCxnSpPr>
          <p:nvPr/>
        </p:nvCxnSpPr>
        <p:spPr>
          <a:xfrm flipH="1">
            <a:off x="1769166" y="2938670"/>
            <a:ext cx="540524" cy="188843"/>
          </a:xfrm>
          <a:prstGeom prst="bentConnector4">
            <a:avLst>
              <a:gd name="adj1" fmla="val -56389"/>
              <a:gd name="adj2" fmla="val 281579"/>
            </a:avLst>
          </a:prstGeom>
          <a:ln w="38100">
            <a:solidFill>
              <a:srgbClr val="ED4D1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EEC8B8-2E38-D761-1B62-7F51F8C6C3D2}"/>
              </a:ext>
            </a:extLst>
          </p:cNvPr>
          <p:cNvGrpSpPr/>
          <p:nvPr/>
        </p:nvGrpSpPr>
        <p:grpSpPr>
          <a:xfrm>
            <a:off x="1232453" y="2372139"/>
            <a:ext cx="1077237" cy="755374"/>
            <a:chOff x="1232453" y="2372139"/>
            <a:chExt cx="1077237" cy="7553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748DA3-ED09-3AC0-FB94-366000B3A749}"/>
                </a:ext>
              </a:extLst>
            </p:cNvPr>
            <p:cNvSpPr/>
            <p:nvPr/>
          </p:nvSpPr>
          <p:spPr>
            <a:xfrm>
              <a:off x="1232453" y="2372139"/>
              <a:ext cx="1073426" cy="755374"/>
            </a:xfrm>
            <a:prstGeom prst="round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결제 서비스</a:t>
              </a:r>
              <a:endParaRPr lang="en-US" altLang="ko-KR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  <a:p>
              <a:pPr algn="ctr"/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(</a:t>
              </a:r>
              <a:r>
                <a:rPr lang="en-US" altLang="ko-KR" sz="1200" b="1" dirty="0" err="1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Webflux</a:t>
              </a:r>
              <a:r>
                <a:rPr lang="en-US" altLang="ko-KR" sz="1200" b="1" dirty="0">
                  <a:latin typeface="Spoqa Han Sans Neo Bold" panose="020B0800000000000000" pitchFamily="34" charset="-127"/>
                  <a:ea typeface="Spoqa Han Sans Neo Bold" panose="020B0800000000000000" pitchFamily="34" charset="-127"/>
                </a:rPr>
                <a:t>)</a:t>
              </a:r>
              <a:endParaRPr lang="ko-KR" altLang="en-US" sz="1200" b="1" dirty="0">
                <a:latin typeface="Spoqa Han Sans Neo Bold" panose="020B0800000000000000" pitchFamily="34" charset="-127"/>
                <a:ea typeface="Spoqa Han Sans Neo Bold" panose="020B0800000000000000" pitchFamily="34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ADBCE48-843F-C883-717F-C0F591473D70}"/>
                </a:ext>
              </a:extLst>
            </p:cNvPr>
            <p:cNvSpPr/>
            <p:nvPr/>
          </p:nvSpPr>
          <p:spPr>
            <a:xfrm>
              <a:off x="2263971" y="2915810"/>
              <a:ext cx="45719" cy="45719"/>
            </a:xfrm>
            <a:prstGeom prst="ellipse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DA190A-1B08-0404-E6D5-273C7F35D2AB}"/>
              </a:ext>
            </a:extLst>
          </p:cNvPr>
          <p:cNvSpPr/>
          <p:nvPr/>
        </p:nvSpPr>
        <p:spPr>
          <a:xfrm>
            <a:off x="2619088" y="1392104"/>
            <a:ext cx="960782" cy="755374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70C0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Marker</a:t>
            </a:r>
            <a:endParaRPr lang="ko-KR" altLang="en-US" sz="1200" b="1" dirty="0">
              <a:solidFill>
                <a:srgbClr val="0070C0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cxnSp>
        <p:nvCxnSpPr>
          <p:cNvPr id="21" name="직선 화살표 연결선 16">
            <a:extLst>
              <a:ext uri="{FF2B5EF4-FFF2-40B4-BE49-F238E27FC236}">
                <a16:creationId xmlns:a16="http://schemas.microsoft.com/office/drawing/2014/main" id="{CFCB0D37-6D96-ED9D-6A4A-DCC49E9FA5F6}"/>
              </a:ext>
            </a:extLst>
          </p:cNvPr>
          <p:cNvCxnSpPr>
            <a:cxnSpLocks/>
            <a:stCxn id="3" idx="0"/>
            <a:endCxn id="20" idx="1"/>
          </p:cNvCxnSpPr>
          <p:nvPr/>
        </p:nvCxnSpPr>
        <p:spPr>
          <a:xfrm rot="5400000" flipH="1" flipV="1">
            <a:off x="1892953" y="1646004"/>
            <a:ext cx="602348" cy="849922"/>
          </a:xfrm>
          <a:prstGeom prst="bentConnector2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9749</TotalTime>
  <Words>3517</Words>
  <Application>Microsoft Office PowerPoint</Application>
  <PresentationFormat>화면 슬라이드 쇼(16:9)</PresentationFormat>
  <Paragraphs>624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Metropolis</vt:lpstr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Backoff 전략</vt:lpstr>
      <vt:lpstr>Backoff 전략</vt:lpstr>
      <vt:lpstr>Backoff 전략</vt:lpstr>
      <vt:lpstr>시나리오 1 : 결제 재처리 (Webflux)</vt:lpstr>
      <vt:lpstr>결제서비스 기능확장</vt:lpstr>
      <vt:lpstr>시나리오 2 : 주문이력 성능개선</vt:lpstr>
      <vt:lpstr>시나리오 2 : 주문이력 성능개선</vt:lpstr>
      <vt:lpstr>결제서비스 기능확장</vt:lpstr>
      <vt:lpstr>Kafka</vt:lpstr>
      <vt:lpstr>Kafka</vt:lpstr>
      <vt:lpstr>Kafka</vt:lpstr>
      <vt:lpstr>Kafka</vt:lpstr>
      <vt:lpstr>Kafka</vt:lpstr>
      <vt:lpstr>Kafka</vt:lpstr>
      <vt:lpstr>Kafka</vt:lpstr>
      <vt:lpstr>개발환경 구성</vt:lpstr>
      <vt:lpstr>결제서비스 기능확장</vt:lpstr>
      <vt:lpstr>Elasticsearch</vt:lpstr>
      <vt:lpstr>Elasticsearch</vt:lpstr>
      <vt:lpstr>Elasticsearch</vt:lpstr>
      <vt:lpstr>Elasticsearch</vt:lpstr>
      <vt:lpstr>Elasticsearch</vt:lpstr>
      <vt:lpstr>개발환경 구성</vt:lpstr>
      <vt:lpstr>결제서비스 기능확장</vt:lpstr>
      <vt:lpstr>시스템 디자인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정화수 (Nathan)</cp:lastModifiedBy>
  <cp:revision>1556</cp:revision>
  <dcterms:created xsi:type="dcterms:W3CDTF">2023-07-11T14:27:12Z</dcterms:created>
  <dcterms:modified xsi:type="dcterms:W3CDTF">2023-10-31T00:16:24Z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