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7"/>
  </p:notesMasterIdLst>
  <p:sldIdLst>
    <p:sldId id="256" r:id="rId2"/>
    <p:sldId id="332" r:id="rId3"/>
    <p:sldId id="337" r:id="rId4"/>
    <p:sldId id="339" r:id="rId5"/>
    <p:sldId id="340" r:id="rId6"/>
    <p:sldId id="342" r:id="rId7"/>
    <p:sldId id="341" r:id="rId8"/>
    <p:sldId id="343" r:id="rId9"/>
    <p:sldId id="344" r:id="rId10"/>
    <p:sldId id="315" r:id="rId11"/>
    <p:sldId id="349" r:id="rId12"/>
    <p:sldId id="348" r:id="rId13"/>
    <p:sldId id="350" r:id="rId14"/>
    <p:sldId id="347" r:id="rId15"/>
    <p:sldId id="346" r:id="rId16"/>
    <p:sldId id="353" r:id="rId17"/>
    <p:sldId id="264" r:id="rId18"/>
    <p:sldId id="355" r:id="rId19"/>
    <p:sldId id="360" r:id="rId20"/>
    <p:sldId id="356" r:id="rId21"/>
    <p:sldId id="357" r:id="rId22"/>
    <p:sldId id="358" r:id="rId23"/>
    <p:sldId id="351" r:id="rId24"/>
    <p:sldId id="359" r:id="rId25"/>
    <p:sldId id="352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ADE"/>
    <a:srgbClr val="008000"/>
    <a:srgbClr val="996633"/>
    <a:srgbClr val="0033CC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697" autoAdjust="0"/>
  </p:normalViewPr>
  <p:slideViewPr>
    <p:cSldViewPr snapToGrid="0" showGuides="1">
      <p:cViewPr>
        <p:scale>
          <a:sx n="100" d="100"/>
          <a:sy n="100" d="100"/>
        </p:scale>
        <p:origin x="1896" y="-60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여러분</a:t>
            </a:r>
            <a:r>
              <a:rPr lang="en-US" altLang="ko-KR" dirty="0"/>
              <a:t>. 7</a:t>
            </a:r>
            <a:r>
              <a:rPr lang="ko-KR" altLang="en-US" dirty="0"/>
              <a:t>번째 챕터인 결제 서비스 구현입니다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챕터에서는 결제 서비스 업무 </a:t>
            </a:r>
            <a:r>
              <a:rPr lang="en-US" altLang="ko-KR" dirty="0"/>
              <a:t>flow</a:t>
            </a:r>
            <a:r>
              <a:rPr lang="ko-KR" altLang="en-US" dirty="0"/>
              <a:t>를 말씀드리고</a:t>
            </a:r>
            <a:r>
              <a:rPr lang="en-US" altLang="ko-KR" dirty="0"/>
              <a:t>, </a:t>
            </a:r>
            <a:r>
              <a:rPr lang="ko-KR" altLang="en-US" dirty="0"/>
              <a:t>간단한 결제서비스를 설계해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설계한 내용은</a:t>
            </a:r>
            <a:r>
              <a:rPr lang="en-US" altLang="ko-KR" dirty="0"/>
              <a:t> </a:t>
            </a:r>
            <a:r>
              <a:rPr lang="ko-KR" altLang="en-US" dirty="0"/>
              <a:t>로컬 개발환경에서 구현할 예정이고요</a:t>
            </a:r>
            <a:r>
              <a:rPr lang="en-US" altLang="ko-KR" dirty="0"/>
              <a:t>. </a:t>
            </a:r>
            <a:r>
              <a:rPr lang="ko-KR" altLang="en-US" dirty="0"/>
              <a:t>구현 내용에는 </a:t>
            </a:r>
            <a:r>
              <a:rPr lang="en-US" altLang="ko-KR" dirty="0"/>
              <a:t>PG</a:t>
            </a:r>
            <a:r>
              <a:rPr lang="ko-KR" altLang="en-US" dirty="0"/>
              <a:t>사와 연동해 결제가 승인되는 것까지 포함되어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과정소개 초반에 </a:t>
            </a:r>
            <a:r>
              <a:rPr lang="ko-KR" altLang="en-US" dirty="0" err="1"/>
              <a:t>약속드린대로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결제 서비스 업무 도메인을 자세히 </a:t>
            </a:r>
            <a:r>
              <a:rPr lang="ko-KR" altLang="en-US" dirty="0" err="1"/>
              <a:t>설명드리는</a:t>
            </a:r>
            <a:r>
              <a:rPr lang="ko-KR" altLang="en-US" dirty="0"/>
              <a:t> 것 보다는</a:t>
            </a:r>
            <a:r>
              <a:rPr lang="en-US" altLang="ko-KR" dirty="0"/>
              <a:t>, </a:t>
            </a:r>
            <a:r>
              <a:rPr lang="ko-KR" altLang="en-US" dirty="0"/>
              <a:t>결제에서 고민해왔던 이슈와 그 해결방안을 위주로 말씀드릴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</a:t>
            </a:r>
            <a:r>
              <a:rPr lang="en-US" altLang="ko-KR" dirty="0"/>
              <a:t>,</a:t>
            </a:r>
            <a:r>
              <a:rPr lang="ko-KR" altLang="en-US" dirty="0"/>
              <a:t> 현재 근무하시는 곳에서의 문제 해결에 영감을 드릴 수 있으면 좋겠습니다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 클립입니다</a:t>
            </a:r>
            <a:r>
              <a:rPr lang="en-US" altLang="ko-KR" dirty="0"/>
              <a:t>. Payment Gateway</a:t>
            </a:r>
            <a:r>
              <a:rPr lang="ko-KR" altLang="en-US" dirty="0"/>
              <a:t> 말씀드리겠습니다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r>
              <a:rPr lang="ko-KR" altLang="en-US" dirty="0"/>
              <a:t> 을 살펴보겠습니다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38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20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37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System diagram </a:t>
            </a:r>
            <a:r>
              <a:rPr lang="ko-KR" altLang="en-US" dirty="0"/>
              <a:t>을 이용해 결제서비스를 디자인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2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62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5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 시간에는 결제 서비스를 디자인해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지금부터는 결제 서비스를 구현해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82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</a:t>
            </a:r>
            <a:r>
              <a:rPr lang="en-US" altLang="ko-KR" dirty="0"/>
              <a:t>PG</a:t>
            </a:r>
            <a:r>
              <a:rPr lang="ko-KR" altLang="en-US" dirty="0"/>
              <a:t>사와 결제를 연동해 </a:t>
            </a:r>
            <a:r>
              <a:rPr lang="ko-KR" altLang="en-US" dirty="0" err="1"/>
              <a:t>볼껀데요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진짜 결제가 일어나면 안되니까</a:t>
            </a:r>
            <a:r>
              <a:rPr lang="en-US" altLang="ko-KR" dirty="0"/>
              <a:t>, PG</a:t>
            </a:r>
            <a:r>
              <a:rPr lang="ko-KR" altLang="en-US" dirty="0"/>
              <a:t>사 개발서버와 연동을 </a:t>
            </a:r>
            <a:r>
              <a:rPr lang="ko-KR" altLang="en-US" dirty="0" err="1"/>
              <a:t>해볼꺼고요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개발서버는</a:t>
            </a:r>
            <a:r>
              <a:rPr lang="en-US" altLang="ko-KR" dirty="0"/>
              <a:t>, </a:t>
            </a:r>
            <a:r>
              <a:rPr lang="ko-KR" altLang="en-US" dirty="0"/>
              <a:t>로컬 개발환경에서 연동이 가능했으면 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기준에 부합하는 서비스로 저희는 토스 페이를 사용할 예정입니다</a:t>
            </a:r>
            <a:r>
              <a:rPr lang="en-US" altLang="ko-KR" dirty="0"/>
              <a:t>. </a:t>
            </a:r>
            <a:r>
              <a:rPr lang="ko-KR" altLang="en-US" dirty="0"/>
              <a:t>사실상 유일한 선택지인 것 같습니다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네이버 페이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개발서버 접근키를 자체 심사 후 발급해주는데</a:t>
            </a:r>
            <a:r>
              <a:rPr lang="en-US" altLang="ko-KR" dirty="0"/>
              <a:t>, </a:t>
            </a:r>
            <a:r>
              <a:rPr lang="ko-KR" altLang="en-US" dirty="0" err="1"/>
              <a:t>심사받기</a:t>
            </a:r>
            <a:r>
              <a:rPr lang="ko-KR" altLang="en-US" dirty="0"/>
              <a:t> 위해서는 사업자 등록번호가 필요합니다</a:t>
            </a:r>
            <a:r>
              <a:rPr lang="en-US" altLang="ko-KR" dirty="0"/>
              <a:t>. </a:t>
            </a:r>
            <a:r>
              <a:rPr lang="ko-KR" altLang="en-US" dirty="0"/>
              <a:t>사실상 개발서버 접근이 어렵습니다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PayPal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비즈니스 계정 가입이 필요합니다</a:t>
            </a:r>
            <a:r>
              <a:rPr lang="en-US" altLang="ko-KR" dirty="0"/>
              <a:t>. </a:t>
            </a:r>
            <a:r>
              <a:rPr lang="ko-KR" altLang="en-US" dirty="0"/>
              <a:t>어렵진 않습니다만</a:t>
            </a:r>
            <a:r>
              <a:rPr lang="en-US" altLang="ko-KR" dirty="0"/>
              <a:t>, </a:t>
            </a:r>
            <a:r>
              <a:rPr lang="ko-KR" altLang="en-US" dirty="0"/>
              <a:t>한국에서의 전자 상거래를 지원하지 않기 때문에</a:t>
            </a:r>
            <a:r>
              <a:rPr lang="en-US" altLang="ko-KR" dirty="0"/>
              <a:t>, </a:t>
            </a:r>
            <a:r>
              <a:rPr lang="ko-KR" altLang="en-US" dirty="0"/>
              <a:t>실습의 의의가 </a:t>
            </a:r>
            <a:r>
              <a:rPr lang="ko-KR" altLang="en-US" dirty="0" err="1"/>
              <a:t>적어보였습니다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Stripe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2022</a:t>
            </a:r>
            <a:r>
              <a:rPr lang="ko-KR" altLang="en-US" dirty="0"/>
              <a:t>년 이후부터는 임의 가입이 </a:t>
            </a:r>
            <a:r>
              <a:rPr lang="ko-KR" altLang="en-US" dirty="0" err="1"/>
              <a:t>불가능해졌습니다</a:t>
            </a:r>
            <a:r>
              <a:rPr lang="en-US" altLang="ko-KR" dirty="0"/>
              <a:t>. </a:t>
            </a:r>
            <a:r>
              <a:rPr lang="ko-KR" altLang="en-US" dirty="0"/>
              <a:t>가입을 위해서는 신분증명 및 사업자 증명이 필요하고요</a:t>
            </a:r>
            <a:r>
              <a:rPr lang="en-US" altLang="ko-KR" dirty="0"/>
              <a:t>, </a:t>
            </a:r>
            <a:r>
              <a:rPr lang="ko-KR" altLang="en-US" dirty="0"/>
              <a:t>은행계좌까지 제출해야 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사실상 개발서버 접근이 어렵습니다</a:t>
            </a:r>
            <a:r>
              <a:rPr lang="en-US" altLang="ko-KR" dirty="0"/>
              <a:t>.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그리고 </a:t>
            </a:r>
            <a:r>
              <a:rPr lang="en-US" altLang="ko-KR" dirty="0"/>
              <a:t>PayPal</a:t>
            </a:r>
            <a:r>
              <a:rPr lang="ko-KR" altLang="en-US" dirty="0"/>
              <a:t>과 마찬가지로 한국에서의 전자 상거래를 지원하지 않습니다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카카오 페이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임의 가입을 통한 개발서버 접근 가능합니다만</a:t>
            </a:r>
            <a:r>
              <a:rPr lang="en-US" altLang="ko-KR" dirty="0"/>
              <a:t>, </a:t>
            </a:r>
            <a:r>
              <a:rPr lang="ko-KR" altLang="en-US" dirty="0"/>
              <a:t>로컬 개발환경에서의 연동이 다소 어렵습니다</a:t>
            </a:r>
            <a:r>
              <a:rPr lang="en-US" altLang="ko-KR" dirty="0"/>
              <a:t>. </a:t>
            </a:r>
            <a:r>
              <a:rPr lang="ko-KR" altLang="en-US" dirty="0"/>
              <a:t>안되는 건 아닌데</a:t>
            </a:r>
            <a:r>
              <a:rPr lang="en-US" altLang="ko-KR" dirty="0"/>
              <a:t>… public </a:t>
            </a:r>
            <a:r>
              <a:rPr lang="ko-KR" altLang="en-US" dirty="0"/>
              <a:t>도메인이 있는 개발서버에서 테스트하는 것을 </a:t>
            </a:r>
            <a:r>
              <a:rPr lang="ko-KR" altLang="en-US" dirty="0" err="1"/>
              <a:t>추천드립니다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토스 페이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임의 가입을 통한 개발서버 접근</a:t>
            </a:r>
            <a:r>
              <a:rPr lang="en-US" altLang="ko-KR" dirty="0"/>
              <a:t>, </a:t>
            </a:r>
            <a:r>
              <a:rPr lang="ko-KR" altLang="en-US" dirty="0"/>
              <a:t>그리고 로컬 개발환경에서의 연동 모두 가능합니다</a:t>
            </a:r>
            <a:r>
              <a:rPr lang="en-US" altLang="ko-KR" dirty="0"/>
              <a:t>.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가장 최근에 만들어진 서비스라서 그런지</a:t>
            </a:r>
            <a:r>
              <a:rPr lang="en-US" altLang="ko-KR" dirty="0"/>
              <a:t>, API </a:t>
            </a:r>
            <a:r>
              <a:rPr lang="ko-KR" altLang="en-US" dirty="0"/>
              <a:t>구성이 매우 깔끔하고 문서가 잘 정리되어 있습니다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Stripe </a:t>
            </a:r>
            <a:r>
              <a:rPr lang="ko-KR" altLang="en-US" dirty="0"/>
              <a:t>만큼이나 연동이 쉽습니다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이것도 정말 좋은 장점인데</a:t>
            </a:r>
            <a:r>
              <a:rPr lang="en-US" altLang="ko-KR" dirty="0"/>
              <a:t>… </a:t>
            </a:r>
            <a:r>
              <a:rPr lang="ko-KR" altLang="en-US" dirty="0"/>
              <a:t>각종 페이 및 카드결제를 통합 지원하기 때문에</a:t>
            </a:r>
            <a:r>
              <a:rPr lang="en-US" altLang="ko-KR" dirty="0"/>
              <a:t>, </a:t>
            </a:r>
            <a:r>
              <a:rPr lang="ko-KR" altLang="en-US" dirty="0"/>
              <a:t>여러 페이를 개별 구현하지 않아도 됩니다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48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토스 페이 연동을 위해</a:t>
            </a:r>
            <a:r>
              <a:rPr lang="en-US" altLang="ko-KR" dirty="0"/>
              <a:t>, API </a:t>
            </a:r>
            <a:r>
              <a:rPr lang="ko-KR" altLang="en-US" dirty="0"/>
              <a:t>사용 신청을 해 보겠습니다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토스 페이 개발자 센터로 가주세요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7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결제서비스부터 알아보겠습니다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결제서비스란 구매자의 지갑에서 돈을 </a:t>
            </a:r>
            <a:r>
              <a:rPr lang="ko-KR" altLang="en-US" dirty="0" err="1"/>
              <a:t>꺼내와</a:t>
            </a:r>
            <a:r>
              <a:rPr lang="en-US" altLang="ko-KR" dirty="0"/>
              <a:t>, </a:t>
            </a:r>
            <a:r>
              <a:rPr lang="ko-KR" altLang="en-US" dirty="0"/>
              <a:t>판매자의 지갑에 돈 배분하는 서비스입니다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구매자의 지갑에서 돈을 </a:t>
            </a:r>
            <a:r>
              <a:rPr lang="ko-KR" altLang="en-US" dirty="0" err="1"/>
              <a:t>꺼내오는</a:t>
            </a:r>
            <a:r>
              <a:rPr lang="ko-KR" altLang="en-US" dirty="0"/>
              <a:t> 과정은 </a:t>
            </a:r>
            <a:r>
              <a:rPr lang="en-US" altLang="ko-KR" dirty="0"/>
              <a:t>Pay-in, </a:t>
            </a:r>
            <a:r>
              <a:rPr lang="ko-KR" altLang="en-US" dirty="0"/>
              <a:t>그리고 판매자의 지갑에 돈을 배분하는 과정은 </a:t>
            </a:r>
            <a:r>
              <a:rPr lang="en-US" altLang="ko-KR" dirty="0"/>
              <a:t>Pay-out </a:t>
            </a:r>
            <a:r>
              <a:rPr lang="ko-KR" altLang="en-US" dirty="0"/>
              <a:t>이라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구매자의 지갑에서 돈을 </a:t>
            </a:r>
            <a:r>
              <a:rPr lang="ko-KR" altLang="en-US" dirty="0" err="1"/>
              <a:t>꺼내와야</a:t>
            </a:r>
            <a:r>
              <a:rPr lang="ko-KR" altLang="en-US" dirty="0"/>
              <a:t> 하기 때문에</a:t>
            </a:r>
            <a:r>
              <a:rPr lang="en-US" altLang="ko-KR" dirty="0"/>
              <a:t>,</a:t>
            </a:r>
            <a:r>
              <a:rPr lang="ko-KR" altLang="en-US" dirty="0"/>
              <a:t> 이런 서비스가 작동하기 위해서는 신뢰받는 제</a:t>
            </a:r>
            <a:r>
              <a:rPr lang="en-US" altLang="ko-KR" dirty="0"/>
              <a:t>3</a:t>
            </a:r>
            <a:r>
              <a:rPr lang="ko-KR" altLang="en-US" dirty="0"/>
              <a:t>자가 반드시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41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30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54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 </a:t>
            </a:r>
            <a:r>
              <a:rPr lang="en-US" altLang="ko-KR" dirty="0"/>
              <a:t>API</a:t>
            </a:r>
            <a:r>
              <a:rPr lang="ko-KR" altLang="en-US" dirty="0"/>
              <a:t>를 구현해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221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 서비스에서 사용할 데이터를 모델링해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795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 이력을 조회하는 </a:t>
            </a:r>
            <a:r>
              <a:rPr lang="en-US" altLang="ko-KR" dirty="0"/>
              <a:t>API</a:t>
            </a:r>
            <a:r>
              <a:rPr lang="ko-KR" altLang="en-US" dirty="0"/>
              <a:t>를 구현해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68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결제서비스 처리 흐름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결제서비스가 있고요</a:t>
            </a:r>
            <a:r>
              <a:rPr lang="en-US" altLang="ko-KR" dirty="0"/>
              <a:t>, </a:t>
            </a:r>
            <a:r>
              <a:rPr lang="ko-KR" altLang="en-US" dirty="0"/>
              <a:t>결제 요청이 들어오면</a:t>
            </a:r>
            <a:r>
              <a:rPr lang="en-US" altLang="ko-KR" dirty="0"/>
              <a:t>, </a:t>
            </a:r>
            <a:r>
              <a:rPr lang="ko-KR" altLang="en-US" dirty="0"/>
              <a:t>주문 데이터를 하나 만들고</a:t>
            </a:r>
            <a:r>
              <a:rPr lang="en-US" altLang="ko-KR" dirty="0"/>
              <a:t>, </a:t>
            </a:r>
            <a:r>
              <a:rPr lang="ko-KR" altLang="en-US" dirty="0"/>
              <a:t>이제 고객의 지갑에서 플랫폼의 지갑으로 돈을 </a:t>
            </a:r>
            <a:r>
              <a:rPr lang="ko-KR" altLang="en-US" dirty="0" err="1"/>
              <a:t>꺼내와야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서비스에서 고객의 카드번호를 관리하고 직접 </a:t>
            </a:r>
            <a:r>
              <a:rPr lang="ko-KR" altLang="en-US" dirty="0" err="1"/>
              <a:t>출금처리하는</a:t>
            </a:r>
            <a:r>
              <a:rPr lang="ko-KR" altLang="en-US" dirty="0"/>
              <a:t> 것도 가능은 합니다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인프라 구축 및 컴플라이언스 준수를 위해 상당한 예산이 들어갈 뿐 아니라</a:t>
            </a:r>
            <a:r>
              <a:rPr lang="en-US" altLang="ko-KR" dirty="0"/>
              <a:t>, </a:t>
            </a:r>
            <a:r>
              <a:rPr lang="ko-KR" altLang="en-US" dirty="0"/>
              <a:t>위반시 페널티가 너무 셉니다</a:t>
            </a:r>
            <a:r>
              <a:rPr lang="en-US" altLang="ko-KR" dirty="0"/>
              <a:t>. </a:t>
            </a:r>
            <a:r>
              <a:rPr lang="ko-KR" altLang="en-US" dirty="0"/>
              <a:t>왠만한 회사는 존폐 위기에 몰릴 정도로 액수가 상당합니다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직접 고객의 돈을 </a:t>
            </a:r>
            <a:r>
              <a:rPr lang="ko-KR" altLang="en-US" dirty="0" err="1"/>
              <a:t>빼오지</a:t>
            </a:r>
            <a:r>
              <a:rPr lang="ko-KR" altLang="en-US" dirty="0"/>
              <a:t> 않고</a:t>
            </a:r>
            <a:r>
              <a:rPr lang="en-US" altLang="ko-KR" dirty="0"/>
              <a:t>, </a:t>
            </a:r>
            <a:r>
              <a:rPr lang="ko-KR" altLang="en-US" dirty="0"/>
              <a:t>다른 말로 </a:t>
            </a:r>
            <a:r>
              <a:rPr lang="en-US" altLang="ko-KR" dirty="0"/>
              <a:t>PSP, Payment Service Provider</a:t>
            </a:r>
            <a:r>
              <a:rPr lang="ko-KR" altLang="en-US" dirty="0"/>
              <a:t>라고도 하는 </a:t>
            </a:r>
            <a:r>
              <a:rPr lang="en-US" altLang="ko-KR" dirty="0"/>
              <a:t>Payment Gateway </a:t>
            </a:r>
            <a:r>
              <a:rPr lang="ko-KR" altLang="en-US" dirty="0"/>
              <a:t>를 통해 출금 처리를 대행합니다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PG </a:t>
            </a:r>
            <a:r>
              <a:rPr lang="ko-KR" altLang="en-US" dirty="0"/>
              <a:t>에서 제공하는 컴플라이언스는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PCI DSS (Payment Card Industry Data Security Standard, </a:t>
            </a:r>
            <a:r>
              <a:rPr lang="ko-KR" altLang="en-US" dirty="0"/>
              <a:t>결제카드산업 데이터 보안표준</a:t>
            </a:r>
            <a:r>
              <a:rPr lang="en-US" altLang="ko-KR" dirty="0"/>
              <a:t>) Level 1</a:t>
            </a:r>
            <a:r>
              <a:rPr lang="ko-KR" altLang="en-US" dirty="0"/>
              <a:t>을 제공합니다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전자금융법을 준수하는 은행권 개발환경이 있습니다</a:t>
            </a:r>
            <a:r>
              <a:rPr lang="en-US" altLang="ko-KR" dirty="0"/>
              <a:t>. </a:t>
            </a:r>
            <a:r>
              <a:rPr lang="ko-KR" altLang="en-US" dirty="0"/>
              <a:t>경험해보신 분들은 아시겠지만</a:t>
            </a:r>
            <a:r>
              <a:rPr lang="en-US" altLang="ko-KR" dirty="0"/>
              <a:t>, </a:t>
            </a:r>
            <a:r>
              <a:rPr lang="ko-KR" altLang="en-US" dirty="0" err="1"/>
              <a:t>망분리</a:t>
            </a:r>
            <a:r>
              <a:rPr lang="ko-KR" altLang="en-US" dirty="0"/>
              <a:t> 환경이라고</a:t>
            </a:r>
            <a:r>
              <a:rPr lang="en-US" altLang="ko-KR" dirty="0"/>
              <a:t>, </a:t>
            </a:r>
            <a:r>
              <a:rPr lang="ko-KR" altLang="en-US" dirty="0"/>
              <a:t>외부 네트워크와 격리된 환경에서 개발을 해야 합니다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 copy &amp; paste </a:t>
            </a:r>
            <a:r>
              <a:rPr lang="ko-KR" altLang="en-US" dirty="0"/>
              <a:t>조차 안됩니다</a:t>
            </a:r>
            <a:r>
              <a:rPr lang="en-US" altLang="ko-KR" dirty="0"/>
              <a:t>. </a:t>
            </a:r>
            <a:r>
              <a:rPr lang="ko-KR" altLang="en-US" dirty="0"/>
              <a:t>문서를 포함한 모든 절차가 엄격하게 통제되기 때문에</a:t>
            </a:r>
            <a:r>
              <a:rPr lang="en-US" altLang="ko-KR" dirty="0"/>
              <a:t>, </a:t>
            </a:r>
            <a:r>
              <a:rPr lang="ko-KR" altLang="en-US" dirty="0"/>
              <a:t>개발 자체가 쉽지 않은 환경입니다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그런데</a:t>
            </a:r>
            <a:r>
              <a:rPr lang="en-US" altLang="ko-KR" dirty="0"/>
              <a:t>, PCI DSS </a:t>
            </a:r>
            <a:r>
              <a:rPr lang="ko-KR" altLang="en-US" dirty="0"/>
              <a:t>레벨 </a:t>
            </a:r>
            <a:r>
              <a:rPr lang="en-US" altLang="ko-KR" dirty="0"/>
              <a:t>1</a:t>
            </a:r>
            <a:r>
              <a:rPr lang="ko-KR" altLang="en-US" dirty="0"/>
              <a:t>은 이 전자금융법보다도 더 까다롭습니다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이런 환경은 구축도 어렵고</a:t>
            </a:r>
            <a:r>
              <a:rPr lang="en-US" altLang="ko-KR" dirty="0"/>
              <a:t>, </a:t>
            </a:r>
            <a:r>
              <a:rPr lang="ko-KR" altLang="en-US" dirty="0"/>
              <a:t>엔지니어들 몸값도 상당이 높습니다</a:t>
            </a:r>
            <a:r>
              <a:rPr lang="en-US" altLang="ko-KR" dirty="0"/>
              <a:t>. PG</a:t>
            </a:r>
            <a:r>
              <a:rPr lang="ko-KR" altLang="en-US" dirty="0"/>
              <a:t>를 도입하면 이런 비용을 치루지 않아도 </a:t>
            </a:r>
            <a:r>
              <a:rPr lang="ko-KR" altLang="en-US" dirty="0" err="1"/>
              <a:t>되는거죠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AML (Anti-Money Laundering, </a:t>
            </a:r>
            <a:r>
              <a:rPr lang="ko-KR" altLang="en-US" dirty="0"/>
              <a:t>자금세탁방지법</a:t>
            </a:r>
            <a:r>
              <a:rPr lang="en-US" altLang="ko-KR" dirty="0"/>
              <a:t>), CFT (Combating the Financing of Terrorism, </a:t>
            </a:r>
            <a:r>
              <a:rPr lang="ko-KR" altLang="en-US" dirty="0"/>
              <a:t>테러자금조달방지법</a:t>
            </a:r>
            <a:r>
              <a:rPr lang="en-US" altLang="ko-KR" dirty="0"/>
              <a:t>), </a:t>
            </a:r>
            <a:r>
              <a:rPr lang="ko-KR" altLang="en-US" dirty="0"/>
              <a:t>그리고 이를 준수하기 위한 </a:t>
            </a:r>
            <a:r>
              <a:rPr lang="en-US" altLang="ko-KR" dirty="0"/>
              <a:t>KYC (Know Your Customer, </a:t>
            </a:r>
            <a:r>
              <a:rPr lang="ko-KR" altLang="en-US" dirty="0" err="1"/>
              <a:t>고객신원확인</a:t>
            </a:r>
            <a:r>
              <a:rPr lang="en-US" altLang="ko-KR" dirty="0"/>
              <a:t>)</a:t>
            </a:r>
            <a:r>
              <a:rPr lang="ko-KR" altLang="en-US" dirty="0"/>
              <a:t> 기능을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이건 법제의 영역이라서</a:t>
            </a:r>
            <a:r>
              <a:rPr lang="en-US" altLang="ko-KR" dirty="0"/>
              <a:t>, </a:t>
            </a:r>
            <a:r>
              <a:rPr lang="ko-KR" altLang="en-US" dirty="0"/>
              <a:t>위반시 벌금이 무섭습니다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기업은행이 </a:t>
            </a:r>
            <a:r>
              <a:rPr lang="en-US" altLang="ko-KR" dirty="0"/>
              <a:t>2011</a:t>
            </a:r>
            <a:r>
              <a:rPr lang="ko-KR" altLang="en-US" dirty="0"/>
              <a:t>년 이란이 </a:t>
            </a:r>
            <a:r>
              <a:rPr lang="en-US" altLang="ko-KR" dirty="0"/>
              <a:t>1</a:t>
            </a:r>
            <a:r>
              <a:rPr lang="ko-KR" altLang="en-US" dirty="0"/>
              <a:t>조를 출금하는 것을 막지 못했는데요</a:t>
            </a:r>
            <a:r>
              <a:rPr lang="en-US" altLang="ko-KR" dirty="0"/>
              <a:t>. </a:t>
            </a:r>
            <a:r>
              <a:rPr lang="ko-KR" altLang="en-US" dirty="0"/>
              <a:t>당시 </a:t>
            </a:r>
            <a:r>
              <a:rPr lang="en-US" altLang="ko-KR" dirty="0"/>
              <a:t>AML </a:t>
            </a:r>
            <a:r>
              <a:rPr lang="ko-KR" altLang="en-US" dirty="0"/>
              <a:t>컴플라이언스를 갖추지 못했다는 이유로</a:t>
            </a:r>
            <a:r>
              <a:rPr lang="en-US" altLang="ko-KR" dirty="0"/>
              <a:t>, </a:t>
            </a:r>
            <a:r>
              <a:rPr lang="ko-KR" altLang="en-US" dirty="0"/>
              <a:t>미 당국으로부터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1000</a:t>
            </a:r>
            <a:r>
              <a:rPr lang="ko-KR" altLang="en-US" dirty="0"/>
              <a:t>억의 벌금을 맞았습니다</a:t>
            </a:r>
            <a:r>
              <a:rPr lang="en-US" altLang="ko-KR" dirty="0"/>
              <a:t>. </a:t>
            </a:r>
            <a:r>
              <a:rPr lang="ko-KR" altLang="en-US" dirty="0"/>
              <a:t>이게 </a:t>
            </a:r>
            <a:r>
              <a:rPr lang="ko-KR" altLang="en-US" dirty="0" err="1"/>
              <a:t>네고를</a:t>
            </a:r>
            <a:r>
              <a:rPr lang="ko-KR" altLang="en-US" dirty="0"/>
              <a:t> 친 금액입니다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조금 다른 예인데</a:t>
            </a:r>
            <a:r>
              <a:rPr lang="en-US" altLang="ko-KR" dirty="0"/>
              <a:t>, </a:t>
            </a:r>
            <a:r>
              <a:rPr lang="ko-KR" altLang="en-US" dirty="0"/>
              <a:t>은행이 암호화폐 거래소 실명계좌 발급을 잘 </a:t>
            </a:r>
            <a:r>
              <a:rPr lang="ko-KR" altLang="en-US" dirty="0" err="1"/>
              <a:t>안해주려는</a:t>
            </a:r>
            <a:r>
              <a:rPr lang="ko-KR" altLang="en-US" dirty="0"/>
              <a:t> 이유도 이 컴플라이언스 리스크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암호화폐는 태생적으로 고객 확인이 어렵습니다</a:t>
            </a:r>
            <a:r>
              <a:rPr lang="en-US" altLang="ko-KR" dirty="0"/>
              <a:t>. </a:t>
            </a:r>
            <a:r>
              <a:rPr lang="ko-KR" altLang="en-US" dirty="0"/>
              <a:t>거래 행위 자체는 원장에 투명하게 기록되지만</a:t>
            </a:r>
            <a:r>
              <a:rPr lang="en-US" altLang="ko-KR" dirty="0"/>
              <a:t>, </a:t>
            </a:r>
            <a:r>
              <a:rPr lang="ko-KR" altLang="en-US" dirty="0"/>
              <a:t>거래 주체는 확인이 어렵거든요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실명계좌 발급으로 얻는 수수료 이익보다 컴플라이언스 위반으로 부과될 수 있는 과징금 리스크가 더 큽니다</a:t>
            </a:r>
            <a:r>
              <a:rPr lang="en-US" altLang="ko-KR" dirty="0"/>
              <a:t>. </a:t>
            </a:r>
            <a:r>
              <a:rPr lang="ko-KR" altLang="en-US" dirty="0"/>
              <a:t>그래서 실명계좌 발급 </a:t>
            </a:r>
            <a:r>
              <a:rPr lang="ko-KR" altLang="en-US" dirty="0" err="1"/>
              <a:t>안해주려는</a:t>
            </a:r>
            <a:r>
              <a:rPr lang="ko-KR" altLang="en-US" dirty="0"/>
              <a:t>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PG</a:t>
            </a:r>
            <a:r>
              <a:rPr lang="ko-KR" altLang="en-US" dirty="0"/>
              <a:t>는 단일 인터페이스를 제공한다는 장점이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나라마다</a:t>
            </a:r>
            <a:r>
              <a:rPr lang="en-US" altLang="ko-KR" dirty="0"/>
              <a:t>, </a:t>
            </a:r>
            <a:r>
              <a:rPr lang="ko-KR" altLang="en-US" dirty="0"/>
              <a:t>보안표준</a:t>
            </a:r>
            <a:r>
              <a:rPr lang="en-US" altLang="ko-KR" dirty="0"/>
              <a:t>, </a:t>
            </a:r>
            <a:r>
              <a:rPr lang="ko-KR" altLang="en-US" dirty="0"/>
              <a:t>결제수단별 인터페이스가 조금씩 다 다른데</a:t>
            </a:r>
            <a:r>
              <a:rPr lang="en-US" altLang="ko-KR" dirty="0"/>
              <a:t>, </a:t>
            </a:r>
            <a:r>
              <a:rPr lang="ko-KR" altLang="en-US" dirty="0"/>
              <a:t>이걸 하나로 맞춰준다는 건 개발팀 입장에서 굉장한 </a:t>
            </a:r>
            <a:r>
              <a:rPr lang="ko-KR" altLang="en-US" dirty="0" err="1"/>
              <a:t>메리트에요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PG </a:t>
            </a:r>
            <a:r>
              <a:rPr lang="ko-KR" altLang="en-US" dirty="0"/>
              <a:t>수수료가 </a:t>
            </a:r>
            <a:r>
              <a:rPr lang="en-US" altLang="ko-KR" dirty="0"/>
              <a:t>2~3% </a:t>
            </a:r>
            <a:r>
              <a:rPr lang="ko-KR" altLang="en-US" dirty="0"/>
              <a:t>정도 되기 때문에</a:t>
            </a:r>
            <a:r>
              <a:rPr lang="en-US" altLang="ko-KR" dirty="0"/>
              <a:t>, </a:t>
            </a:r>
            <a:r>
              <a:rPr lang="ko-KR" altLang="en-US" dirty="0"/>
              <a:t>대형 플랫폼이라면 자체 결제를 구현하는 것이 더 유리할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 일반적으로는 이런 수수료를 지불하고 얻는 메리트가 월등히 크기 때문에 </a:t>
            </a:r>
            <a:r>
              <a:rPr lang="en-US" altLang="ko-KR" dirty="0"/>
              <a:t>PG</a:t>
            </a:r>
            <a:r>
              <a:rPr lang="ko-KR" altLang="en-US" dirty="0"/>
              <a:t>를 더 선호하고요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과정에서도 </a:t>
            </a:r>
            <a:r>
              <a:rPr lang="en-US" altLang="ko-KR" dirty="0"/>
              <a:t>PSP</a:t>
            </a:r>
            <a:r>
              <a:rPr lang="ko-KR" altLang="en-US" dirty="0"/>
              <a:t>를 연동해 결제서비스를 개발하도록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PG</a:t>
            </a:r>
            <a:r>
              <a:rPr lang="ko-KR" altLang="en-US" dirty="0"/>
              <a:t>를 통해 결제가 완료되면</a:t>
            </a:r>
            <a:r>
              <a:rPr lang="en-US" altLang="ko-KR" dirty="0"/>
              <a:t>, </a:t>
            </a:r>
            <a:r>
              <a:rPr lang="ko-KR" altLang="en-US" dirty="0"/>
              <a:t>고객과 판매자의 자금 흐름을 복식부기 방식으로 원장에 기록합니다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판매자가 받아야 할 총 금액은</a:t>
            </a:r>
            <a:r>
              <a:rPr lang="en-US" altLang="ko-KR" dirty="0"/>
              <a:t>, </a:t>
            </a:r>
            <a:r>
              <a:rPr lang="ko-KR" altLang="en-US" dirty="0"/>
              <a:t>매번 원장에서 조회하기 어렵기 때문에 잔고 테이블을 만들어 합계를 관리해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결제는 비동기로 이루어지며</a:t>
            </a:r>
            <a:r>
              <a:rPr lang="en-US" altLang="ko-KR" dirty="0"/>
              <a:t>, </a:t>
            </a:r>
            <a:r>
              <a:rPr lang="ko-KR" altLang="en-US" dirty="0"/>
              <a:t>환불이라는 복잡한 처리도 발생하기 때문에</a:t>
            </a:r>
            <a:r>
              <a:rPr lang="en-US" altLang="ko-KR" dirty="0"/>
              <a:t>, </a:t>
            </a:r>
            <a:r>
              <a:rPr lang="ko-KR" altLang="en-US" dirty="0"/>
              <a:t>저희는 처리했지만 </a:t>
            </a:r>
            <a:r>
              <a:rPr lang="en-US" altLang="ko-KR" dirty="0"/>
              <a:t>PG</a:t>
            </a:r>
            <a:r>
              <a:rPr lang="ko-KR" altLang="en-US" dirty="0"/>
              <a:t>에서는 처리 </a:t>
            </a:r>
            <a:r>
              <a:rPr lang="ko-KR" altLang="en-US" dirty="0" err="1"/>
              <a:t>안됬을</a:t>
            </a:r>
            <a:r>
              <a:rPr lang="ko-KR" altLang="en-US" dirty="0"/>
              <a:t> 수 있습니다</a:t>
            </a:r>
            <a:r>
              <a:rPr lang="en-US" altLang="ko-KR" dirty="0"/>
              <a:t>. </a:t>
            </a:r>
            <a:r>
              <a:rPr lang="ko-KR" altLang="en-US" dirty="0"/>
              <a:t>그 반대도 가능하고요</a:t>
            </a:r>
            <a:r>
              <a:rPr lang="en-US" altLang="ko-KR" dirty="0"/>
              <a:t>. </a:t>
            </a:r>
            <a:r>
              <a:rPr lang="ko-KR" altLang="en-US" dirty="0"/>
              <a:t>그래서 양사간 처리가 일치하는지를 확인하는 정산이란 프로세스가 반드시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지금까지 결제서비스를 간략하게 살펴보았습니다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결제 도메인을 깊게 들어가는 것은</a:t>
            </a:r>
            <a:r>
              <a:rPr lang="en-US" altLang="ko-KR" dirty="0"/>
              <a:t>,</a:t>
            </a:r>
            <a:r>
              <a:rPr lang="ko-KR" altLang="en-US" dirty="0"/>
              <a:t> 저희 지양하기로 했으니</a:t>
            </a:r>
            <a:r>
              <a:rPr lang="en-US" altLang="ko-KR" dirty="0"/>
              <a:t>… </a:t>
            </a:r>
            <a:r>
              <a:rPr lang="ko-KR" altLang="en-US" dirty="0"/>
              <a:t>가정을 좀 단순하게 가져가볼까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저희가 구현해야 할 플랫폼은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쿠팡같은</a:t>
            </a:r>
            <a:r>
              <a:rPr lang="ko-KR" altLang="en-US" dirty="0"/>
              <a:t> 판매자가 많은 </a:t>
            </a:r>
            <a:r>
              <a:rPr lang="ko-KR" altLang="en-US" dirty="0" err="1"/>
              <a:t>이커머스가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  <a:r>
              <a:rPr lang="ko-KR" altLang="en-US" dirty="0"/>
              <a:t>자체 상품만 판매한다고 가정해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고객 계좌에서 저희 지갑에 돈을 옮기는 </a:t>
            </a:r>
            <a:r>
              <a:rPr lang="en-US" altLang="ko-KR" dirty="0"/>
              <a:t>pay-in </a:t>
            </a:r>
            <a:r>
              <a:rPr lang="ko-KR" altLang="en-US" dirty="0"/>
              <a:t>만 있을 거고요</a:t>
            </a:r>
            <a:r>
              <a:rPr lang="en-US" altLang="ko-KR" dirty="0"/>
              <a:t>. </a:t>
            </a:r>
            <a:r>
              <a:rPr lang="ko-KR" altLang="en-US" dirty="0"/>
              <a:t>판매사에게 배분하는 </a:t>
            </a:r>
            <a:r>
              <a:rPr lang="en-US" altLang="ko-KR" dirty="0"/>
              <a:t>pay-out </a:t>
            </a:r>
            <a:r>
              <a:rPr lang="ko-KR" altLang="en-US" dirty="0"/>
              <a:t>은 없어도 되는 거죠</a:t>
            </a:r>
            <a:r>
              <a:rPr lang="en-US" altLang="ko-KR" dirty="0"/>
              <a:t>. </a:t>
            </a:r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ko-KR" altLang="en-US" dirty="0"/>
              <a:t>여기서 이런 </a:t>
            </a:r>
            <a:r>
              <a:rPr lang="ko-KR" altLang="en-US" dirty="0" err="1"/>
              <a:t>이런</a:t>
            </a:r>
            <a:r>
              <a:rPr lang="ko-KR" altLang="en-US" dirty="0"/>
              <a:t> 기능은 구현에서 고려하지 않아도 될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정리하면</a:t>
            </a:r>
            <a:r>
              <a:rPr lang="en-US" altLang="ko-KR" dirty="0"/>
              <a:t>, </a:t>
            </a:r>
            <a:r>
              <a:rPr lang="ko-KR" altLang="en-US" dirty="0"/>
              <a:t>저희 서비스는 결제요청이 들어오면</a:t>
            </a:r>
            <a:r>
              <a:rPr lang="en-US" altLang="ko-KR" dirty="0"/>
              <a:t>, </a:t>
            </a:r>
            <a:r>
              <a:rPr lang="ko-KR" altLang="en-US" dirty="0"/>
              <a:t>주문을 만들고</a:t>
            </a:r>
            <a:r>
              <a:rPr lang="en-US" altLang="ko-KR" dirty="0"/>
              <a:t>, PG</a:t>
            </a:r>
            <a:r>
              <a:rPr lang="ko-KR" altLang="en-US" dirty="0"/>
              <a:t>사와 결제를 연동합니다</a:t>
            </a:r>
            <a:r>
              <a:rPr lang="en-US" altLang="ko-KR" dirty="0"/>
              <a:t>. </a:t>
            </a:r>
            <a:r>
              <a:rPr lang="ko-KR" altLang="en-US" dirty="0"/>
              <a:t>그리고 사용자가 주문내역을 확인할 수 있는 </a:t>
            </a:r>
            <a:r>
              <a:rPr lang="ko-KR" altLang="en-US" dirty="0" err="1"/>
              <a:t>것까지만</a:t>
            </a:r>
            <a:r>
              <a:rPr lang="ko-KR" altLang="en-US" dirty="0"/>
              <a:t> 구현해 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8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Payment Gateway </a:t>
            </a:r>
            <a:r>
              <a:rPr lang="ko-KR" altLang="en-US" dirty="0"/>
              <a:t>와의 거래연동 시 핵심 개념인 </a:t>
            </a:r>
            <a:r>
              <a:rPr lang="en-US" altLang="ko-KR" dirty="0"/>
              <a:t>Auth capture </a:t>
            </a:r>
            <a:r>
              <a:rPr lang="ko-KR" altLang="en-US" dirty="0"/>
              <a:t>패턴에 대해 말씀드리겠습니다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5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커머스 플랫폼과 </a:t>
            </a:r>
            <a:r>
              <a:rPr lang="en-US" altLang="ko-KR" dirty="0"/>
              <a:t>PG</a:t>
            </a:r>
            <a:r>
              <a:rPr lang="ko-KR" altLang="en-US" dirty="0"/>
              <a:t>의 데이터가 동일 </a:t>
            </a:r>
            <a:r>
              <a:rPr lang="en-US" altLang="ko-KR" dirty="0"/>
              <a:t>DB</a:t>
            </a:r>
            <a:r>
              <a:rPr lang="ko-KR" altLang="en-US" dirty="0"/>
              <a:t>에 있다면</a:t>
            </a:r>
            <a:r>
              <a:rPr lang="en-US" altLang="ko-KR" dirty="0"/>
              <a:t>, </a:t>
            </a:r>
            <a:r>
              <a:rPr lang="ko-KR" altLang="en-US" dirty="0" err="1"/>
              <a:t>트렌젝션을</a:t>
            </a:r>
            <a:r>
              <a:rPr lang="ko-KR" altLang="en-US" dirty="0"/>
              <a:t> 통해 데이터 일관성을 확보할 수 있을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플랫폼과 </a:t>
            </a:r>
            <a:r>
              <a:rPr lang="en-US" altLang="ko-KR" dirty="0"/>
              <a:t>PG </a:t>
            </a:r>
            <a:r>
              <a:rPr lang="ko-KR" altLang="en-US" dirty="0"/>
              <a:t>는 서로 다른 시스템입니다</a:t>
            </a:r>
            <a:r>
              <a:rPr lang="en-US" altLang="ko-KR" dirty="0"/>
              <a:t>. </a:t>
            </a:r>
            <a:r>
              <a:rPr lang="ko-KR" altLang="en-US" dirty="0" err="1"/>
              <a:t>트렌젝션을</a:t>
            </a:r>
            <a:r>
              <a:rPr lang="ko-KR" altLang="en-US" dirty="0"/>
              <a:t> 사용할 수가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이걸 감안하고</a:t>
            </a:r>
            <a:r>
              <a:rPr lang="en-US" altLang="ko-KR" dirty="0"/>
              <a:t>,</a:t>
            </a:r>
            <a:r>
              <a:rPr lang="ko-KR" altLang="en-US" dirty="0"/>
              <a:t> 처리흐름</a:t>
            </a:r>
            <a:r>
              <a:rPr lang="en-US" altLang="ko-KR" dirty="0"/>
              <a:t>,</a:t>
            </a:r>
            <a:r>
              <a:rPr lang="ko-KR" altLang="en-US" dirty="0"/>
              <a:t>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0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66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이중지불 문제를 해결하기 위해</a:t>
            </a:r>
            <a:r>
              <a:rPr lang="en-US" altLang="ko-KR" dirty="0"/>
              <a:t> </a:t>
            </a:r>
            <a:r>
              <a:rPr lang="ko-KR" altLang="en-US" dirty="0"/>
              <a:t>사용하는 방법이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Auth capture </a:t>
            </a:r>
            <a:r>
              <a:rPr lang="ko-KR" altLang="en-US" dirty="0"/>
              <a:t>패턴입니다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서로 다른 시스템</a:t>
            </a:r>
            <a:r>
              <a:rPr lang="en-US" altLang="ko-KR" dirty="0"/>
              <a:t> </a:t>
            </a:r>
            <a:r>
              <a:rPr lang="ko-KR" altLang="en-US" dirty="0"/>
              <a:t>간에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트렌젝션처럼</a:t>
            </a:r>
            <a:r>
              <a:rPr lang="ko-KR" altLang="en-US" dirty="0"/>
              <a:t> 데이터 일관성을 보장해주는 방법이라고 생각해 주셔도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PG</a:t>
            </a:r>
            <a:r>
              <a:rPr lang="ko-KR" altLang="en-US" dirty="0"/>
              <a:t>로부터 </a:t>
            </a:r>
            <a:r>
              <a:rPr lang="en-US" altLang="ko-KR" dirty="0"/>
              <a:t>Idempotency key, </a:t>
            </a:r>
            <a:r>
              <a:rPr lang="ko-KR" altLang="en-US" dirty="0" err="1"/>
              <a:t>멱등키를</a:t>
            </a:r>
            <a:r>
              <a:rPr lang="ko-KR" altLang="en-US" dirty="0"/>
              <a:t> 발급받습니다</a:t>
            </a:r>
            <a:r>
              <a:rPr lang="en-US" altLang="ko-KR" dirty="0"/>
              <a:t>. </a:t>
            </a:r>
            <a:r>
              <a:rPr lang="ko-KR" altLang="en-US" dirty="0"/>
              <a:t>이게 </a:t>
            </a:r>
            <a:r>
              <a:rPr lang="en-US" altLang="ko-KR" dirty="0"/>
              <a:t>Auth </a:t>
            </a:r>
            <a:r>
              <a:rPr lang="ko-KR" altLang="en-US" dirty="0"/>
              <a:t>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주문내역에 발급받은 </a:t>
            </a:r>
            <a:r>
              <a:rPr lang="en-US" altLang="ko-KR" dirty="0"/>
              <a:t>Idempotency key </a:t>
            </a:r>
            <a:r>
              <a:rPr lang="ko-KR" altLang="en-US" dirty="0"/>
              <a:t>를 첨부해서 </a:t>
            </a:r>
            <a:r>
              <a:rPr lang="en-US" altLang="ko-KR" dirty="0"/>
              <a:t>PG</a:t>
            </a:r>
            <a:r>
              <a:rPr lang="ko-KR" altLang="en-US" dirty="0"/>
              <a:t>로 결제요청을 보냅니다</a:t>
            </a:r>
            <a:r>
              <a:rPr lang="en-US" altLang="ko-KR" dirty="0"/>
              <a:t>. PG</a:t>
            </a:r>
            <a:r>
              <a:rPr lang="ko-KR" altLang="en-US" dirty="0"/>
              <a:t>는 </a:t>
            </a:r>
            <a:r>
              <a:rPr lang="en-US" altLang="ko-KR" dirty="0"/>
              <a:t>Idempotency key </a:t>
            </a:r>
            <a:r>
              <a:rPr lang="ko-KR" altLang="en-US" dirty="0"/>
              <a:t>가 내가 발급한 키인지 확인하고</a:t>
            </a:r>
            <a:r>
              <a:rPr lang="en-US" altLang="ko-KR" dirty="0"/>
              <a:t>, </a:t>
            </a:r>
            <a:r>
              <a:rPr lang="ko-KR" altLang="en-US" dirty="0" err="1"/>
              <a:t>맞다면</a:t>
            </a:r>
            <a:r>
              <a:rPr lang="ko-KR" altLang="en-US" dirty="0"/>
              <a:t> 이를 승인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이게 </a:t>
            </a:r>
            <a:r>
              <a:rPr lang="en-US" altLang="ko-KR" dirty="0"/>
              <a:t>capture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Capture </a:t>
            </a:r>
            <a:r>
              <a:rPr lang="ko-KR" altLang="en-US" dirty="0"/>
              <a:t>과정에서</a:t>
            </a:r>
            <a:r>
              <a:rPr lang="en-US" altLang="ko-KR" dirty="0"/>
              <a:t>, </a:t>
            </a:r>
            <a:r>
              <a:rPr lang="ko-KR" altLang="en-US" dirty="0"/>
              <a:t>처리 완료된 </a:t>
            </a:r>
            <a:r>
              <a:rPr lang="en-US" altLang="ko-KR" dirty="0"/>
              <a:t>Idempotency key </a:t>
            </a:r>
            <a:r>
              <a:rPr lang="ko-KR" altLang="en-US" dirty="0"/>
              <a:t>가 다시</a:t>
            </a:r>
            <a:r>
              <a:rPr lang="en-US" altLang="ko-KR" dirty="0"/>
              <a:t> </a:t>
            </a:r>
            <a:r>
              <a:rPr lang="ko-KR" altLang="en-US" dirty="0"/>
              <a:t>한 번 들어온다면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Double spending, </a:t>
            </a:r>
            <a:r>
              <a:rPr lang="ko-KR" altLang="en-US" dirty="0"/>
              <a:t>이중 지불이기 때문에 승인을 거절합니다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</a:t>
            </a:r>
            <a:r>
              <a:rPr lang="en-US" altLang="ko-KR" dirty="0"/>
              <a:t>Auth capture </a:t>
            </a:r>
            <a:r>
              <a:rPr lang="ko-KR" altLang="en-US" dirty="0"/>
              <a:t>는 </a:t>
            </a:r>
            <a:r>
              <a:rPr lang="en-US" altLang="ko-KR" dirty="0"/>
              <a:t>PG</a:t>
            </a:r>
            <a:r>
              <a:rPr lang="ko-KR" altLang="en-US" dirty="0"/>
              <a:t>사와 </a:t>
            </a:r>
            <a:r>
              <a:rPr lang="en-US" altLang="ko-KR" dirty="0"/>
              <a:t>Card </a:t>
            </a:r>
            <a:r>
              <a:rPr lang="ko-KR" altLang="en-US" dirty="0"/>
              <a:t>지불네트워크 사이에서도 동일하게 사용됩니다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42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이중지불 문제를 해결하기 위해</a:t>
            </a:r>
            <a:r>
              <a:rPr lang="en-US" altLang="ko-KR" dirty="0"/>
              <a:t> </a:t>
            </a:r>
            <a:r>
              <a:rPr lang="ko-KR" altLang="en-US" dirty="0"/>
              <a:t>사용하는 방법이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Auth capture </a:t>
            </a:r>
            <a:r>
              <a:rPr lang="ko-KR" altLang="en-US" dirty="0"/>
              <a:t>패턴입니다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서로 다른 시스템</a:t>
            </a:r>
            <a:r>
              <a:rPr lang="en-US" altLang="ko-KR" dirty="0"/>
              <a:t> </a:t>
            </a:r>
            <a:r>
              <a:rPr lang="ko-KR" altLang="en-US" dirty="0"/>
              <a:t>간에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트렌젝션처럼</a:t>
            </a:r>
            <a:r>
              <a:rPr lang="ko-KR" altLang="en-US" dirty="0"/>
              <a:t> 데이터 일관성을 보장해주는 방법이라고 생각해 주셔도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PG</a:t>
            </a:r>
            <a:r>
              <a:rPr lang="ko-KR" altLang="en-US" dirty="0"/>
              <a:t>로부터 </a:t>
            </a:r>
            <a:r>
              <a:rPr lang="en-US" altLang="ko-KR" dirty="0"/>
              <a:t>Idempotency key, </a:t>
            </a:r>
            <a:r>
              <a:rPr lang="ko-KR" altLang="en-US" dirty="0" err="1"/>
              <a:t>멱등키를</a:t>
            </a:r>
            <a:r>
              <a:rPr lang="ko-KR" altLang="en-US" dirty="0"/>
              <a:t> 발급받습니다</a:t>
            </a:r>
            <a:r>
              <a:rPr lang="en-US" altLang="ko-KR" dirty="0"/>
              <a:t>. </a:t>
            </a:r>
            <a:r>
              <a:rPr lang="ko-KR" altLang="en-US" dirty="0"/>
              <a:t>이게 </a:t>
            </a:r>
            <a:r>
              <a:rPr lang="en-US" altLang="ko-KR" dirty="0"/>
              <a:t>Auth </a:t>
            </a:r>
            <a:r>
              <a:rPr lang="ko-KR" altLang="en-US" dirty="0"/>
              <a:t>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주문내역에 </a:t>
            </a:r>
            <a:r>
              <a:rPr lang="en-US" altLang="ko-KR" dirty="0"/>
              <a:t>Idempotency key </a:t>
            </a:r>
            <a:r>
              <a:rPr lang="ko-KR" altLang="en-US" dirty="0"/>
              <a:t>를 서명해 </a:t>
            </a:r>
            <a:r>
              <a:rPr lang="en-US" altLang="ko-KR" dirty="0"/>
              <a:t>PG</a:t>
            </a:r>
            <a:r>
              <a:rPr lang="ko-KR" altLang="en-US" dirty="0"/>
              <a:t>로 결제요청을 보냅니다</a:t>
            </a:r>
            <a:r>
              <a:rPr lang="en-US" altLang="ko-KR" dirty="0"/>
              <a:t>. PG</a:t>
            </a:r>
            <a:r>
              <a:rPr lang="ko-KR" altLang="en-US" dirty="0"/>
              <a:t>는 </a:t>
            </a:r>
            <a:r>
              <a:rPr lang="en-US" altLang="ko-KR" dirty="0"/>
              <a:t>Idempotency key </a:t>
            </a:r>
            <a:r>
              <a:rPr lang="ko-KR" altLang="en-US" dirty="0"/>
              <a:t>가 내가 발급한 키인지 확인하고</a:t>
            </a:r>
            <a:r>
              <a:rPr lang="en-US" altLang="ko-KR" dirty="0"/>
              <a:t>, </a:t>
            </a:r>
            <a:r>
              <a:rPr lang="ko-KR" altLang="en-US" dirty="0" err="1"/>
              <a:t>맞다면</a:t>
            </a:r>
            <a:r>
              <a:rPr lang="ko-KR" altLang="en-US" dirty="0"/>
              <a:t> 이를 승인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이게 </a:t>
            </a:r>
            <a:r>
              <a:rPr lang="en-US" altLang="ko-KR" dirty="0"/>
              <a:t>capture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Capture </a:t>
            </a:r>
            <a:r>
              <a:rPr lang="ko-KR" altLang="en-US" dirty="0"/>
              <a:t>과정에서</a:t>
            </a:r>
            <a:r>
              <a:rPr lang="en-US" altLang="ko-KR" dirty="0"/>
              <a:t>, </a:t>
            </a:r>
            <a:r>
              <a:rPr lang="ko-KR" altLang="en-US" dirty="0"/>
              <a:t>처리 완료된 </a:t>
            </a:r>
            <a:r>
              <a:rPr lang="en-US" altLang="ko-KR" dirty="0"/>
              <a:t>Idempotency key </a:t>
            </a:r>
            <a:r>
              <a:rPr lang="ko-KR" altLang="en-US" dirty="0"/>
              <a:t>가 다시</a:t>
            </a:r>
            <a:r>
              <a:rPr lang="en-US" altLang="ko-KR" dirty="0"/>
              <a:t> </a:t>
            </a:r>
            <a:r>
              <a:rPr lang="ko-KR" altLang="en-US" dirty="0"/>
              <a:t>한 번 들어온다면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Double spending </a:t>
            </a:r>
            <a:r>
              <a:rPr lang="ko-KR" altLang="en-US" dirty="0"/>
              <a:t>이기 때문에 승인을 거절합니다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</a:t>
            </a:r>
            <a:r>
              <a:rPr lang="en-US" altLang="ko-KR" dirty="0"/>
              <a:t>Auth capture </a:t>
            </a:r>
            <a:r>
              <a:rPr lang="ko-KR" altLang="en-US" dirty="0"/>
              <a:t>과정은 </a:t>
            </a:r>
            <a:r>
              <a:rPr lang="en-US" altLang="ko-KR" dirty="0"/>
              <a:t>PG</a:t>
            </a:r>
            <a:r>
              <a:rPr lang="ko-KR" altLang="en-US" dirty="0"/>
              <a:t>사와 </a:t>
            </a:r>
            <a:r>
              <a:rPr lang="en-US" altLang="ko-KR" dirty="0"/>
              <a:t>Card </a:t>
            </a:r>
            <a:r>
              <a:rPr lang="ko-KR" altLang="en-US" dirty="0"/>
              <a:t>지불네트워크 사이에서도 동일하게 사용됩니다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33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Payment Gateway </a:t>
            </a:r>
            <a:r>
              <a:rPr lang="ko-KR" altLang="en-US" dirty="0"/>
              <a:t>기반 결제 서비스를 설계해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98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png"/><Relationship Id="rId4" Type="http://schemas.openxmlformats.org/officeDocument/2006/relationships/hyperlink" Target="https://start.spring.io/#!type=gradle-project-kotlin&amp;language=kotlin&amp;platformVersion=3.1.4&amp;packaging=jar&amp;jvmVersion=17&amp;groupId=dev.fastcampus&amp;artifactId=payment&amp;name=payment&amp;description=payment%20demo&amp;packageName=dev.fastcampus.payment&amp;dependencies=webflux,data-r2dbc,mariadb,data-redis-reactive,actuator,thymeleaf,validati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tosspayment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hyperlink" Target="https://app.tosspayments.com/signu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tosspayments.com/my/api-key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osspayments.com/guides/payment-widget/integration#3-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Payment Gateway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 서비스 설계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Sequence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26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7DC857-FB21-CE89-813F-C206CE4D7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0"/>
            <a:ext cx="59975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2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Diagram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11AB08-7539-F470-359E-B64D97F3F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358" y="1235676"/>
            <a:ext cx="4358305" cy="373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56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 서비스 설계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System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47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8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Design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89BCF5-F2E9-2A9D-8391-8D49D2AB7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23" y="1190625"/>
            <a:ext cx="433264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98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환경 구성</a:t>
            </a:r>
          </a:p>
        </p:txBody>
      </p:sp>
    </p:spTree>
    <p:extLst>
      <p:ext uri="{BB962C8B-B14F-4D97-AF65-F5344CB8AC3E}">
        <p14:creationId xmlns:p14="http://schemas.microsoft.com/office/powerpoint/2010/main" val="1575156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https://start.spring.io/#!type=gradle-project-kotlin&amp;language=kotlin&amp;platformVersion=3.1.4&amp;packaging=jar&amp;jvmVersion=17&amp;groupId=dev.fastcampus&amp;artifactId=payment&amp;name=payment&amp;description=payment </a:t>
            </a:r>
            <a:r>
              <a:rPr lang="en-US" altLang="ko-KR" sz="300" dirty="0" err="1">
                <a:effectLst/>
                <a:hlinkClick r:id="rId4"/>
              </a:rPr>
              <a:t>demo&amp;packageName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dev.fastcampus.payment&amp;dependencies</a:t>
            </a:r>
            <a:r>
              <a:rPr lang="en-US" altLang="ko-KR" sz="300" dirty="0">
                <a:effectLst/>
                <a:hlinkClick r:id="rId4"/>
              </a:rPr>
              <a:t>=webflux,data-r2dbc,mariadb,data-redis-reactive,actuator,thymeleaf,validation</a:t>
            </a:r>
            <a:endParaRPr lang="en-US" altLang="ko-KR" sz="300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03F439-A060-E916-746F-BD255D970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286" y="2353157"/>
            <a:ext cx="4875436" cy="272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</a:t>
            </a:r>
            <a:r>
              <a:rPr lang="ko-KR" altLang="en-US" dirty="0"/>
              <a:t>연동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135EC7-18D1-6600-9C39-01B48DA8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961" y="1655289"/>
            <a:ext cx="2610525" cy="916461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F96E135-B453-5D7F-DF9A-CDEDCD29C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84" y="2480831"/>
            <a:ext cx="4039885" cy="162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886B06-2F04-F644-F062-74803EEB3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748" y="3997113"/>
            <a:ext cx="2239753" cy="8498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07C64A-4449-99E1-FF24-FCA0EC773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781" y="2730288"/>
            <a:ext cx="3143929" cy="11275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1DB08C9-A567-76F2-BF82-573D3C87C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2749" y="1571413"/>
            <a:ext cx="2239752" cy="103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8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회원가입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>
                <a:effectLst/>
                <a:hlinkClick r:id="rId3"/>
              </a:rPr>
              <a:t>https://developers.tosspayments.com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ko-KR" altLang="en-US" dirty="0"/>
              <a:t>연동가이드 </a:t>
            </a:r>
            <a:r>
              <a:rPr lang="en-US" altLang="ko-KR" dirty="0"/>
              <a:t>&gt; </a:t>
            </a:r>
            <a:r>
              <a:rPr lang="ko-KR" altLang="en-US" dirty="0"/>
              <a:t>연동 준비하기 </a:t>
            </a:r>
            <a:r>
              <a:rPr lang="en-US" altLang="ko-KR" dirty="0"/>
              <a:t>&gt; </a:t>
            </a:r>
            <a:r>
              <a:rPr lang="ko-KR" altLang="en-US" dirty="0"/>
              <a:t>회원가입 </a:t>
            </a:r>
            <a:r>
              <a:rPr lang="en-US" altLang="ko-KR" sz="900" dirty="0"/>
              <a:t>(</a:t>
            </a:r>
            <a:r>
              <a:rPr lang="en-US" altLang="ko-KR" sz="900" dirty="0">
                <a:effectLst/>
                <a:hlinkClick r:id="rId4"/>
              </a:rPr>
              <a:t>https://app.tosspayments.com/signup</a:t>
            </a:r>
            <a:r>
              <a:rPr lang="en-US" altLang="ko-KR" sz="900" dirty="0">
                <a:effectLst/>
              </a:rPr>
              <a:t>)</a:t>
            </a:r>
            <a:endParaRPr lang="en-US" altLang="ko-KR" sz="9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76373-2A3E-913F-167E-A96CA88D1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850" y="2571750"/>
            <a:ext cx="4320642" cy="244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2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 서비스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Payment Gateway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1C26FC-D289-70F0-F1DA-4DD9CBB38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921" y="2291425"/>
            <a:ext cx="6572157" cy="19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테스트 </a:t>
            </a:r>
            <a:r>
              <a:rPr lang="en-US" altLang="ko-KR" dirty="0"/>
              <a:t>API </a:t>
            </a:r>
            <a:r>
              <a:rPr lang="ko-KR" altLang="en-US" dirty="0"/>
              <a:t>키 확인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>
                <a:effectLst/>
                <a:hlinkClick r:id="rId3"/>
              </a:rPr>
              <a:t>https://developers.tosspayments.com/my/api-keys</a:t>
            </a:r>
            <a:endParaRPr lang="en-US" altLang="ko-KR" dirty="0">
              <a:effectLst/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CE07A4-4D85-C795-4C2A-CD7C90E0A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12" y="2171700"/>
            <a:ext cx="3911013" cy="287655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D3F7641-3104-431A-15DF-E02D61D57CA4}"/>
              </a:ext>
            </a:extLst>
          </p:cNvPr>
          <p:cNvSpPr/>
          <p:nvPr/>
        </p:nvSpPr>
        <p:spPr>
          <a:xfrm>
            <a:off x="2314575" y="3431381"/>
            <a:ext cx="2428875" cy="795338"/>
          </a:xfrm>
          <a:prstGeom prst="roundRect">
            <a:avLst>
              <a:gd name="adj" fmla="val 5088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5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Secret</a:t>
            </a:r>
            <a:r>
              <a:rPr lang="ko-KR" altLang="en-US" dirty="0"/>
              <a:t> 키 인코딩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sz="14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https://docs.tosspayments.com/guides/payment-widget/integration#3-</a:t>
            </a:r>
            <a:r>
              <a:rPr lang="ko-KR" altLang="en-US" sz="1400" u="sng" dirty="0">
                <a:solidFill>
                  <a:srgbClr val="0070C0"/>
                </a:solidFill>
              </a:rPr>
              <a:t>결제</a:t>
            </a:r>
            <a:r>
              <a:rPr lang="en-US" altLang="ko-KR" sz="1400" u="sng" dirty="0">
                <a:solidFill>
                  <a:srgbClr val="0070C0"/>
                </a:solidFill>
              </a:rPr>
              <a:t>-</a:t>
            </a:r>
            <a:r>
              <a:rPr lang="ko-KR" altLang="en-US" sz="1400" u="sng" dirty="0">
                <a:solidFill>
                  <a:srgbClr val="0070C0"/>
                </a:solidFill>
              </a:rPr>
              <a:t>승인하기</a:t>
            </a:r>
            <a:endParaRPr lang="en-US" altLang="ko-KR" sz="1400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A36973-D1E7-D0FA-D316-2F8A6F055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777" y="2073186"/>
            <a:ext cx="5187322" cy="30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5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Secret</a:t>
            </a:r>
            <a:r>
              <a:rPr lang="ko-KR" altLang="en-US" dirty="0"/>
              <a:t> 키 인코딩</a:t>
            </a:r>
            <a:endParaRPr lang="en-US" altLang="ko-KR" dirty="0"/>
          </a:p>
          <a:p>
            <a:pPr marL="0" indent="0">
              <a:buNone/>
            </a:pPr>
            <a:endParaRPr lang="en-US" altLang="ko-KR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349ABB-602D-4A57-0517-11264456A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11" y="1778736"/>
            <a:ext cx="6285099" cy="331320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3080541-C0D9-7135-052A-40CEDCBA8A44}"/>
              </a:ext>
            </a:extLst>
          </p:cNvPr>
          <p:cNvSpPr/>
          <p:nvPr/>
        </p:nvSpPr>
        <p:spPr>
          <a:xfrm>
            <a:off x="4329113" y="2431257"/>
            <a:ext cx="78581" cy="1309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16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결제 </a:t>
            </a:r>
            <a:r>
              <a:rPr lang="en-US" altLang="ko-KR" dirty="0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761886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기능 구현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194E67-6B5F-E804-C50F-BC0631A1B049}"/>
              </a:ext>
            </a:extLst>
          </p:cNvPr>
          <p:cNvSpPr/>
          <p:nvPr/>
        </p:nvSpPr>
        <p:spPr>
          <a:xfrm>
            <a:off x="693420" y="1280160"/>
            <a:ext cx="1714500" cy="3749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b="1" dirty="0">
                <a:ea typeface="Spoqa Han Sans Neo Bold" panose="020B0800000000000000"/>
              </a:rPr>
              <a:t>Product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{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id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1234,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name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상품명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price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1000,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}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ea typeface="Spoqa Han Sans Neo Bold" panose="020B080000000000000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F6DA6E-72BE-2602-47CD-5900891FB5AD}"/>
              </a:ext>
            </a:extLst>
          </p:cNvPr>
          <p:cNvSpPr/>
          <p:nvPr/>
        </p:nvSpPr>
        <p:spPr>
          <a:xfrm>
            <a:off x="2484120" y="1280160"/>
            <a:ext cx="4427220" cy="3749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b="1" dirty="0">
                <a:ea typeface="Spoqa Han Sans Neo Bold" panose="020B0800000000000000"/>
              </a:rPr>
              <a:t>Order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{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id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userId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: 6654,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description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사과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1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개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망고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2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개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amount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2200,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pgOrderId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123907fkjahqwelkjfdhasd123,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pgKey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A1239asdlkj123iouqwee123,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pgStatus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  CREAT, 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  AUTH (SUCCESS, FAIL, INVALID)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  CAPTURE (REQUEST, RETRY, SUCCESS, FAIL)</a:t>
            </a:r>
          </a:p>
          <a:p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pgRetryCount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0,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}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ea typeface="Spoqa Han Sans Neo Bold" panose="020B080000000000000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EE78DB-8686-643E-54DA-84408A6813BB}"/>
              </a:ext>
            </a:extLst>
          </p:cNvPr>
          <p:cNvSpPr/>
          <p:nvPr/>
        </p:nvSpPr>
        <p:spPr>
          <a:xfrm>
            <a:off x="7010400" y="1280160"/>
            <a:ext cx="1668780" cy="3749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b="1" dirty="0" err="1">
                <a:ea typeface="Spoqa Han Sans Neo Bold" panose="020B0800000000000000"/>
              </a:rPr>
              <a:t>ProductInOrder</a:t>
            </a:r>
            <a:endParaRPr lang="en-US" altLang="ko-KR" sz="1600" b="1" dirty="0">
              <a:ea typeface="Spoqa Han Sans Neo Bold" panose="020B0800000000000000"/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{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orderId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prodId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: 1234,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quantity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4,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}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ea typeface="Spoqa Han Sans Neo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899062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이력조회 </a:t>
            </a:r>
            <a:r>
              <a:rPr lang="en-US" altLang="ko-KR" dirty="0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7186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911EB10-89CE-D071-EF73-A9843F0465D1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3323001" y="2616982"/>
            <a:ext cx="4057564" cy="1741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 서비스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Payment Gateway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28239B-70F7-C581-D3E1-E7F3FADE265E}"/>
              </a:ext>
            </a:extLst>
          </p:cNvPr>
          <p:cNvSpPr/>
          <p:nvPr/>
        </p:nvSpPr>
        <p:spPr>
          <a:xfrm>
            <a:off x="2186179" y="2370421"/>
            <a:ext cx="1136822" cy="496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Spoqa Han Sans Neo Bold" panose="020B0800000000000000"/>
              </a:rPr>
              <a:t>결제 서비스</a:t>
            </a:r>
            <a:endParaRPr lang="en-US" altLang="ko-KR" sz="1000" dirty="0">
              <a:ea typeface="Spoqa Han Sans Neo Bold" panose="020B0800000000000000"/>
            </a:endParaRPr>
          </a:p>
          <a:p>
            <a:pPr algn="ctr"/>
            <a:r>
              <a:rPr lang="en-US" altLang="ko-KR" sz="900" dirty="0">
                <a:ea typeface="Spoqa Han Sans Neo Bold" panose="020B0800000000000000"/>
              </a:rPr>
              <a:t>(Payment Service)</a:t>
            </a:r>
            <a:endParaRPr lang="ko-KR" altLang="en-US" sz="900" dirty="0">
              <a:ea typeface="Spoqa Han Sans Neo Bold" panose="020B080000000000000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74E1A3-F377-AA22-C4F0-8E0D4D757A51}"/>
              </a:ext>
            </a:extLst>
          </p:cNvPr>
          <p:cNvGrpSpPr/>
          <p:nvPr/>
        </p:nvGrpSpPr>
        <p:grpSpPr>
          <a:xfrm>
            <a:off x="811455" y="2325133"/>
            <a:ext cx="595035" cy="762107"/>
            <a:chOff x="851212" y="2323448"/>
            <a:chExt cx="595035" cy="76210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1EC3199-2337-BFB5-E749-5F3A39C37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212" y="2323448"/>
              <a:ext cx="590550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32B18D-3480-5C84-18C2-BAF67622190C}"/>
                </a:ext>
              </a:extLst>
            </p:cNvPr>
            <p:cNvSpPr txBox="1"/>
            <p:nvPr/>
          </p:nvSpPr>
          <p:spPr>
            <a:xfrm>
              <a:off x="851212" y="287011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ea typeface="Spoqa Han Sans Neo Bold" panose="020B0800000000000000"/>
                </a:rPr>
                <a:t>결제요청</a:t>
              </a:r>
            </a:p>
          </p:txBody>
        </p:sp>
      </p:grp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40982842-DD73-3654-3DF8-7A3CC1A577E4}"/>
              </a:ext>
            </a:extLst>
          </p:cNvPr>
          <p:cNvSpPr/>
          <p:nvPr/>
        </p:nvSpPr>
        <p:spPr>
          <a:xfrm>
            <a:off x="2432562" y="1465987"/>
            <a:ext cx="644056" cy="43338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dk1"/>
                </a:solidFill>
                <a:ea typeface="Spoqa Han Sans Neo Bold" panose="020B0800000000000000"/>
              </a:rPr>
              <a:t>Order</a:t>
            </a:r>
            <a:endParaRPr lang="ko-KR" altLang="en-US" sz="1000" dirty="0">
              <a:solidFill>
                <a:schemeClr val="dk1"/>
              </a:solidFill>
              <a:ea typeface="Spoqa Han Sans Neo Bold" panose="020B0800000000000000"/>
            </a:endParaRP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9C503992-26EB-BFAE-619A-BFE5ECE4D9DA}"/>
              </a:ext>
            </a:extLst>
          </p:cNvPr>
          <p:cNvSpPr/>
          <p:nvPr/>
        </p:nvSpPr>
        <p:spPr>
          <a:xfrm>
            <a:off x="1856247" y="3415381"/>
            <a:ext cx="644056" cy="43338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dk1"/>
                </a:solidFill>
                <a:ea typeface="Spoqa Han Sans Neo Bold" panose="020B0800000000000000"/>
              </a:rPr>
              <a:t>Balance</a:t>
            </a:r>
            <a:endParaRPr lang="ko-KR" altLang="en-US" sz="1000" dirty="0">
              <a:solidFill>
                <a:schemeClr val="dk1"/>
              </a:solidFill>
              <a:ea typeface="Spoqa Han Sans Neo Bold" panose="020B0800000000000000"/>
            </a:endParaRPr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C21ADD78-1D84-3FEE-F2A1-1010D71A101F}"/>
              </a:ext>
            </a:extLst>
          </p:cNvPr>
          <p:cNvSpPr/>
          <p:nvPr/>
        </p:nvSpPr>
        <p:spPr>
          <a:xfrm>
            <a:off x="3000973" y="3415381"/>
            <a:ext cx="644056" cy="43338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dk1"/>
                </a:solidFill>
                <a:ea typeface="Spoqa Han Sans Neo Bold" panose="020B0800000000000000"/>
              </a:rPr>
              <a:t>Ledger</a:t>
            </a:r>
            <a:endParaRPr lang="ko-KR" altLang="en-US" sz="1000" dirty="0">
              <a:solidFill>
                <a:schemeClr val="dk1"/>
              </a:solidFill>
              <a:ea typeface="Spoqa Han Sans Neo Bold" panose="020B080000000000000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224939-2E16-E510-C9C2-F357CB2333F5}"/>
              </a:ext>
            </a:extLst>
          </p:cNvPr>
          <p:cNvGrpSpPr/>
          <p:nvPr/>
        </p:nvGrpSpPr>
        <p:grpSpPr>
          <a:xfrm>
            <a:off x="7380565" y="2045711"/>
            <a:ext cx="1101222" cy="1142542"/>
            <a:chOff x="6595264" y="2370421"/>
            <a:chExt cx="1101222" cy="114254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3EA8D21-B97F-83A8-5E2B-9460556BE926}"/>
                </a:ext>
              </a:extLst>
            </p:cNvPr>
            <p:cNvSpPr/>
            <p:nvPr/>
          </p:nvSpPr>
          <p:spPr>
            <a:xfrm>
              <a:off x="6595264" y="2370421"/>
              <a:ext cx="1101222" cy="1142542"/>
            </a:xfrm>
            <a:prstGeom prst="roundRect">
              <a:avLst>
                <a:gd name="adj" fmla="val 1037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ea typeface="Spoqa Han Sans Neo Bold" panose="020B0800000000000000"/>
                </a:rPr>
                <a:t>지불 네트워크 </a:t>
              </a:r>
              <a:r>
                <a:rPr lang="en-US" altLang="ko-KR" sz="900" dirty="0">
                  <a:ea typeface="Spoqa Han Sans Neo Bold" panose="020B0800000000000000"/>
                </a:rPr>
                <a:t>(Card scheme)</a:t>
              </a: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ko-KR" altLang="en-US" sz="900" dirty="0">
                <a:ea typeface="Spoqa Han Sans Neo Bold" panose="020B0800000000000000"/>
              </a:endParaRP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7F15CFAE-D042-CBA0-9747-5CA9A0651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8099" y="2750155"/>
              <a:ext cx="66675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4943F53-1A62-420D-56E7-1D9A4D7FEB74}"/>
              </a:ext>
            </a:extLst>
          </p:cNvPr>
          <p:cNvSpPr/>
          <p:nvPr/>
        </p:nvSpPr>
        <p:spPr>
          <a:xfrm>
            <a:off x="2754055" y="4397124"/>
            <a:ext cx="1136822" cy="496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Spoqa Han Sans Neo Bold" panose="020B0800000000000000"/>
              </a:rPr>
              <a:t>정산</a:t>
            </a:r>
            <a:endParaRPr lang="en-US" altLang="ko-KR" sz="1000" dirty="0">
              <a:ea typeface="Spoqa Han Sans Neo Bold" panose="020B0800000000000000"/>
            </a:endParaRPr>
          </a:p>
          <a:p>
            <a:pPr algn="ctr"/>
            <a:r>
              <a:rPr lang="en-US" altLang="ko-KR" sz="900" dirty="0">
                <a:ea typeface="Spoqa Han Sans Neo Bold" panose="020B0800000000000000"/>
              </a:rPr>
              <a:t>(</a:t>
            </a:r>
            <a:r>
              <a:rPr lang="en-US" altLang="ko-KR" sz="900" dirty="0" err="1">
                <a:ea typeface="Spoqa Han Sans Neo Bold" panose="020B0800000000000000"/>
              </a:rPr>
              <a:t>Reconcilation</a:t>
            </a:r>
            <a:r>
              <a:rPr lang="en-US" altLang="ko-KR" sz="900" dirty="0">
                <a:ea typeface="Spoqa Han Sans Neo Bold" panose="020B0800000000000000"/>
              </a:rPr>
              <a:t>)</a:t>
            </a:r>
            <a:endParaRPr lang="ko-KR" altLang="en-US" sz="900" dirty="0">
              <a:ea typeface="Spoqa Han Sans Neo Bold" panose="020B080000000000000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537F451-3DAA-ED6A-E6E3-3AE2BF45B959}"/>
              </a:ext>
            </a:extLst>
          </p:cNvPr>
          <p:cNvGrpSpPr/>
          <p:nvPr/>
        </p:nvGrpSpPr>
        <p:grpSpPr>
          <a:xfrm>
            <a:off x="4499477" y="4405488"/>
            <a:ext cx="800219" cy="617913"/>
            <a:chOff x="4086008" y="4158999"/>
            <a:chExt cx="800219" cy="617913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272ED88D-8EC1-4FC8-CCC5-070644702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770" y="4158999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7C4362-116C-AC82-3719-8E89D85CC8DD}"/>
                </a:ext>
              </a:extLst>
            </p:cNvPr>
            <p:cNvSpPr txBox="1"/>
            <p:nvPr/>
          </p:nvSpPr>
          <p:spPr>
            <a:xfrm>
              <a:off x="4086008" y="4561468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ea typeface="Spoqa Han Sans Neo Bold" panose="020B0800000000000000"/>
                </a:rPr>
                <a:t>Settlement file</a:t>
              </a:r>
              <a:endParaRPr lang="ko-KR" altLang="en-US" sz="800" dirty="0">
                <a:ea typeface="Spoqa Han Sans Neo Bold" panose="020B0800000000000000"/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C20F87C-0FF3-F0D8-3A7B-EBFBFA4F41D2}"/>
              </a:ext>
            </a:extLst>
          </p:cNvPr>
          <p:cNvCxnSpPr>
            <a:stCxn id="1028" idx="3"/>
            <a:endCxn id="10" idx="1"/>
          </p:cNvCxnSpPr>
          <p:nvPr/>
        </p:nvCxnSpPr>
        <p:spPr>
          <a:xfrm flipV="1">
            <a:off x="1402005" y="2618723"/>
            <a:ext cx="784174" cy="1685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5A5422-D190-70E3-CC09-A4DEEDE3189C}"/>
              </a:ext>
            </a:extLst>
          </p:cNvPr>
          <p:cNvCxnSpPr>
            <a:cxnSpLocks/>
            <a:stCxn id="10" idx="0"/>
            <a:endCxn id="13" idx="3"/>
          </p:cNvCxnSpPr>
          <p:nvPr/>
        </p:nvCxnSpPr>
        <p:spPr>
          <a:xfrm flipV="1">
            <a:off x="2754590" y="1899374"/>
            <a:ext cx="0" cy="471047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44FC076-6403-B468-8E7C-7C2A9B3E427F}"/>
              </a:ext>
            </a:extLst>
          </p:cNvPr>
          <p:cNvCxnSpPr>
            <a:cxnSpLocks/>
          </p:cNvCxnSpPr>
          <p:nvPr/>
        </p:nvCxnSpPr>
        <p:spPr>
          <a:xfrm>
            <a:off x="2754590" y="2867026"/>
            <a:ext cx="568411" cy="548356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A402AD9-D599-A202-0827-7CB4E46E8139}"/>
              </a:ext>
            </a:extLst>
          </p:cNvPr>
          <p:cNvCxnSpPr>
            <a:cxnSpLocks/>
            <a:stCxn id="10" idx="2"/>
            <a:endCxn id="14" idx="1"/>
          </p:cNvCxnSpPr>
          <p:nvPr/>
        </p:nvCxnSpPr>
        <p:spPr>
          <a:xfrm flipH="1">
            <a:off x="2178275" y="2867025"/>
            <a:ext cx="576315" cy="548356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F35A907-D190-A80F-660A-60CB83F0E99D}"/>
              </a:ext>
            </a:extLst>
          </p:cNvPr>
          <p:cNvCxnSpPr>
            <a:cxnSpLocks/>
            <a:stCxn id="22" idx="2"/>
            <a:endCxn id="1036" idx="3"/>
          </p:cNvCxnSpPr>
          <p:nvPr/>
        </p:nvCxnSpPr>
        <p:spPr>
          <a:xfrm rot="5400000">
            <a:off x="4969013" y="3552501"/>
            <a:ext cx="1260588" cy="921636"/>
          </a:xfrm>
          <a:prstGeom prst="bentConnector2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4">
            <a:extLst>
              <a:ext uri="{FF2B5EF4-FFF2-40B4-BE49-F238E27FC236}">
                <a16:creationId xmlns:a16="http://schemas.microsoft.com/office/drawing/2014/main" id="{FE08FB1D-E072-87BF-E4D1-7E7CA345D0A9}"/>
              </a:ext>
            </a:extLst>
          </p:cNvPr>
          <p:cNvCxnSpPr>
            <a:cxnSpLocks/>
            <a:stCxn id="1036" idx="1"/>
            <a:endCxn id="24" idx="3"/>
          </p:cNvCxnSpPr>
          <p:nvPr/>
        </p:nvCxnSpPr>
        <p:spPr>
          <a:xfrm flipH="1">
            <a:off x="3890877" y="4643613"/>
            <a:ext cx="771362" cy="1813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화살표 연결선 44">
            <a:extLst>
              <a:ext uri="{FF2B5EF4-FFF2-40B4-BE49-F238E27FC236}">
                <a16:creationId xmlns:a16="http://schemas.microsoft.com/office/drawing/2014/main" id="{71ACF0C2-A0FF-FCA9-1883-34B77F3ACEFD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rot="5400000">
            <a:off x="3048556" y="4122679"/>
            <a:ext cx="548356" cy="53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3493D6D-2BC8-BEB9-1EE5-BAC4EA4421AF}"/>
              </a:ext>
            </a:extLst>
          </p:cNvPr>
          <p:cNvGrpSpPr/>
          <p:nvPr/>
        </p:nvGrpSpPr>
        <p:grpSpPr>
          <a:xfrm>
            <a:off x="5566452" y="1821105"/>
            <a:ext cx="1001863" cy="1593724"/>
            <a:chOff x="4797630" y="2571750"/>
            <a:chExt cx="1001863" cy="159372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761DEFA-324D-2035-E750-C1822D215730}"/>
                </a:ext>
              </a:extLst>
            </p:cNvPr>
            <p:cNvSpPr/>
            <p:nvPr/>
          </p:nvSpPr>
          <p:spPr>
            <a:xfrm>
              <a:off x="4797630" y="2571750"/>
              <a:ext cx="1001863" cy="1593724"/>
            </a:xfrm>
            <a:prstGeom prst="roundRect">
              <a:avLst>
                <a:gd name="adj" fmla="val 1037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ea typeface="Spoqa Han Sans Neo Bold" panose="020B0800000000000000"/>
                </a:rPr>
                <a:t>결제 대행사</a:t>
              </a:r>
              <a:endParaRPr lang="en-US" altLang="ko-KR" sz="1000" dirty="0">
                <a:ea typeface="Spoqa Han Sans Neo Bold" panose="020B0800000000000000"/>
              </a:endParaRPr>
            </a:p>
            <a:p>
              <a:pPr algn="ctr"/>
              <a:r>
                <a:rPr lang="en-US" altLang="ko-KR" sz="700" dirty="0">
                  <a:ea typeface="Spoqa Han Sans Neo Bold" panose="020B0800000000000000"/>
                </a:rPr>
                <a:t>(Payment Gateway)</a:t>
              </a: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ko-KR" altLang="en-US" sz="900" dirty="0">
                <a:ea typeface="Spoqa Han Sans Neo Bold" panose="020B0800000000000000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C4C0666-68AE-96F9-37A0-7378646B0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91011" y="2966152"/>
              <a:ext cx="800584" cy="1167518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E755E78-45A0-34B9-9604-A063D23EBEF4}"/>
              </a:ext>
            </a:extLst>
          </p:cNvPr>
          <p:cNvSpPr txBox="1"/>
          <p:nvPr/>
        </p:nvSpPr>
        <p:spPr>
          <a:xfrm>
            <a:off x="6218672" y="3503112"/>
            <a:ext cx="1128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ea typeface="Spoqa Han Sans Neo Bold" panose="020B0800000000000000"/>
              </a:rPr>
              <a:t>PCI DSS level-1</a:t>
            </a:r>
          </a:p>
          <a:p>
            <a:r>
              <a:rPr lang="en-US" altLang="ko-KR" sz="1200" b="1" dirty="0">
                <a:solidFill>
                  <a:srgbClr val="FF0000"/>
                </a:solidFill>
                <a:ea typeface="Spoqa Han Sans Neo Bold" panose="020B0800000000000000"/>
              </a:rPr>
              <a:t>AML, CFT, KYC</a:t>
            </a:r>
          </a:p>
        </p:txBody>
      </p:sp>
    </p:spTree>
    <p:extLst>
      <p:ext uri="{BB962C8B-B14F-4D97-AF65-F5344CB8AC3E}">
        <p14:creationId xmlns:p14="http://schemas.microsoft.com/office/powerpoint/2010/main" val="249535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24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Auth-Capture </a:t>
            </a:r>
            <a:r>
              <a:rPr lang="ko-KR" altLang="en-US" dirty="0"/>
              <a:t>패턴</a:t>
            </a:r>
          </a:p>
        </p:txBody>
      </p:sp>
    </p:spTree>
    <p:extLst>
      <p:ext uri="{BB962C8B-B14F-4D97-AF65-F5344CB8AC3E}">
        <p14:creationId xmlns:p14="http://schemas.microsoft.com/office/powerpoint/2010/main" val="281799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지불 </a:t>
            </a:r>
            <a:r>
              <a:rPr lang="en-US" altLang="ko-KR" dirty="0"/>
              <a:t>(Double Spending)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99E0A2-8D7D-D237-BC23-1516B12A4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701" y="1220573"/>
            <a:ext cx="3696598" cy="362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1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지불 </a:t>
            </a:r>
            <a:r>
              <a:rPr lang="en-US" altLang="ko-KR" dirty="0"/>
              <a:t>(Double Spending)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31AF8F-849F-CD60-BD86-D471989A0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41" y="1736760"/>
            <a:ext cx="7203989" cy="32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9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Auth-Capture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CBFA55-AD16-A27A-2F42-9F1EEEAC0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13" y="1180231"/>
            <a:ext cx="5853449" cy="389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Auth-Capture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1E9392-AF1F-49FD-485B-4670C0F8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07" y="1199742"/>
            <a:ext cx="5960357" cy="39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결제 서비스 설계</a:t>
            </a:r>
          </a:p>
        </p:txBody>
      </p:sp>
    </p:spTree>
    <p:extLst>
      <p:ext uri="{BB962C8B-B14F-4D97-AF65-F5344CB8AC3E}">
        <p14:creationId xmlns:p14="http://schemas.microsoft.com/office/powerpoint/2010/main" val="206980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8595</TotalTime>
  <Words>1720</Words>
  <Application>Microsoft Office PowerPoint</Application>
  <PresentationFormat>화면 슬라이드 쇼(16:9)</PresentationFormat>
  <Paragraphs>281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결제서비스 구현</vt:lpstr>
      <vt:lpstr>결제 서비스</vt:lpstr>
      <vt:lpstr>결제 서비스</vt:lpstr>
      <vt:lpstr>결제서비스 구현</vt:lpstr>
      <vt:lpstr>이중 지불 (Double Spending)</vt:lpstr>
      <vt:lpstr>이중 지불 (Double Spending)</vt:lpstr>
      <vt:lpstr>Auth-Capture</vt:lpstr>
      <vt:lpstr>Auth-Capture</vt:lpstr>
      <vt:lpstr>결제서비스 구현</vt:lpstr>
      <vt:lpstr>결제 서비스 설계</vt:lpstr>
      <vt:lpstr>PowerPoint 프레젠테이션</vt:lpstr>
      <vt:lpstr>Sequence Diagram</vt:lpstr>
      <vt:lpstr>결제 서비스 설계</vt:lpstr>
      <vt:lpstr>PowerPoint 프레젠테이션</vt:lpstr>
      <vt:lpstr>System Design</vt:lpstr>
      <vt:lpstr>결제서비스 구현</vt:lpstr>
      <vt:lpstr>개발환경 구성</vt:lpstr>
      <vt:lpstr>Payment Gateway 연동</vt:lpstr>
      <vt:lpstr>Payment Gateway (토스페이) 연동 준비</vt:lpstr>
      <vt:lpstr>Payment Gateway (토스페이) 연동 준비</vt:lpstr>
      <vt:lpstr>Payment Gateway (토스페이) 연동 준비</vt:lpstr>
      <vt:lpstr>Payment Gateway (토스페이) 연동 준비</vt:lpstr>
      <vt:lpstr>결제서비스 구현</vt:lpstr>
      <vt:lpstr>자료구조</vt:lpstr>
      <vt:lpstr>결제서비스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932</cp:lastModifiedBy>
  <cp:revision>990</cp:revision>
  <dcterms:created xsi:type="dcterms:W3CDTF">2023-07-11T14:27:12Z</dcterms:created>
  <dcterms:modified xsi:type="dcterms:W3CDTF">2023-10-12T16:47:42Z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