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256" r:id="rId2"/>
    <p:sldId id="332" r:id="rId3"/>
    <p:sldId id="315" r:id="rId4"/>
    <p:sldId id="295" r:id="rId5"/>
    <p:sldId id="316" r:id="rId6"/>
    <p:sldId id="296" r:id="rId7"/>
    <p:sldId id="317" r:id="rId8"/>
    <p:sldId id="297" r:id="rId9"/>
    <p:sldId id="318" r:id="rId10"/>
    <p:sldId id="298" r:id="rId11"/>
    <p:sldId id="319" r:id="rId12"/>
    <p:sldId id="320" r:id="rId13"/>
    <p:sldId id="300" r:id="rId14"/>
    <p:sldId id="321" r:id="rId15"/>
    <p:sldId id="302" r:id="rId16"/>
    <p:sldId id="322" r:id="rId17"/>
    <p:sldId id="323" r:id="rId18"/>
    <p:sldId id="303" r:id="rId19"/>
    <p:sldId id="324" r:id="rId20"/>
    <p:sldId id="325" r:id="rId21"/>
    <p:sldId id="262" r:id="rId22"/>
    <p:sldId id="326" r:id="rId23"/>
    <p:sldId id="330" r:id="rId24"/>
    <p:sldId id="327" r:id="rId25"/>
    <p:sldId id="329" r:id="rId26"/>
    <p:sldId id="328" r:id="rId27"/>
    <p:sldId id="331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41" autoAdjust="0"/>
  </p:normalViewPr>
  <p:slideViewPr>
    <p:cSldViewPr snapToGrid="0" showGuides="1">
      <p:cViewPr varScale="1">
        <p:scale>
          <a:sx n="109" d="100"/>
          <a:sy n="109" d="100"/>
        </p:scale>
        <p:origin x="1572" y="9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7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5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를 식별하기 위한 고유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UUID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는 </a:t>
            </a:r>
            <a:r>
              <a:rPr lang="en-US" altLang="ko-KR" dirty="0"/>
              <a:t>Universal Unique </a:t>
            </a:r>
            <a:r>
              <a:rPr lang="en-US" altLang="ko-KR" dirty="0" err="1"/>
              <a:t>IDentifier</a:t>
            </a:r>
            <a:r>
              <a:rPr lang="en-US" altLang="ko-KR" dirty="0"/>
              <a:t> 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어느 곳에서도 고유한 </a:t>
            </a:r>
            <a:r>
              <a:rPr lang="en-US" altLang="ko-KR" dirty="0"/>
              <a:t>ID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- 12</a:t>
            </a:r>
            <a:r>
              <a:rPr lang="ko-KR" altLang="en-US" dirty="0"/>
              <a:t>자 </a:t>
            </a:r>
            <a:r>
              <a:rPr lang="en-US" altLang="ko-KR" dirty="0"/>
              <a:t>= </a:t>
            </a:r>
            <a:r>
              <a:rPr lang="ko-KR" altLang="en-US" dirty="0"/>
              <a:t>총 </a:t>
            </a:r>
            <a:r>
              <a:rPr lang="en-US" altLang="ko-KR" dirty="0"/>
              <a:t>32</a:t>
            </a:r>
            <a:r>
              <a:rPr lang="ko-KR" altLang="en-US" dirty="0"/>
              <a:t>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 는 </a:t>
            </a:r>
            <a:r>
              <a:rPr lang="en-US" altLang="ko-KR" dirty="0"/>
              <a:t>version 5 </a:t>
            </a:r>
            <a:r>
              <a:rPr lang="ko-KR" altLang="en-US" dirty="0"/>
              <a:t>까지 있는데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Java </a:t>
            </a:r>
            <a:r>
              <a:rPr lang="ko-KR" altLang="en-US" dirty="0"/>
              <a:t>에서 표준으로 제공하는 </a:t>
            </a:r>
            <a:r>
              <a:rPr lang="en-US" altLang="ko-KR" dirty="0"/>
              <a:t>V4 </a:t>
            </a:r>
            <a:r>
              <a:rPr lang="ko-KR" altLang="en-US" dirty="0"/>
              <a:t>방식을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v1 : 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보안에 취약</a:t>
            </a: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v2 : v1</a:t>
            </a:r>
            <a:r>
              <a:rPr lang="ko-KR" altLang="en-US" dirty="0"/>
              <a:t>과 마찬가지로 </a:t>
            </a:r>
            <a:r>
              <a:rPr lang="en-US" altLang="ko-KR" dirty="0"/>
              <a:t>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timestamp </a:t>
            </a:r>
            <a:r>
              <a:rPr lang="ko-KR" altLang="en-US" dirty="0"/>
              <a:t>필드를 줄이고</a:t>
            </a:r>
            <a:r>
              <a:rPr lang="en-US" altLang="ko-KR" dirty="0"/>
              <a:t>, Domain/Identifier </a:t>
            </a:r>
            <a:r>
              <a:rPr lang="ko-KR" altLang="en-US" dirty="0"/>
              <a:t>필드를 추가함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일반적인 </a:t>
            </a:r>
            <a:r>
              <a:rPr lang="en-US" altLang="ko-KR" dirty="0"/>
              <a:t>UUID</a:t>
            </a:r>
            <a:r>
              <a:rPr lang="ko-KR" altLang="en-US" dirty="0"/>
              <a:t>가 아니라 </a:t>
            </a:r>
            <a:r>
              <a:rPr lang="en-US" altLang="ko-KR" dirty="0"/>
              <a:t>DCE (Distributed computing environment) </a:t>
            </a:r>
            <a:r>
              <a:rPr lang="ko-KR" altLang="en-US" dirty="0"/>
              <a:t>환경을 위한 특수목적 </a:t>
            </a:r>
            <a:r>
              <a:rPr lang="en-US" altLang="ko-KR" dirty="0"/>
              <a:t>UUID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v3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MD5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MD5 </a:t>
            </a:r>
            <a:r>
              <a:rPr lang="en-US" altLang="ko-KR" dirty="0" err="1"/>
              <a:t>hasing</a:t>
            </a:r>
            <a:r>
              <a:rPr lang="en-US" altLang="ko-KR" dirty="0"/>
              <a:t> </a:t>
            </a:r>
            <a:r>
              <a:rPr lang="ko-KR" altLang="en-US" dirty="0"/>
              <a:t>알고리즘은 보안취약점을 이용해 </a:t>
            </a:r>
            <a:r>
              <a:rPr lang="en-US" altLang="ko-KR" dirty="0"/>
              <a:t>reverse hashing</a:t>
            </a:r>
            <a:r>
              <a:rPr lang="ko-KR" altLang="en-US" dirty="0"/>
              <a:t>이 가능하기 때문에</a:t>
            </a:r>
            <a:r>
              <a:rPr lang="en-US" altLang="ko-KR" dirty="0"/>
              <a:t>, v3 </a:t>
            </a:r>
            <a:r>
              <a:rPr lang="ko-KR" altLang="en-US" dirty="0"/>
              <a:t>대신 </a:t>
            </a:r>
            <a:r>
              <a:rPr lang="en-US" altLang="ko-KR" dirty="0"/>
              <a:t>v5 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v5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SHA-1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v4 : random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random</a:t>
            </a:r>
            <a:r>
              <a:rPr lang="ko-KR" altLang="en-US" dirty="0"/>
              <a:t>한 </a:t>
            </a:r>
            <a:r>
              <a:rPr lang="en-US" altLang="ko-KR" dirty="0"/>
              <a:t>16 byte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특정 비트의 값을 항상 변경해줍니다</a:t>
            </a:r>
            <a:r>
              <a:rPr lang="en-US" altLang="ko-KR" dirty="0"/>
              <a:t>. (RFC-4122 section 4.4)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충돌이 날 수 있지만</a:t>
            </a:r>
            <a:r>
              <a:rPr lang="en-US" altLang="ko-KR" dirty="0"/>
              <a:t>, </a:t>
            </a:r>
            <a:r>
              <a:rPr lang="ko-KR" altLang="en-US" dirty="0"/>
              <a:t>확률이 </a:t>
            </a:r>
            <a:r>
              <a:rPr lang="en-US" altLang="ko-KR" dirty="0"/>
              <a:t>0</a:t>
            </a:r>
            <a:r>
              <a:rPr lang="ko-KR" altLang="en-US" dirty="0"/>
              <a:t>에 수렴</a:t>
            </a:r>
            <a:endParaRPr lang="en-US" altLang="ko-KR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억개의</a:t>
            </a:r>
            <a:r>
              <a:rPr lang="ko-KR" altLang="en-US" dirty="0"/>
              <a:t> </a:t>
            </a:r>
            <a:r>
              <a:rPr lang="en-US" altLang="ko-KR" dirty="0"/>
              <a:t>UUID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 err="1"/>
              <a:t>년동안</a:t>
            </a:r>
            <a:r>
              <a:rPr lang="ko-KR" altLang="en-US" dirty="0"/>
              <a:t> 생성해야 충돌 한 번이 발생할 확률이 </a:t>
            </a:r>
            <a:r>
              <a:rPr lang="en-US" altLang="ko-KR" dirty="0"/>
              <a:t>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8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Trace ID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5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Rate Limiter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0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R2DBC </a:t>
            </a:r>
            <a:r>
              <a:rPr lang="en-US" altLang="ko-KR" dirty="0" err="1"/>
              <a:t>DbClient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DbClient</a:t>
            </a:r>
            <a:r>
              <a:rPr lang="ko-KR" altLang="en-US" dirty="0"/>
              <a:t>를 이용한 </a:t>
            </a:r>
            <a:r>
              <a:rPr lang="en-US" altLang="ko-KR" dirty="0"/>
              <a:t>native query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62992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7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812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설치 및 </a:t>
            </a:r>
            <a:r>
              <a:rPr lang="en-US" altLang="ko-KR" dirty="0"/>
              <a:t>Reactive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6840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6094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8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31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ReactiveRedisTemplate</a:t>
            </a:r>
            <a:r>
              <a:rPr lang="ko-KR" altLang="en-US" dirty="0"/>
              <a:t>을 이용한 </a:t>
            </a:r>
            <a:r>
              <a:rPr lang="en-US" altLang="ko-KR" dirty="0"/>
              <a:t>cache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0439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DC04C9-30B7-E09B-C770-06D6DCE2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1030"/>
            <a:ext cx="6915150" cy="433387"/>
          </a:xfrm>
        </p:spPr>
        <p:txBody>
          <a:bodyPr/>
          <a:lstStyle/>
          <a:p>
            <a:r>
              <a:rPr lang="en-US" altLang="ko-KR" dirty="0"/>
              <a:t>UUID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0E1818-6C4A-FCDA-99D6-FEFDB277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UUID (U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niversal</a:t>
            </a:r>
            <a:r>
              <a:rPr lang="en-US" altLang="ko-KR" dirty="0"/>
              <a:t> 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nique</a:t>
            </a:r>
            <a:r>
              <a:rPr lang="en-US" altLang="ko-KR" dirty="0"/>
              <a:t> </a:t>
            </a:r>
            <a:r>
              <a:rPr lang="en-US" altLang="ko-KR" dirty="0" err="1"/>
              <a:t>ID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entifier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v4</a:t>
            </a:r>
          </a:p>
          <a:p>
            <a:pPr lvl="2"/>
            <a:endParaRPr lang="en-US" altLang="ko-KR" dirty="0"/>
          </a:p>
          <a:p>
            <a:pPr marL="3429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58b5dbdb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DA2ADE"/>
                </a:solidFill>
              </a:rPr>
              <a:t>71c4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4874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C00000"/>
                </a:solidFill>
              </a:rPr>
              <a:t>9412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7030A0"/>
                </a:solidFill>
              </a:rPr>
              <a:t>ac47ca0ecb7c</a:t>
            </a:r>
          </a:p>
        </p:txBody>
      </p:sp>
      <p:sp>
        <p:nvSpPr>
          <p:cNvPr id="6" name="Google Shape;209;p30">
            <a:extLst>
              <a:ext uri="{FF2B5EF4-FFF2-40B4-BE49-F238E27FC236}">
                <a16:creationId xmlns:a16="http://schemas.microsoft.com/office/drawing/2014/main" id="{BEF45BA4-E8C5-733F-55F2-CDF231C4EBFB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DA62B929-65C8-9F20-D312-E70F2759AF7B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Trace ID Logging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A539DF-E00D-4812-C043-154505F5F3A8}"/>
              </a:ext>
            </a:extLst>
          </p:cNvPr>
          <p:cNvSpPr/>
          <p:nvPr/>
        </p:nvSpPr>
        <p:spPr>
          <a:xfrm>
            <a:off x="3943349" y="2672135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9F2C64-5BAE-B21B-5983-C6C93B7242A7}"/>
              </a:ext>
            </a:extLst>
          </p:cNvPr>
          <p:cNvSpPr/>
          <p:nvPr/>
        </p:nvSpPr>
        <p:spPr>
          <a:xfrm>
            <a:off x="4957762" y="2672134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71DFA-FEFE-941B-1FD5-FB822A3278E4}"/>
              </a:ext>
            </a:extLst>
          </p:cNvPr>
          <p:cNvSpPr txBox="1"/>
          <p:nvPr/>
        </p:nvSpPr>
        <p:spPr>
          <a:xfrm>
            <a:off x="3535224" y="342264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항상 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4</a:t>
            </a:r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CEED8-CB94-A547-6AFC-FEE013876B5A}"/>
              </a:ext>
            </a:extLst>
          </p:cNvPr>
          <p:cNvSpPr txBox="1"/>
          <p:nvPr/>
        </p:nvSpPr>
        <p:spPr>
          <a:xfrm>
            <a:off x="4663937" y="342264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8,9,a,b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중 하나</a:t>
            </a:r>
          </a:p>
        </p:txBody>
      </p:sp>
    </p:spTree>
    <p:extLst>
      <p:ext uri="{BB962C8B-B14F-4D97-AF65-F5344CB8AC3E}">
        <p14:creationId xmlns:p14="http://schemas.microsoft.com/office/powerpoint/2010/main" val="42232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9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77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Optimistic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6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CA7BF-0E72-CD95-AB60-50CFD7F9BECF}"/>
              </a:ext>
            </a:extLst>
          </p:cNvPr>
          <p:cNvSpPr txBox="1"/>
          <p:nvPr/>
        </p:nvSpPr>
        <p:spPr>
          <a:xfrm>
            <a:off x="1855178" y="2343124"/>
            <a:ext cx="98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with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E86F-9321-416F-D733-0AF6FCEF107F}"/>
              </a:ext>
            </a:extLst>
          </p:cNvPr>
          <p:cNvSpPr txBox="1"/>
          <p:nvPr/>
        </p:nvSpPr>
        <p:spPr>
          <a:xfrm>
            <a:off x="3724060" y="2620123"/>
            <a:ext cx="98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with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8C9D7-3B3E-195D-395D-E510B865962E}"/>
              </a:ext>
            </a:extLst>
          </p:cNvPr>
          <p:cNvSpPr txBox="1"/>
          <p:nvPr/>
        </p:nvSpPr>
        <p:spPr>
          <a:xfrm>
            <a:off x="1910864" y="4285471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where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B692-CCDA-3EAF-CA04-C6265188A3A1}"/>
              </a:ext>
            </a:extLst>
          </p:cNvPr>
          <p:cNvSpPr txBox="1"/>
          <p:nvPr/>
        </p:nvSpPr>
        <p:spPr>
          <a:xfrm>
            <a:off x="3666415" y="3250910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where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6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Pessimistic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94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BB8486-1FC7-CB94-C5C5-3DFEB613BAFE}"/>
              </a:ext>
            </a:extLst>
          </p:cNvPr>
          <p:cNvSpPr txBox="1"/>
          <p:nvPr/>
        </p:nvSpPr>
        <p:spPr>
          <a:xfrm>
            <a:off x="1855178" y="2343124"/>
            <a:ext cx="106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&amp; Transaction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42F34-1321-0756-6AE3-A63344826CE5}"/>
              </a:ext>
            </a:extLst>
          </p:cNvPr>
          <p:cNvCxnSpPr/>
          <p:nvPr/>
        </p:nvCxnSpPr>
        <p:spPr>
          <a:xfrm flipH="1">
            <a:off x="1855178" y="3912577"/>
            <a:ext cx="1066254" cy="237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32F5C3-6F1E-A0DB-A1AE-FDBA1968FA66}"/>
              </a:ext>
            </a:extLst>
          </p:cNvPr>
          <p:cNvCxnSpPr/>
          <p:nvPr/>
        </p:nvCxnSpPr>
        <p:spPr>
          <a:xfrm flipH="1">
            <a:off x="3678117" y="2842846"/>
            <a:ext cx="1066254" cy="237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094E18-19A2-EC98-0C89-436189F69339}"/>
              </a:ext>
            </a:extLst>
          </p:cNvPr>
          <p:cNvSpPr txBox="1"/>
          <p:nvPr/>
        </p:nvSpPr>
        <p:spPr>
          <a:xfrm>
            <a:off x="3678117" y="2604731"/>
            <a:ext cx="106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&amp; Transaction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3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Distributed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33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03748-8D0A-74E6-7F4B-4D7C029FB4CB}"/>
              </a:ext>
            </a:extLst>
          </p:cNvPr>
          <p:cNvSpPr/>
          <p:nvPr/>
        </p:nvSpPr>
        <p:spPr>
          <a:xfrm>
            <a:off x="6312877" y="1206368"/>
            <a:ext cx="967154" cy="3586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Locker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466F2B-224A-1884-3DBE-DF9B51A0ADAB}"/>
              </a:ext>
            </a:extLst>
          </p:cNvPr>
          <p:cNvCxnSpPr>
            <a:stCxn id="3" idx="2"/>
          </p:cNvCxnSpPr>
          <p:nvPr/>
        </p:nvCxnSpPr>
        <p:spPr>
          <a:xfrm>
            <a:off x="6796454" y="1565032"/>
            <a:ext cx="35169" cy="3545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9C68A5-D3F1-7892-5017-2C170293F9FD}"/>
              </a:ext>
            </a:extLst>
          </p:cNvPr>
          <p:cNvCxnSpPr/>
          <p:nvPr/>
        </p:nvCxnSpPr>
        <p:spPr>
          <a:xfrm>
            <a:off x="1533525" y="2181225"/>
            <a:ext cx="5298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A01150-D2C4-D85C-21B6-1A03504E5CF6}"/>
              </a:ext>
            </a:extLst>
          </p:cNvPr>
          <p:cNvSpPr txBox="1"/>
          <p:nvPr/>
        </p:nvSpPr>
        <p:spPr>
          <a:xfrm>
            <a:off x="1533525" y="1904226"/>
            <a:ext cx="103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request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C246B-EB31-B0B5-D433-DBA90B66F887}"/>
              </a:ext>
            </a:extLst>
          </p:cNvPr>
          <p:cNvCxnSpPr>
            <a:cxnSpLocks/>
          </p:cNvCxnSpPr>
          <p:nvPr/>
        </p:nvCxnSpPr>
        <p:spPr>
          <a:xfrm>
            <a:off x="5067300" y="2428875"/>
            <a:ext cx="1764323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3059D-3F3D-D839-FE08-35B0AA683C06}"/>
              </a:ext>
            </a:extLst>
          </p:cNvPr>
          <p:cNvSpPr txBox="1"/>
          <p:nvPr/>
        </p:nvSpPr>
        <p:spPr>
          <a:xfrm>
            <a:off x="5675036" y="2401390"/>
            <a:ext cx="103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request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Trace ID logging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Error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Error Handler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39794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Request payload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parameter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8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 err="1"/>
              <a:t>WebClient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WebClient</a:t>
            </a:r>
            <a:r>
              <a:rPr lang="en-US" altLang="ko-KR" dirty="0"/>
              <a:t> </a:t>
            </a:r>
            <a:r>
              <a:rPr lang="ko-KR" altLang="en-US" dirty="0"/>
              <a:t>를 이용한 외부 서비스 비동기 호출</a:t>
            </a:r>
          </a:p>
        </p:txBody>
      </p:sp>
    </p:spTree>
    <p:extLst>
      <p:ext uri="{BB962C8B-B14F-4D97-AF65-F5344CB8AC3E}">
        <p14:creationId xmlns:p14="http://schemas.microsoft.com/office/powerpoint/2010/main" val="345497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946</TotalTime>
  <Words>375</Words>
  <Application>Microsoft Office PowerPoint</Application>
  <PresentationFormat>화면 슬라이드 쇼(16:9)</PresentationFormat>
  <Paragraphs>110</Paragraphs>
  <Slides>27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실무형 심화개발</vt:lpstr>
      <vt:lpstr>UUID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경합 시나리오</vt:lpstr>
      <vt:lpstr>구현 실습</vt:lpstr>
      <vt:lpstr>경합 시나리오</vt:lpstr>
      <vt:lpstr>구현 실습</vt:lpstr>
      <vt:lpstr>경합 시나리오</vt:lpstr>
      <vt:lpstr>구현 실습</vt:lpstr>
      <vt:lpstr>경합 시나리오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Hwasu Jung</cp:lastModifiedBy>
  <cp:revision>278</cp:revision>
  <dcterms:created xsi:type="dcterms:W3CDTF">2023-07-11T14:27:12Z</dcterms:created>
  <dcterms:modified xsi:type="dcterms:W3CDTF">2023-09-12T15:07:03Z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