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364" r:id="rId2"/>
    <p:sldId id="332" r:id="rId3"/>
    <p:sldId id="372" r:id="rId4"/>
    <p:sldId id="371" r:id="rId5"/>
    <p:sldId id="365" r:id="rId6"/>
    <p:sldId id="366" r:id="rId7"/>
    <p:sldId id="367" r:id="rId8"/>
    <p:sldId id="361" r:id="rId9"/>
    <p:sldId id="368" r:id="rId10"/>
    <p:sldId id="373" r:id="rId11"/>
    <p:sldId id="374" r:id="rId12"/>
    <p:sldId id="369" r:id="rId13"/>
    <p:sldId id="375" r:id="rId14"/>
    <p:sldId id="370" r:id="rId15"/>
    <p:sldId id="376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ADE"/>
    <a:srgbClr val="008000"/>
    <a:srgbClr val="996633"/>
    <a:srgbClr val="0033CC"/>
    <a:srgbClr val="FF0000"/>
    <a:srgbClr val="ED4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5697" autoAdjust="0"/>
  </p:normalViewPr>
  <p:slideViewPr>
    <p:cSldViewPr snapToGrid="0" showGuides="1">
      <p:cViewPr varScale="1">
        <p:scale>
          <a:sx n="96" d="100"/>
          <a:sy n="96" d="100"/>
        </p:scale>
        <p:origin x="2016" y="72"/>
      </p:cViewPr>
      <p:guideLst>
        <p:guide orient="horz" pos="12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0909-2C76-4DF9-BB76-4EE283593418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3B46-72FF-4656-838A-691B9EB329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4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1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10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71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93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4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49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9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 (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 12207</a:t>
            </a:r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 (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 12207</a:t>
            </a:r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1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 (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 12207</a:t>
            </a:r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01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 (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 12207</a:t>
            </a:r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61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SDLC (</a:t>
            </a:r>
            <a:r>
              <a:rPr lang="ko-KR" altLang="en-US" dirty="0"/>
              <a:t>소프트웨어 개발 라이프사이클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ISO 12207</a:t>
            </a:r>
          </a:p>
          <a:p>
            <a:r>
              <a:rPr lang="en-US" altLang="ko-KR" dirty="0"/>
              <a:t>- 23</a:t>
            </a:r>
            <a:r>
              <a:rPr lang="ko-KR" altLang="en-US" dirty="0"/>
              <a:t>개 프로세스</a:t>
            </a:r>
            <a:r>
              <a:rPr lang="en-US" altLang="ko-KR" dirty="0"/>
              <a:t>, 95</a:t>
            </a:r>
            <a:r>
              <a:rPr lang="ko-KR" altLang="en-US" dirty="0"/>
              <a:t>개 </a:t>
            </a:r>
            <a:r>
              <a:rPr lang="en-US" altLang="ko-KR" dirty="0"/>
              <a:t>Activity, 223</a:t>
            </a:r>
            <a:r>
              <a:rPr lang="ko-KR" altLang="en-US" dirty="0"/>
              <a:t>개 산출물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62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14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43B46-72FF-4656-838A-691B9EB329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5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08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81030"/>
            <a:ext cx="7886700" cy="433387"/>
          </a:xfrm>
        </p:spPr>
        <p:txBody>
          <a:bodyPr lIns="0" anchor="t" anchorCtr="0"/>
          <a:lstStyle>
            <a:lvl1pPr>
              <a:defRPr sz="11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1575"/>
            <a:ext cx="7886700" cy="397192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1pPr>
            <a:lvl2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2pPr>
            <a:lvl3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3pPr>
            <a:lvl4pPr>
              <a:lnSpc>
                <a:spcPct val="150000"/>
              </a:lnSpc>
              <a:defRPr lang="ko-KR" altLang="en-US" dirty="0" smtClean="0">
                <a:latin typeface="Spoqa Han Sans Neo Medium" pitchFamily="2" charset="-127"/>
                <a:ea typeface="Spoqa Han Sans Neo Medium" pitchFamily="2" charset="-127"/>
              </a:defRPr>
            </a:lvl4pPr>
            <a:lvl5pPr>
              <a:lnSpc>
                <a:spcPct val="150000"/>
              </a:lnSpc>
              <a:defRPr lang="en-US" dirty="0">
                <a:latin typeface="Spoqa Han Sans Neo Medium" pitchFamily="2" charset="-127"/>
                <a:ea typeface="Spoqa Han Sans Neo Medium" pitchFamily="2" charset="-127"/>
              </a:defRPr>
            </a:lvl5pPr>
          </a:lstStyle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48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18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45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10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0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928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366" y="1356118"/>
            <a:ext cx="6858000" cy="629841"/>
          </a:xfrm>
        </p:spPr>
        <p:txBody>
          <a:bodyPr anchor="ctr" anchorCtr="0"/>
          <a:lstStyle>
            <a:lvl1pPr algn="r">
              <a:defRPr sz="2800">
                <a:latin typeface="Spoqa Han Sans Neo Bold" panose="020B0800000000000000" pitchFamily="50" charset="-127"/>
                <a:ea typeface="Spoqa Han Sans Neo Bold" panose="020B0800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365" y="2001434"/>
            <a:ext cx="6858000" cy="377428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1300" dirty="0">
                <a:latin typeface="Spoqa Han Sans Neo Bold" panose="020B0800000000000000" pitchFamily="50" charset="-127"/>
                <a:ea typeface="Spoqa Han Sans Neo Bold" panose="020B0800000000000000" pitchFamily="50" charset="-127"/>
                <a:cs typeface="+mj-cs"/>
              </a:defRPr>
            </a:lvl1pPr>
          </a:lstStyle>
          <a:p>
            <a:pPr lvl="0" algn="r">
              <a:spcBef>
                <a:spcPct val="0"/>
              </a:spcBef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31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81033"/>
            <a:ext cx="7886700" cy="533396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0150"/>
            <a:ext cx="7886700" cy="3943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marL="357188" lvl="1">
              <a:spcAft>
                <a:spcPts val="800"/>
              </a:spcAft>
            </a:pPr>
            <a:r>
              <a:rPr lang="ko-KR" altLang="en-US" dirty="0"/>
              <a:t>두 번째 수준</a:t>
            </a:r>
          </a:p>
          <a:p>
            <a:pPr marL="536575" lvl="2">
              <a:spcAft>
                <a:spcPts val="800"/>
              </a:spcAft>
            </a:pPr>
            <a:r>
              <a:rPr lang="ko-KR" altLang="en-US" dirty="0"/>
              <a:t>세 번째 수준</a:t>
            </a:r>
          </a:p>
          <a:p>
            <a:pPr marL="714375" lvl="3">
              <a:spcAft>
                <a:spcPts val="800"/>
              </a:spcAft>
            </a:pPr>
            <a:r>
              <a:rPr lang="ko-KR" altLang="en-US" dirty="0"/>
              <a:t>네 번째 수준</a:t>
            </a:r>
          </a:p>
          <a:p>
            <a:pPr marL="900113" lvl="4">
              <a:spcAft>
                <a:spcPts val="800"/>
              </a:spcAft>
            </a:pPr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68" r:id="rId10"/>
    <p:sldLayoutId id="2147483667" r:id="rId11"/>
    <p:sldLayoutId id="214748367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lang="en-US" altLang="en-US" sz="1100" kern="1200" dirty="0">
          <a:solidFill>
            <a:schemeClr val="tx1"/>
          </a:solidFill>
          <a:latin typeface="Spoqa Han Sans Neo Bold" panose="020B0800000000000000" pitchFamily="50" charset="-127"/>
          <a:ea typeface="Spoqa Han Sans Neo Bold" panose="020B08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lang="ko-KR" altLang="en-US" sz="21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5143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8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8572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50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2001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ko-KR" altLang="en-US" sz="1350" kern="1200" dirty="0" smtClean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1543050" indent="-171450" algn="l" defTabSz="685800" rtl="0" eaLnBrk="1" latinLnBrk="1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en-US" altLang="en-US" sz="1350" kern="1200" dirty="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1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319838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(After)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</p:spTree>
    <p:extLst>
      <p:ext uri="{BB962C8B-B14F-4D97-AF65-F5344CB8AC3E}">
        <p14:creationId xmlns:p14="http://schemas.microsoft.com/office/powerpoint/2010/main" val="67930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4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Elasticsearch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4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Elasticsearch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Elasticsearch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1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5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en-US" altLang="ko-KR" dirty="0"/>
              <a:t>Kafka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51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Kafka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altLang="ko-KR" sz="800" dirty="0">
                <a:solidFill>
                  <a:schemeClr val="bg1"/>
                </a:solidFill>
              </a:rPr>
              <a:t>Kafka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6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6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455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B2EA5-E297-3DED-09A1-4B5E6B5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SDLC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ko-KR" b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ofrware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evelopment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ife </a:t>
            </a:r>
            <a:r>
              <a:rPr lang="en-US" altLang="ko-KR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ycle)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7928A5-EBD9-4BA3-4D03-A74879CC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57" y="1697106"/>
            <a:ext cx="3396086" cy="340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9A32-7073-497F-480A-5D1BD79C6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결제 재처리</a:t>
            </a:r>
            <a:endParaRPr lang="en-US" altLang="ko-KR" dirty="0"/>
          </a:p>
          <a:p>
            <a:pPr marL="0" indent="0">
              <a:buNone/>
            </a:pPr>
            <a:endParaRPr lang="en-US" altLang="ko-KR" sz="100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결제 이력 조회성능 개선</a:t>
            </a:r>
            <a:endParaRPr lang="en-US" altLang="ko-KR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소개</a:t>
            </a:r>
          </a:p>
        </p:txBody>
      </p:sp>
    </p:spTree>
    <p:extLst>
      <p:ext uri="{BB962C8B-B14F-4D97-AF65-F5344CB8AC3E}">
        <p14:creationId xmlns:p14="http://schemas.microsoft.com/office/powerpoint/2010/main" val="125697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2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62642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(MVC)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422827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1 : </a:t>
            </a:r>
            <a:r>
              <a:rPr lang="ko-KR" altLang="en-US" dirty="0"/>
              <a:t>결제 재처리 </a:t>
            </a:r>
            <a:r>
              <a:rPr lang="en-US" altLang="ko-KR" dirty="0"/>
              <a:t>(</a:t>
            </a:r>
            <a:r>
              <a:rPr lang="en-US" altLang="ko-KR" dirty="0" err="1"/>
              <a:t>Webflux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</p:spTree>
    <p:extLst>
      <p:ext uri="{BB962C8B-B14F-4D97-AF65-F5344CB8AC3E}">
        <p14:creationId xmlns:p14="http://schemas.microsoft.com/office/powerpoint/2010/main" val="177134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Backoff </a:t>
            </a:r>
            <a:r>
              <a:rPr lang="ko-KR" altLang="en-US" dirty="0"/>
              <a:t>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F67AE-EB3C-2171-1182-19E91847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Exponential Backoff &amp; Jitter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1 :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결제 재처리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553AE2-577E-578D-A5E3-846130A9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99" y="1948898"/>
            <a:ext cx="4307371" cy="287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494B1-1A37-284C-9D62-F956DEBADFEE}"/>
              </a:ext>
            </a:extLst>
          </p:cNvPr>
          <p:cNvSpPr txBox="1"/>
          <p:nvPr/>
        </p:nvSpPr>
        <p:spPr>
          <a:xfrm>
            <a:off x="3238500" y="4843489"/>
            <a:ext cx="5525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/>
              <a:t>https://aws.amazon.com/blogs/architecture/exponential-backoff-and-jitter</a:t>
            </a:r>
          </a:p>
        </p:txBody>
      </p:sp>
    </p:spTree>
    <p:extLst>
      <p:ext uri="{BB962C8B-B14F-4D97-AF65-F5344CB8AC3E}">
        <p14:creationId xmlns:p14="http://schemas.microsoft.com/office/powerpoint/2010/main" val="166123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B29B-A1AE-E0C6-8543-753E6314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결제서비스 기능확장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7219E4B9-47F6-C7CA-B046-1256225C3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" b="1" dirty="0">
                <a:solidFill>
                  <a:srgbClr val="ED234B"/>
                </a:solidFill>
              </a:rPr>
              <a:t>3</a:t>
            </a:r>
            <a:r>
              <a:rPr lang="ko" altLang="ko-KR" b="1" dirty="0">
                <a:solidFill>
                  <a:srgbClr val="ED234B"/>
                </a:solidFill>
              </a:rPr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</a:t>
            </a:r>
            <a:r>
              <a:rPr lang="ko-KR" altLang="en-US" dirty="0"/>
              <a:t>분석 및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1AA9-5E52-3A11-B3B3-447787E2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</a:t>
            </a:r>
            <a:r>
              <a:rPr lang="en-US" altLang="ko-KR" dirty="0"/>
              <a:t>2 : </a:t>
            </a:r>
            <a:r>
              <a:rPr lang="ko-KR" altLang="en-US" dirty="0"/>
              <a:t>주문이력 성능개선 </a:t>
            </a:r>
            <a:r>
              <a:rPr lang="en-US" altLang="ko-KR" dirty="0"/>
              <a:t>(Before)</a:t>
            </a:r>
            <a:endParaRPr lang="ko-KR" altLang="en-US" dirty="0"/>
          </a:p>
        </p:txBody>
      </p:sp>
      <p:sp>
        <p:nvSpPr>
          <p:cNvPr id="7" name="Google Shape;209;p30">
            <a:extLst>
              <a:ext uri="{FF2B5EF4-FFF2-40B4-BE49-F238E27FC236}">
                <a16:creationId xmlns:a16="http://schemas.microsoft.com/office/drawing/2014/main" id="{35F3E219-4EBB-8DE8-0966-E4317399395E}"/>
              </a:ext>
            </a:extLst>
          </p:cNvPr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2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8" name="Google Shape;210;p30">
            <a:extLst>
              <a:ext uri="{FF2B5EF4-FFF2-40B4-BE49-F238E27FC236}">
                <a16:creationId xmlns:a16="http://schemas.microsoft.com/office/drawing/2014/main" id="{8CB63A74-B5C7-DCAA-53F5-96E44004D694}"/>
              </a:ext>
            </a:extLst>
          </p:cNvPr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시나리오 </a:t>
            </a:r>
            <a:r>
              <a:rPr lang="en-US" altLang="ko-KR" sz="800" dirty="0">
                <a:solidFill>
                  <a:schemeClr val="bg1"/>
                </a:solidFill>
              </a:rPr>
              <a:t>2 : </a:t>
            </a: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주문이력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-KR" altLang="en-US" sz="800" dirty="0">
                <a:solidFill>
                  <a:schemeClr val="bg1"/>
                </a:solidFill>
              </a:rPr>
              <a:t>성능개선</a:t>
            </a:r>
          </a:p>
        </p:txBody>
      </p:sp>
    </p:spTree>
    <p:extLst>
      <p:ext uri="{BB962C8B-B14F-4D97-AF65-F5344CB8AC3E}">
        <p14:creationId xmlns:p14="http://schemas.microsoft.com/office/powerpoint/2010/main" val="191123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119f844-8ac0-48e8-bbdf-d5c2ba397c72}" enabled="1" method="Privileged" siteId="{55ebc540-42a3-4026-b4cc-3928d18f84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8840</TotalTime>
  <Words>283</Words>
  <Application>Microsoft Office PowerPoint</Application>
  <PresentationFormat>화면 슬라이드 쇼(16:9)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Spoqa Han Sans Neo Bold</vt:lpstr>
      <vt:lpstr>Spoqa Han Sans Neo Medium</vt:lpstr>
      <vt:lpstr>맑은 고딕</vt:lpstr>
      <vt:lpstr>Arial</vt:lpstr>
      <vt:lpstr>Calibri</vt:lpstr>
      <vt:lpstr>Office 테마</vt:lpstr>
      <vt:lpstr>결제서비스 기능확장</vt:lpstr>
      <vt:lpstr>소프트웨어 생명주기</vt:lpstr>
      <vt:lpstr>시나리오 소개</vt:lpstr>
      <vt:lpstr>결제서비스 기능확장</vt:lpstr>
      <vt:lpstr>시나리오 1 : 결제 재처리 (MVC)</vt:lpstr>
      <vt:lpstr>시나리오 1 : 결제 재처리 (Webflux)</vt:lpstr>
      <vt:lpstr>Backoff 전략</vt:lpstr>
      <vt:lpstr>결제서비스 기능확장</vt:lpstr>
      <vt:lpstr>시나리오 2 : 주문이력 성능개선 (Before)</vt:lpstr>
      <vt:lpstr>시나리오 2 : 주문이력 성능개선 (After)</vt:lpstr>
      <vt:lpstr>결제서비스 기능확장</vt:lpstr>
      <vt:lpstr>Elasticsearch</vt:lpstr>
      <vt:lpstr>결제서비스 기능확장</vt:lpstr>
      <vt:lpstr>Kafka</vt:lpstr>
      <vt:lpstr>결제서비스 기능확장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Hwasu</dc:creator>
  <cp:lastModifiedBy>932</cp:lastModifiedBy>
  <cp:revision>1052</cp:revision>
  <dcterms:created xsi:type="dcterms:W3CDTF">2023-07-11T14:27:12Z</dcterms:created>
  <dcterms:modified xsi:type="dcterms:W3CDTF">2023-10-23T13:16:23Z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19f844-8ac0-48e8-bbdf-d5c2ba397c72_Enabled">
    <vt:lpwstr>true</vt:lpwstr>
  </property>
  <property fmtid="{D5CDD505-2E9C-101B-9397-08002B2CF9AE}" pid="3" name="MSIP_Label_5119f844-8ac0-48e8-bbdf-d5c2ba397c72_SetDate">
    <vt:lpwstr>2023-09-04T09:15:19Z</vt:lpwstr>
  </property>
  <property fmtid="{D5CDD505-2E9C-101B-9397-08002B2CF9AE}" pid="4" name="MSIP_Label_5119f844-8ac0-48e8-bbdf-d5c2ba397c72_Method">
    <vt:lpwstr>Privileged</vt:lpwstr>
  </property>
  <property fmtid="{D5CDD505-2E9C-101B-9397-08002B2CF9AE}" pid="5" name="MSIP_Label_5119f844-8ac0-48e8-bbdf-d5c2ba397c72_Name">
    <vt:lpwstr>공용</vt:lpwstr>
  </property>
  <property fmtid="{D5CDD505-2E9C-101B-9397-08002B2CF9AE}" pid="6" name="MSIP_Label_5119f844-8ac0-48e8-bbdf-d5c2ba397c72_SiteId">
    <vt:lpwstr>55ebc540-42a3-4026-b4cc-3928d18f84bf</vt:lpwstr>
  </property>
  <property fmtid="{D5CDD505-2E9C-101B-9397-08002B2CF9AE}" pid="7" name="MSIP_Label_5119f844-8ac0-48e8-bbdf-d5c2ba397c72_ActionId">
    <vt:lpwstr>710fb81c-0999-4909-b4a4-0ed79e42d44f</vt:lpwstr>
  </property>
  <property fmtid="{D5CDD505-2E9C-101B-9397-08002B2CF9AE}" pid="8" name="MSIP_Label_5119f844-8ac0-48e8-bbdf-d5c2ba397c72_ContentBits">
    <vt:lpwstr>0</vt:lpwstr>
  </property>
</Properties>
</file>