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84" r:id="rId18"/>
    <p:sldId id="396" r:id="rId19"/>
    <p:sldId id="397" r:id="rId20"/>
    <p:sldId id="401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403" r:id="rId29"/>
    <p:sldId id="392" r:id="rId30"/>
    <p:sldId id="376" r:id="rId31"/>
    <p:sldId id="40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ED4D1B"/>
    <a:srgbClr val="DA2ADE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688" autoAdjust="0"/>
  </p:normalViewPr>
  <p:slideViewPr>
    <p:cSldViewPr snapToGrid="0" showGuides="1">
      <p:cViewPr varScale="1">
        <p:scale>
          <a:sx n="75" d="100"/>
          <a:sy n="75" d="100"/>
        </p:scale>
        <p:origin x="2532" y="7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검토해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주문이력은 분석지표나 마케팅 수단으로서 다양한 응용가치를 갖기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하나의 주문이력 메시지를 연동시키고</a:t>
            </a:r>
            <a:r>
              <a:rPr lang="en-US" altLang="ko-KR" dirty="0"/>
              <a:t>, </a:t>
            </a:r>
            <a:r>
              <a:rPr lang="ko-KR" altLang="en-US" dirty="0"/>
              <a:t>여기에 다양한 </a:t>
            </a:r>
            <a:r>
              <a:rPr lang="en-US" altLang="ko-KR" dirty="0"/>
              <a:t>consumer </a:t>
            </a:r>
            <a:r>
              <a:rPr lang="ko-KR" altLang="en-US" dirty="0"/>
              <a:t>를 붙여 나중에 기능을 쉽게 </a:t>
            </a:r>
            <a:r>
              <a:rPr lang="ko-KR" altLang="en-US" dirty="0" err="1"/>
              <a:t>확장시킬</a:t>
            </a:r>
            <a:r>
              <a:rPr lang="ko-KR" altLang="en-US" dirty="0"/>
              <a:t> 수 있는 구조로 만들어 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처리를 위해 저희는 </a:t>
            </a:r>
            <a:r>
              <a:rPr lang="en-US" altLang="ko-KR" dirty="0"/>
              <a:t>Kafka</a:t>
            </a:r>
            <a:r>
              <a:rPr lang="ko-KR" altLang="en-US" dirty="0"/>
              <a:t> 를 메시지 브로커로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분석이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</a:t>
            </a:r>
            <a:r>
              <a:rPr lang="ko-KR" altLang="en-US" dirty="0" err="1"/>
              <a:t>만들다보니</a:t>
            </a:r>
            <a:r>
              <a:rPr lang="ko-KR" altLang="en-US" dirty="0"/>
              <a:t> 중복이 많아졌고</a:t>
            </a:r>
            <a:r>
              <a:rPr lang="en-US" altLang="ko-KR" dirty="0"/>
              <a:t>, </a:t>
            </a:r>
            <a:r>
              <a:rPr lang="ko-KR" altLang="en-US" dirty="0"/>
              <a:t>중복이 </a:t>
            </a:r>
            <a:r>
              <a:rPr lang="ko-KR" altLang="en-US" dirty="0" err="1"/>
              <a:t>많다보니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신규 기능마다 처리 방식이 </a:t>
            </a:r>
            <a:r>
              <a:rPr lang="ko-KR" altLang="en-US" dirty="0" err="1"/>
              <a:t>제각각이어서</a:t>
            </a:r>
            <a:r>
              <a:rPr lang="ko-KR" altLang="en-US" dirty="0"/>
              <a:t> 일관성이 결여되고</a:t>
            </a:r>
            <a:r>
              <a:rPr lang="en-US" altLang="ko-KR" dirty="0"/>
              <a:t>, </a:t>
            </a:r>
            <a:r>
              <a:rPr lang="ko-KR" altLang="en-US" dirty="0"/>
              <a:t>이런 악순환이 계속 반복되고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완료됬다고</a:t>
            </a:r>
            <a:r>
              <a:rPr lang="ko-KR" altLang="en-US" dirty="0"/>
              <a:t> 응답하고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메세지를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큐의 메세지는 메모리로 구현되기 때문에</a:t>
            </a:r>
            <a:r>
              <a:rPr lang="en-US" altLang="ko-KR" dirty="0"/>
              <a:t>, </a:t>
            </a:r>
            <a:r>
              <a:rPr lang="ko-KR" altLang="en-US" dirty="0"/>
              <a:t>리소스를 아끼기 위해 처리 완료된 메세지를 삭제하는 것은 너무 자연스러운 동작입니다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들어오고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 내역은 쓰임새가 많은 정보라</a:t>
            </a:r>
            <a:r>
              <a:rPr lang="en-US" altLang="ko-KR" dirty="0"/>
              <a:t>, </a:t>
            </a:r>
            <a:r>
              <a:rPr lang="ko-KR" altLang="en-US" dirty="0"/>
              <a:t>하나가 아닌 다양한 </a:t>
            </a:r>
            <a:r>
              <a:rPr lang="ko-KR" altLang="en-US" dirty="0" err="1"/>
              <a:t>컨슈머를</a:t>
            </a:r>
            <a:r>
              <a:rPr lang="ko-KR" altLang="en-US" dirty="0"/>
              <a:t>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결제내역을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저장하는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비단 이 뿐만 아니라</a:t>
            </a:r>
            <a:r>
              <a:rPr lang="en-US" altLang="ko-KR" dirty="0"/>
              <a:t>, </a:t>
            </a:r>
            <a:r>
              <a:rPr lang="ko-KR" altLang="en-US" dirty="0"/>
              <a:t>사용자가 월별로 얼마를 소비했는지 집계하는 </a:t>
            </a:r>
            <a:r>
              <a:rPr lang="ko-KR" altLang="en-US" dirty="0" err="1"/>
              <a:t>컨슈머도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최초 구매 고객에게 포인트를 지급하는 마케팅 </a:t>
            </a:r>
            <a:r>
              <a:rPr lang="ko-KR" altLang="en-US" dirty="0" err="1"/>
              <a:t>컨슈머도</a:t>
            </a:r>
            <a:r>
              <a:rPr lang="ko-KR" altLang="en-US" dirty="0"/>
              <a:t> 붙이고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 </a:t>
            </a:r>
            <a:r>
              <a:rPr lang="ko-KR" altLang="en-US" dirty="0" err="1"/>
              <a:t>컨슈머를</a:t>
            </a:r>
            <a:r>
              <a:rPr lang="ko-KR" altLang="en-US" dirty="0"/>
              <a:t> 다양하게 붙이고 </a:t>
            </a:r>
            <a:r>
              <a:rPr lang="ko-KR" altLang="en-US" dirty="0" err="1"/>
              <a:t>싶은거죠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MQ</a:t>
            </a:r>
            <a:r>
              <a:rPr lang="ko-KR" altLang="en-US" dirty="0"/>
              <a:t>는 메시지를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전달하는 즉시 삭제하기 때문에</a:t>
            </a:r>
            <a:r>
              <a:rPr lang="en-US" altLang="ko-KR" dirty="0"/>
              <a:t>, </a:t>
            </a:r>
            <a:r>
              <a:rPr lang="ko-KR" altLang="en-US" dirty="0"/>
              <a:t>동일한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MQ </a:t>
            </a:r>
            <a:r>
              <a:rPr lang="ko-KR" altLang="en-US" dirty="0"/>
              <a:t>에서도 </a:t>
            </a:r>
            <a:r>
              <a:rPr lang="en-US" altLang="ko-KR" dirty="0"/>
              <a:t>fanout </a:t>
            </a:r>
            <a:r>
              <a:rPr lang="ko-KR" altLang="en-US" dirty="0"/>
              <a:t>기반의 </a:t>
            </a:r>
            <a:r>
              <a:rPr lang="en-US" altLang="ko-KR" dirty="0"/>
              <a:t>pub/sub </a:t>
            </a:r>
            <a:r>
              <a:rPr lang="ko-KR" altLang="en-US" dirty="0"/>
              <a:t>모델을 제공해 여러 개의 </a:t>
            </a:r>
            <a:r>
              <a:rPr lang="ko-KR" altLang="en-US" dirty="0" err="1"/>
              <a:t>컨슈머를</a:t>
            </a:r>
            <a:r>
              <a:rPr lang="ko-KR" altLang="en-US" dirty="0"/>
              <a:t> 운영할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이런 동작은 </a:t>
            </a:r>
            <a:r>
              <a:rPr lang="en-US" altLang="ko-KR" dirty="0"/>
              <a:t>consumer</a:t>
            </a:r>
            <a:r>
              <a:rPr lang="ko-KR" altLang="en-US" dirty="0"/>
              <a:t> 개수만큼 큐가 필요합니다</a:t>
            </a:r>
            <a:r>
              <a:rPr lang="en-US" altLang="ko-KR" dirty="0"/>
              <a:t>. consumer </a:t>
            </a:r>
            <a:r>
              <a:rPr lang="ko-KR" altLang="en-US" dirty="0"/>
              <a:t>와 </a:t>
            </a:r>
            <a:r>
              <a:rPr lang="en-US" altLang="ko-KR" dirty="0"/>
              <a:t>queue </a:t>
            </a:r>
            <a:r>
              <a:rPr lang="ko-KR" altLang="en-US" dirty="0"/>
              <a:t>가 쌍으로 묶여 있어</a:t>
            </a:r>
            <a:r>
              <a:rPr lang="en-US" altLang="ko-KR" dirty="0"/>
              <a:t>, </a:t>
            </a:r>
            <a:r>
              <a:rPr lang="ko-KR" altLang="en-US" dirty="0"/>
              <a:t>데이터 발행과 소비가 독립적으로 운영되기 어려운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카프카에는 </a:t>
            </a:r>
            <a:r>
              <a:rPr lang="en-US" altLang="ko-KR" dirty="0"/>
              <a:t>queue 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이라는 카테고리가 있고</a:t>
            </a:r>
            <a:r>
              <a:rPr lang="en-US" altLang="ko-KR" dirty="0"/>
              <a:t>, </a:t>
            </a:r>
            <a:r>
              <a:rPr lang="ko-KR" altLang="en-US" dirty="0"/>
              <a:t>이 안의 </a:t>
            </a:r>
            <a:r>
              <a:rPr lang="en-US" altLang="ko-KR" dirty="0"/>
              <a:t>partition</a:t>
            </a:r>
            <a:r>
              <a:rPr lang="ko-KR" altLang="en-US" dirty="0"/>
              <a:t> 이라는 영역에 메시지가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카프카는 </a:t>
            </a:r>
            <a:r>
              <a:rPr lang="en-US" altLang="ko-KR" dirty="0"/>
              <a:t>OS </a:t>
            </a:r>
            <a:r>
              <a:rPr lang="ko-KR" altLang="en-US" dirty="0"/>
              <a:t>파일 시스템 기반으로 구현되어 있는데</a:t>
            </a:r>
            <a:r>
              <a:rPr lang="en-US" altLang="ko-KR" dirty="0"/>
              <a:t>, Topic </a:t>
            </a:r>
            <a:r>
              <a:rPr lang="ko-KR" altLang="en-US" dirty="0"/>
              <a:t>은 폴더로</a:t>
            </a:r>
            <a:r>
              <a:rPr lang="en-US" altLang="ko-KR" dirty="0"/>
              <a:t>, Partition </a:t>
            </a:r>
            <a:r>
              <a:rPr lang="ko-KR" altLang="en-US" dirty="0"/>
              <a:t>은 물리 파일로 존재하며</a:t>
            </a:r>
            <a:r>
              <a:rPr lang="en-US" altLang="ko-KR" dirty="0"/>
              <a:t>, </a:t>
            </a:r>
            <a:r>
              <a:rPr lang="ko-KR" altLang="en-US" dirty="0"/>
              <a:t>메시지는 이 </a:t>
            </a:r>
            <a:r>
              <a:rPr lang="en-US" altLang="ko-KR" dirty="0"/>
              <a:t>partition </a:t>
            </a:r>
            <a:r>
              <a:rPr lang="ko-KR" altLang="en-US" dirty="0"/>
              <a:t>물리파일에 </a:t>
            </a:r>
            <a:r>
              <a:rPr lang="en-US" altLang="ko-KR" dirty="0"/>
              <a:t>append only </a:t>
            </a:r>
            <a:r>
              <a:rPr lang="ko-KR" altLang="en-US" dirty="0"/>
              <a:t>방식으로 기록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Rolling append </a:t>
            </a:r>
            <a:r>
              <a:rPr lang="ko-KR" altLang="en-US" dirty="0"/>
              <a:t>되는 로그 파일과 유사하다고 </a:t>
            </a:r>
            <a:r>
              <a:rPr lang="ko-KR" altLang="en-US" dirty="0" err="1"/>
              <a:t>보셔도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기록된 메시지는 용량이 허용되는 한 지워지지 않고 </a:t>
            </a:r>
            <a:r>
              <a:rPr lang="en-US" altLang="ko-KR" dirty="0"/>
              <a:t>partition </a:t>
            </a:r>
            <a:r>
              <a:rPr lang="ko-KR" altLang="en-US" dirty="0"/>
              <a:t>에 계속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메시지는 지워지지 않기 때문에</a:t>
            </a:r>
            <a:r>
              <a:rPr lang="en-US" altLang="ko-KR" dirty="0"/>
              <a:t>, </a:t>
            </a:r>
            <a:r>
              <a:rPr lang="ko-KR" altLang="en-US" dirty="0"/>
              <a:t>똑같은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몇 번이고 자유롭게 읽어갈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컨슈머마다</a:t>
            </a:r>
            <a:r>
              <a:rPr lang="ko-KR" altLang="en-US" dirty="0"/>
              <a:t> 처리 성능이 다르더라도 문제 없습니다</a:t>
            </a:r>
            <a:r>
              <a:rPr lang="en-US" altLang="ko-KR" dirty="0"/>
              <a:t>. offset</a:t>
            </a:r>
            <a:r>
              <a:rPr lang="ko-KR" altLang="en-US" dirty="0"/>
              <a:t> 은 </a:t>
            </a:r>
            <a:r>
              <a:rPr lang="ko-KR" altLang="en-US" dirty="0" err="1"/>
              <a:t>컨슈머마다</a:t>
            </a:r>
            <a:r>
              <a:rPr lang="ko-KR" altLang="en-US" dirty="0"/>
              <a:t> 별도로 관리되기 때문에</a:t>
            </a:r>
            <a:r>
              <a:rPr lang="en-US" altLang="ko-KR" dirty="0"/>
              <a:t>, </a:t>
            </a:r>
            <a:r>
              <a:rPr lang="ko-KR" altLang="en-US" dirty="0"/>
              <a:t>각기 다른 위치를 읽어가면 그만입니다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컨슈머는</a:t>
            </a:r>
            <a:r>
              <a:rPr lang="ko-KR" altLang="en-US" dirty="0"/>
              <a:t> 임의의 다른 </a:t>
            </a:r>
            <a:r>
              <a:rPr lang="en-US" altLang="ko-KR" dirty="0"/>
              <a:t>offset </a:t>
            </a:r>
            <a:r>
              <a:rPr lang="ko-KR" altLang="en-US" dirty="0"/>
              <a:t>데이터를 읽을 수도 있기 때문에</a:t>
            </a:r>
            <a:r>
              <a:rPr lang="en-US" altLang="ko-KR" dirty="0"/>
              <a:t>, 10</a:t>
            </a:r>
            <a:r>
              <a:rPr lang="ko-KR" altLang="en-US" dirty="0"/>
              <a:t>분 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, </a:t>
            </a:r>
            <a:r>
              <a:rPr lang="ko-KR" altLang="en-US" dirty="0"/>
              <a:t>하루 전 데이터를 읽어오는 등의 처리도 가능합니다</a:t>
            </a:r>
            <a:r>
              <a:rPr lang="en-US" altLang="ko-KR" dirty="0"/>
              <a:t>. </a:t>
            </a:r>
            <a:r>
              <a:rPr lang="ko-KR" altLang="en-US" dirty="0"/>
              <a:t>이런 특성을 이용하면</a:t>
            </a:r>
            <a:r>
              <a:rPr lang="en-US" altLang="ko-KR" dirty="0"/>
              <a:t>, </a:t>
            </a:r>
            <a:r>
              <a:rPr lang="ko-KR" altLang="en-US" dirty="0"/>
              <a:t>일정 기간 동안의 사용자 트래픽을 감지해 부정행위를 탐지하거나</a:t>
            </a:r>
            <a:r>
              <a:rPr lang="en-US" altLang="ko-KR" dirty="0"/>
              <a:t>, </a:t>
            </a:r>
            <a:r>
              <a:rPr lang="ko-KR" altLang="en-US" dirty="0"/>
              <a:t>당첨 비율을 동적으로 조정하는 등의 다양한 응용도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Topic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Partition </a:t>
            </a:r>
            <a:r>
              <a:rPr lang="ko-KR" altLang="en-US" dirty="0"/>
              <a:t>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프로듀서는 토픽에 메시지를 발행하며</a:t>
            </a:r>
            <a:r>
              <a:rPr lang="en-US" altLang="ko-KR" dirty="0"/>
              <a:t>, </a:t>
            </a:r>
            <a:r>
              <a:rPr lang="ko-KR" altLang="en-US" dirty="0" err="1"/>
              <a:t>컨슈머는</a:t>
            </a:r>
            <a:r>
              <a:rPr lang="ko-KR" altLang="en-US" dirty="0"/>
              <a:t> 파티션에 적재된 메시지를 읽어갑니다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파티션은 파일 기반으로 관리되는 메시지 집합이기 때문에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컨슈머가</a:t>
            </a:r>
            <a:r>
              <a:rPr lang="ko-KR" altLang="en-US" dirty="0"/>
              <a:t> 동일한 메시지를 읽어갈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파티션을 여러 개로 분리해 멀티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븉여</a:t>
            </a:r>
            <a:r>
              <a:rPr lang="ko-KR" altLang="en-US" dirty="0"/>
              <a:t> 처리속도를 향상하는 것도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링크드인은</a:t>
            </a:r>
            <a:r>
              <a:rPr lang="ko-KR" altLang="en-US" dirty="0"/>
              <a:t> 데이터 파이프 라인을 간소화 시키기 위해</a:t>
            </a:r>
            <a:r>
              <a:rPr lang="en-US" altLang="ko-KR" dirty="0"/>
              <a:t>, </a:t>
            </a:r>
            <a:r>
              <a:rPr lang="ko-KR" altLang="en-US" dirty="0"/>
              <a:t>중앙 집중형 메시지 관리시스템이 필요했고</a:t>
            </a:r>
            <a:endParaRPr lang="en-US" altLang="ko-KR" dirty="0"/>
          </a:p>
          <a:p>
            <a:r>
              <a:rPr lang="ko-KR" altLang="en-US" dirty="0"/>
              <a:t>이를 위해 카프카를 파일 시스템 기반의 </a:t>
            </a:r>
            <a:r>
              <a:rPr lang="en-US" altLang="ko-KR" dirty="0"/>
              <a:t>pub /sub </a:t>
            </a:r>
            <a:r>
              <a:rPr lang="ko-KR" altLang="en-US" dirty="0"/>
              <a:t>모델로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 클러스터는 여러 대의 카프카 서버로 구성되는데</a:t>
            </a:r>
            <a:r>
              <a:rPr lang="en-US" altLang="ko-KR" dirty="0"/>
              <a:t>, </a:t>
            </a:r>
            <a:r>
              <a:rPr lang="ko-KR" altLang="en-US" dirty="0"/>
              <a:t>이 서버를 노드 또는 브로커라고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브로커가 죽어도</a:t>
            </a:r>
            <a:r>
              <a:rPr lang="en-US" altLang="ko-KR" dirty="0"/>
              <a:t>, </a:t>
            </a:r>
            <a:r>
              <a:rPr lang="ko-KR" altLang="en-US" dirty="0"/>
              <a:t>다른 브로커가 역할을 이어받아 동작하는 방식으로 데이터 유실을 방어하고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 클러스터가 데이터 유실을 방어하는 동작을 좀 더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대의 브로커</a:t>
            </a:r>
            <a:r>
              <a:rPr lang="en-US" altLang="ko-KR" dirty="0"/>
              <a:t>, </a:t>
            </a:r>
            <a:r>
              <a:rPr lang="ko-KR" altLang="en-US" dirty="0"/>
              <a:t>물리서버로 운용되는 카프카 클러스터가 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라는 토픽이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3</a:t>
            </a:r>
            <a:r>
              <a:rPr lang="ko-KR" altLang="en-US" dirty="0"/>
              <a:t>개의 파티션을 두려고 합니다</a:t>
            </a:r>
            <a:r>
              <a:rPr lang="en-US" altLang="ko-KR" dirty="0"/>
              <a:t>. </a:t>
            </a:r>
            <a:r>
              <a:rPr lang="ko-KR" altLang="en-US" dirty="0"/>
              <a:t>이러면 메시지가 라운드 로빈 방식으로 순서대로 이렇게 </a:t>
            </a:r>
            <a:r>
              <a:rPr lang="en-US" altLang="ko-KR" dirty="0"/>
              <a:t>… </a:t>
            </a:r>
            <a:r>
              <a:rPr lang="ko-KR" altLang="en-US" dirty="0"/>
              <a:t>적재될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복제본은 </a:t>
            </a:r>
            <a:r>
              <a:rPr lang="en-US" altLang="ko-KR" dirty="0"/>
              <a:t>2</a:t>
            </a:r>
            <a:r>
              <a:rPr lang="ko-KR" altLang="en-US" dirty="0"/>
              <a:t>개를 두도록 세팅했다고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라는 폴더가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번 파티션 파일이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토픽 </a:t>
            </a:r>
            <a:r>
              <a:rPr lang="en-US" altLang="ko-KR" dirty="0"/>
              <a:t>A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 파티션 리더는 </a:t>
            </a:r>
            <a:r>
              <a:rPr lang="ko-KR" altLang="en-US" dirty="0" err="1"/>
              <a:t>이거에요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파티션은 이렇게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2</a:t>
            </a:r>
            <a:r>
              <a:rPr lang="ko-KR" altLang="en-US" dirty="0"/>
              <a:t>에 배치되고요</a:t>
            </a:r>
            <a:r>
              <a:rPr lang="en-US" altLang="ko-KR" dirty="0"/>
              <a:t>, </a:t>
            </a:r>
            <a:r>
              <a:rPr lang="ko-KR" altLang="en-US" dirty="0"/>
              <a:t>파티션 리더는 브로커 </a:t>
            </a:r>
            <a:r>
              <a:rPr lang="en-US" altLang="ko-KR" dirty="0"/>
              <a:t>2</a:t>
            </a:r>
            <a:r>
              <a:rPr lang="ko-KR" altLang="en-US" dirty="0"/>
              <a:t>에 배치됩니다</a:t>
            </a:r>
            <a:r>
              <a:rPr lang="en-US" altLang="ko-KR" dirty="0"/>
              <a:t>. </a:t>
            </a:r>
            <a:r>
              <a:rPr lang="ko-KR" altLang="en-US" dirty="0"/>
              <a:t>만약 리더가 브로커 </a:t>
            </a:r>
            <a:r>
              <a:rPr lang="en-US" altLang="ko-KR" dirty="0"/>
              <a:t>1</a:t>
            </a:r>
            <a:r>
              <a:rPr lang="ko-KR" altLang="en-US" dirty="0"/>
              <a:t>에 모두 있다면</a:t>
            </a:r>
            <a:r>
              <a:rPr lang="en-US" altLang="ko-KR" dirty="0"/>
              <a:t>, </a:t>
            </a:r>
            <a:r>
              <a:rPr lang="ko-KR" altLang="en-US" dirty="0"/>
              <a:t>브로커 </a:t>
            </a:r>
            <a:r>
              <a:rPr lang="en-US" altLang="ko-KR" dirty="0"/>
              <a:t>1</a:t>
            </a:r>
            <a:r>
              <a:rPr lang="ko-KR" altLang="en-US" dirty="0"/>
              <a:t>이 죽었을 때 리더 노드가 유실되기 때문에 카프카 클러스터는 이렇게 배치하지 않고 리더를 브로커 </a:t>
            </a:r>
            <a:r>
              <a:rPr lang="en-US" altLang="ko-KR" dirty="0"/>
              <a:t>2</a:t>
            </a:r>
            <a:r>
              <a:rPr lang="ko-KR" altLang="en-US" dirty="0"/>
              <a:t>에 이렇게 배치합니다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</a:t>
            </a:r>
            <a:r>
              <a:rPr lang="en-US" altLang="ko-KR" dirty="0"/>
              <a:t>, 3</a:t>
            </a:r>
            <a:r>
              <a:rPr lang="ko-KR" altLang="en-US" dirty="0"/>
              <a:t>번 파티션은 브로커 </a:t>
            </a:r>
            <a:r>
              <a:rPr lang="en-US" altLang="ko-KR" dirty="0"/>
              <a:t>2,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배치되고요</a:t>
            </a:r>
            <a:r>
              <a:rPr lang="en-US" altLang="ko-KR" dirty="0"/>
              <a:t>. 3</a:t>
            </a:r>
            <a:r>
              <a:rPr lang="ko-KR" altLang="en-US" dirty="0"/>
              <a:t>번 파티션의 리더는 브로커 </a:t>
            </a:r>
            <a:r>
              <a:rPr lang="en-US" altLang="ko-KR" dirty="0"/>
              <a:t>3</a:t>
            </a:r>
            <a:r>
              <a:rPr lang="ko-KR" altLang="en-US" dirty="0"/>
              <a:t>에 분산 배치됩니다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토픽 내 파티션은 이렇게 </a:t>
            </a:r>
            <a:r>
              <a:rPr lang="en-US" altLang="ko-KR" dirty="0"/>
              <a:t>Leader – Follower </a:t>
            </a:r>
            <a:r>
              <a:rPr lang="ko-KR" altLang="en-US" dirty="0"/>
              <a:t>구조로 배치되고요</a:t>
            </a:r>
            <a:r>
              <a:rPr lang="en-US" altLang="ko-KR" dirty="0"/>
              <a:t>. </a:t>
            </a:r>
            <a:r>
              <a:rPr lang="ko-KR" altLang="en-US" dirty="0"/>
              <a:t>메시지가 들어오면 이렇게 </a:t>
            </a:r>
            <a:r>
              <a:rPr lang="en-US" altLang="ko-KR" dirty="0"/>
              <a:t>Leader </a:t>
            </a:r>
            <a:r>
              <a:rPr lang="ko-KR" altLang="en-US" dirty="0"/>
              <a:t>를 거쳐 </a:t>
            </a:r>
            <a:r>
              <a:rPr lang="en-US" altLang="ko-KR" dirty="0"/>
              <a:t>Follower </a:t>
            </a:r>
            <a:r>
              <a:rPr lang="ko-KR" altLang="en-US" dirty="0"/>
              <a:t>로 흘러갑니다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브로커 </a:t>
            </a:r>
            <a:r>
              <a:rPr lang="en-US" altLang="ko-KR" dirty="0"/>
              <a:t>1</a:t>
            </a:r>
            <a:r>
              <a:rPr lang="ko-KR" altLang="en-US" dirty="0"/>
              <a:t>이 죽으면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가 브로커 </a:t>
            </a:r>
            <a:r>
              <a:rPr lang="en-US" altLang="ko-KR" dirty="0"/>
              <a:t>3</a:t>
            </a:r>
            <a:r>
              <a:rPr lang="ko-KR" altLang="en-US" dirty="0"/>
              <a:t>에 살아있습니다</a:t>
            </a:r>
            <a:r>
              <a:rPr lang="en-US" altLang="ko-KR" dirty="0"/>
              <a:t>. </a:t>
            </a:r>
            <a:r>
              <a:rPr lang="ko-KR" altLang="en-US" dirty="0"/>
              <a:t>이게 새로운 리더가 되고요</a:t>
            </a:r>
            <a:r>
              <a:rPr lang="en-US" altLang="ko-KR" dirty="0"/>
              <a:t>. 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는 브로커 </a:t>
            </a:r>
            <a:r>
              <a:rPr lang="en-US" altLang="ko-KR" dirty="0"/>
              <a:t>2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파티션의 리더는 살아있습니다만</a:t>
            </a:r>
            <a:r>
              <a:rPr lang="en-US" altLang="ko-KR" dirty="0"/>
              <a:t>, </a:t>
            </a:r>
            <a:r>
              <a:rPr lang="ko-KR" altLang="en-US" dirty="0"/>
              <a:t>이젠 </a:t>
            </a:r>
            <a:r>
              <a:rPr lang="en-US" altLang="ko-KR" dirty="0"/>
              <a:t>follower </a:t>
            </a:r>
            <a:r>
              <a:rPr lang="ko-KR" altLang="en-US" dirty="0"/>
              <a:t>가 사라졌습니다</a:t>
            </a:r>
            <a:r>
              <a:rPr lang="en-US" altLang="ko-KR" dirty="0"/>
              <a:t>. </a:t>
            </a:r>
            <a:r>
              <a:rPr lang="ko-KR" altLang="en-US" dirty="0"/>
              <a:t>그래서 브로커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를 백그라운드에서 복구합니다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복잡한 동작을 처리하기 위해서는</a:t>
            </a:r>
            <a:r>
              <a:rPr lang="en-US" altLang="ko-KR" dirty="0"/>
              <a:t>, </a:t>
            </a:r>
            <a:r>
              <a:rPr lang="ko-KR" altLang="en-US" dirty="0"/>
              <a:t>어떤 브로커가 활성화 상태인지</a:t>
            </a:r>
            <a:r>
              <a:rPr lang="en-US" altLang="ko-KR" dirty="0"/>
              <a:t>, </a:t>
            </a:r>
            <a:r>
              <a:rPr lang="ko-KR" altLang="en-US" dirty="0"/>
              <a:t>어떤 토픽이 존재하는지</a:t>
            </a:r>
            <a:r>
              <a:rPr lang="en-US" altLang="ko-KR" dirty="0"/>
              <a:t>, </a:t>
            </a:r>
            <a:r>
              <a:rPr lang="ko-KR" altLang="en-US" dirty="0"/>
              <a:t>어떤 파티션이 리더이고 </a:t>
            </a:r>
            <a:r>
              <a:rPr lang="ko-KR" altLang="en-US" dirty="0" err="1"/>
              <a:t>팔로워인지</a:t>
            </a:r>
            <a:r>
              <a:rPr lang="ko-KR" altLang="en-US" dirty="0"/>
              <a:t> 등의 상태가 실시간으로 </a:t>
            </a:r>
            <a:r>
              <a:rPr lang="ko-KR" altLang="en-US" dirty="0" err="1"/>
              <a:t>관리되어야만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작업을 분산 </a:t>
            </a:r>
            <a:r>
              <a:rPr lang="ko-KR" altLang="en-US" dirty="0" err="1"/>
              <a:t>코디네이팅이라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카프카 에코시스템에서는 </a:t>
            </a:r>
            <a:r>
              <a:rPr lang="en-US" altLang="ko-KR" dirty="0"/>
              <a:t>Zookeeper </a:t>
            </a:r>
            <a:r>
              <a:rPr lang="ko-KR" altLang="en-US" dirty="0"/>
              <a:t>가 이를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/>
              <a:t>는 </a:t>
            </a:r>
            <a:r>
              <a:rPr lang="en-US" altLang="ko-KR" dirty="0"/>
              <a:t>Key Value Store</a:t>
            </a:r>
            <a:r>
              <a:rPr lang="ko-KR" altLang="en-US" dirty="0"/>
              <a:t> 입니다만</a:t>
            </a:r>
            <a:r>
              <a:rPr lang="en-US" altLang="ko-KR" dirty="0"/>
              <a:t>, </a:t>
            </a:r>
            <a:r>
              <a:rPr lang="ko-KR" altLang="en-US" dirty="0"/>
              <a:t>이런 분산 </a:t>
            </a:r>
            <a:r>
              <a:rPr lang="ko-KR" altLang="en-US" dirty="0" err="1"/>
              <a:t>코디네이션</a:t>
            </a:r>
            <a:r>
              <a:rPr lang="ko-KR" altLang="en-US" dirty="0"/>
              <a:t> 목적에 특화되어 있으며</a:t>
            </a:r>
            <a:r>
              <a:rPr lang="en-US" altLang="ko-KR" dirty="0"/>
              <a:t>, </a:t>
            </a:r>
            <a:r>
              <a:rPr lang="ko-KR" altLang="en-US" dirty="0"/>
              <a:t>과반의 찬성으로 데이터 일관성을 확인하기 때문에 서버를 홀수 개로 운영합니다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ISO 12207 </a:t>
            </a:r>
            <a:r>
              <a:rPr lang="ko-KR" altLang="en-US" dirty="0"/>
              <a:t>표준으로도 정의되어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요건을 분석하고</a:t>
            </a:r>
            <a:r>
              <a:rPr lang="en-US" altLang="ko-KR" dirty="0"/>
              <a:t>, (3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(4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이를 구현하고</a:t>
            </a:r>
            <a:r>
              <a:rPr lang="en-US" altLang="ko-KR" dirty="0"/>
              <a:t>, (5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테스팅하고 </a:t>
            </a:r>
            <a:r>
              <a:rPr lang="en-US" altLang="ko-KR" dirty="0"/>
              <a:t>(5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작업은 소프트웨어가 더 이상 쓸모없어 질 때까지 계속 반복됩니다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프로듀서는 카프카 클러스터의 토픽에 메시지를 발행하는 클라이언트입니다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 least once, </a:t>
            </a:r>
            <a:r>
              <a:rPr lang="ko-KR" altLang="en-US" dirty="0"/>
              <a:t>적어도 한번</a:t>
            </a:r>
            <a:r>
              <a:rPr lang="en-US" altLang="ko-KR" dirty="0"/>
              <a:t>, at most once, </a:t>
            </a:r>
            <a:r>
              <a:rPr lang="ko-KR" altLang="en-US" dirty="0"/>
              <a:t>많아도 한번</a:t>
            </a:r>
            <a:r>
              <a:rPr lang="en-US" altLang="ko-KR" dirty="0"/>
              <a:t>, exactly once </a:t>
            </a:r>
            <a:r>
              <a:rPr lang="ko-KR" altLang="en-US" dirty="0"/>
              <a:t>정확히 한 번</a:t>
            </a:r>
            <a:r>
              <a:rPr lang="en-US" altLang="ko-KR" dirty="0"/>
              <a:t>, </a:t>
            </a:r>
            <a:r>
              <a:rPr lang="ko-KR" altLang="en-US" dirty="0"/>
              <a:t>세 가지 옵션이 있는데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once,</a:t>
            </a:r>
            <a:r>
              <a:rPr lang="ko-KR" altLang="en-US" dirty="0"/>
              <a:t> 적어도 한 번 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컨슈머는</a:t>
            </a:r>
            <a:r>
              <a:rPr lang="ko-KR" altLang="en-US" dirty="0"/>
              <a:t> 카프카 클러스터의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데이터를 </a:t>
            </a:r>
            <a:r>
              <a:rPr lang="ko-KR" altLang="en-US" dirty="0" err="1"/>
              <a:t>읽어들이는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</a:t>
            </a:r>
            <a:r>
              <a:rPr lang="ko-KR" altLang="en-US" dirty="0"/>
              <a:t> </a:t>
            </a:r>
            <a:r>
              <a:rPr lang="ko-KR" altLang="en-US" dirty="0" err="1"/>
              <a:t>그룹이란게</a:t>
            </a:r>
            <a:r>
              <a:rPr lang="ko-KR" altLang="en-US" dirty="0"/>
              <a:t> 있는데요</a:t>
            </a:r>
            <a:r>
              <a:rPr lang="en-US" altLang="ko-KR" dirty="0"/>
              <a:t>. </a:t>
            </a:r>
            <a:r>
              <a:rPr lang="ko-KR" altLang="en-US" dirty="0"/>
              <a:t>이걸 다르게 설정해야 동일한 메세지를 여러 </a:t>
            </a:r>
            <a:r>
              <a:rPr lang="ko-KR" altLang="en-US" dirty="0" err="1"/>
              <a:t>컨슈머에서</a:t>
            </a:r>
            <a:r>
              <a:rPr lang="ko-KR" altLang="en-US" dirty="0"/>
              <a:t> 읽어갈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Zookeeper </a:t>
            </a:r>
            <a:r>
              <a:rPr lang="ko-KR" altLang="en-US" dirty="0"/>
              <a:t>는 클러스터 복원을 위해 브로커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파티션 리더 등의 정보를 관리하고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이를 이용해</a:t>
            </a:r>
            <a:r>
              <a:rPr lang="en-US" altLang="ko-KR" dirty="0"/>
              <a:t>, </a:t>
            </a:r>
            <a:r>
              <a:rPr lang="ko-KR" altLang="en-US" dirty="0"/>
              <a:t>프로듀서에게 토픽으로 메시지를 발행할 때</a:t>
            </a:r>
            <a:r>
              <a:rPr lang="en-US" altLang="ko-KR" dirty="0"/>
              <a:t>, </a:t>
            </a:r>
            <a:r>
              <a:rPr lang="ko-KR" altLang="en-US" dirty="0"/>
              <a:t>실제로 어떤 브로커를 호출해야 하는지를 알려줍니다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컨슈머가</a:t>
            </a:r>
            <a:r>
              <a:rPr lang="ko-KR" altLang="en-US" dirty="0"/>
              <a:t> 파티션의 </a:t>
            </a:r>
            <a:r>
              <a:rPr lang="ko-KR" altLang="en-US" dirty="0" err="1"/>
              <a:t>어디까지를</a:t>
            </a:r>
            <a:r>
              <a:rPr lang="ko-KR" altLang="en-US" dirty="0"/>
              <a:t> 읽었는지 </a:t>
            </a:r>
            <a:r>
              <a:rPr lang="en-US" altLang="ko-KR" dirty="0"/>
              <a:t>offset </a:t>
            </a:r>
            <a:r>
              <a:rPr lang="ko-KR" altLang="en-US" dirty="0"/>
              <a:t>정보도 관리합니다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마지막으로 카프카 단점에 대해 말씀드리겠습니다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ko-KR" altLang="en-US" dirty="0" err="1"/>
              <a:t>컨슈머</a:t>
            </a:r>
            <a:r>
              <a:rPr lang="ko-KR" altLang="en-US" dirty="0"/>
              <a:t> 운용도 편하고 처리도 빠르지만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에서는 잘 되던 동작인</a:t>
            </a:r>
            <a:r>
              <a:rPr lang="en-US" altLang="ko-KR" dirty="0"/>
              <a:t>, exactly once, </a:t>
            </a:r>
            <a:r>
              <a:rPr lang="ko-KR" altLang="en-US" dirty="0"/>
              <a:t>메세지를 정확하게 한 번만 전달하는 것이 어렵습니다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이건</a:t>
            </a:r>
            <a:r>
              <a:rPr lang="en-US" altLang="ko-KR" dirty="0"/>
              <a:t>... Kafka </a:t>
            </a:r>
            <a:r>
              <a:rPr lang="ko-KR" altLang="en-US" dirty="0"/>
              <a:t>가 </a:t>
            </a:r>
            <a:r>
              <a:rPr lang="ko-KR" altLang="en-US" dirty="0" err="1"/>
              <a:t>문제라기보다는</a:t>
            </a:r>
            <a:r>
              <a:rPr lang="en-US" altLang="ko-KR" dirty="0"/>
              <a:t>, </a:t>
            </a:r>
            <a:r>
              <a:rPr lang="ko-KR" altLang="en-US" dirty="0"/>
              <a:t>분산 시스템이 원래 그렇습니다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보통은 메세지가 </a:t>
            </a:r>
            <a:r>
              <a:rPr lang="en-US" altLang="ko-KR" dirty="0"/>
              <a:t>1</a:t>
            </a:r>
            <a:r>
              <a:rPr lang="ko-KR" altLang="en-US" dirty="0"/>
              <a:t>번만 잘 날아가지만</a:t>
            </a:r>
            <a:r>
              <a:rPr lang="en-US" altLang="ko-KR" dirty="0"/>
              <a:t>, </a:t>
            </a:r>
            <a:r>
              <a:rPr lang="ko-KR" altLang="en-US" dirty="0"/>
              <a:t>아주 드물게 네트워크 또는 하드웨어가 튈 때가 있고요</a:t>
            </a:r>
            <a:r>
              <a:rPr lang="en-US" altLang="ko-KR" dirty="0"/>
              <a:t>. </a:t>
            </a:r>
            <a:r>
              <a:rPr lang="ko-KR" altLang="en-US" dirty="0"/>
              <a:t>이 때 메세지가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producing </a:t>
            </a:r>
            <a:r>
              <a:rPr lang="ko-KR" altLang="en-US" dirty="0"/>
              <a:t>되거나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consuming </a:t>
            </a:r>
            <a:r>
              <a:rPr lang="ko-KR" altLang="en-US" dirty="0"/>
              <a:t>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금용거래나 </a:t>
            </a:r>
            <a:r>
              <a:rPr lang="ko-KR" altLang="en-US" dirty="0" err="1"/>
              <a:t>과금정산</a:t>
            </a:r>
            <a:r>
              <a:rPr lang="ko-KR" altLang="en-US" dirty="0"/>
              <a:t> 등 중복이 발생하면 안되는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전달은 다음과 같이 처리할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정확히 한 번 전송 </a:t>
            </a:r>
            <a:r>
              <a:rPr lang="en-US" altLang="ko-KR" dirty="0"/>
              <a:t>(exactly once) -&gt; Kafka</a:t>
            </a:r>
            <a:r>
              <a:rPr lang="ko-KR" altLang="en-US" dirty="0"/>
              <a:t> </a:t>
            </a:r>
            <a:r>
              <a:rPr lang="en-US" altLang="ko-KR" dirty="0"/>
              <a:t>0.11</a:t>
            </a:r>
            <a:r>
              <a:rPr lang="ko-KR" altLang="en-US" dirty="0"/>
              <a:t> 부터 가능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producer </a:t>
            </a:r>
            <a:r>
              <a:rPr lang="ko-KR" altLang="en-US" dirty="0"/>
              <a:t>에서 </a:t>
            </a:r>
            <a:r>
              <a:rPr lang="en-US" altLang="ko-KR" dirty="0"/>
              <a:t>consumer </a:t>
            </a:r>
            <a:r>
              <a:rPr lang="ko-KR" altLang="en-US" dirty="0"/>
              <a:t>까지 </a:t>
            </a:r>
            <a:r>
              <a:rPr lang="ko-KR" altLang="en-US" dirty="0" err="1"/>
              <a:t>메세지</a:t>
            </a:r>
            <a:r>
              <a:rPr lang="ko-KR" altLang="en-US" dirty="0"/>
              <a:t> 전달과정을 모두 체크 </a:t>
            </a:r>
            <a:r>
              <a:rPr lang="en-US" altLang="ko-KR" dirty="0"/>
              <a:t>-&gt; </a:t>
            </a:r>
            <a:r>
              <a:rPr lang="ko-KR" altLang="en-US" dirty="0"/>
              <a:t>성능이 나쁘기 때문에 잘 사용하지 않음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중복없는</a:t>
            </a:r>
            <a:r>
              <a:rPr lang="ko-KR" altLang="en-US" dirty="0"/>
              <a:t> </a:t>
            </a:r>
            <a:r>
              <a:rPr lang="en-US" altLang="ko-KR" dirty="0"/>
              <a:t>producing (</a:t>
            </a:r>
            <a:r>
              <a:rPr lang="ko-KR" altLang="en-US" dirty="0"/>
              <a:t>성능은 </a:t>
            </a:r>
            <a:r>
              <a:rPr lang="en-US" altLang="ko-KR" dirty="0"/>
              <a:t>20% </a:t>
            </a:r>
            <a:r>
              <a:rPr lang="ko-KR" altLang="en-US" dirty="0"/>
              <a:t>정도 저하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enable.idempotence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true, consumer </a:t>
            </a:r>
            <a:r>
              <a:rPr lang="ko-KR" altLang="en-US" dirty="0"/>
              <a:t>에서 </a:t>
            </a:r>
            <a:r>
              <a:rPr lang="en-US" altLang="ko-KR" dirty="0"/>
              <a:t>topic/partition/offset </a:t>
            </a:r>
            <a:r>
              <a:rPr lang="ko-KR" altLang="en-US" dirty="0"/>
              <a:t>중복 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consumer </a:t>
            </a:r>
            <a:r>
              <a:rPr lang="ko-KR" altLang="en-US" dirty="0"/>
              <a:t>고유 로직으로 중복체크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찾아야 합니다</a:t>
            </a:r>
            <a:r>
              <a:rPr lang="en-US" altLang="ko-KR" dirty="0"/>
              <a:t>. Index full scan</a:t>
            </a:r>
            <a:r>
              <a:rPr lang="ko-KR" altLang="en-US" dirty="0"/>
              <a:t>을 타야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금용거래나 재고수량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적합하지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필터 방식과 </a:t>
            </a:r>
            <a:r>
              <a:rPr lang="en-US" altLang="ko-KR" dirty="0"/>
              <a:t>Query </a:t>
            </a:r>
            <a:r>
              <a:rPr lang="ko-KR" altLang="en-US" dirty="0"/>
              <a:t>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방식은</a:t>
            </a:r>
            <a:r>
              <a:rPr lang="en-US" altLang="ko-KR" dirty="0"/>
              <a:t>, RDB </a:t>
            </a:r>
            <a:r>
              <a:rPr lang="ko-KR" altLang="en-US" dirty="0"/>
              <a:t>의 조건검색과 유사한 개념으로</a:t>
            </a:r>
            <a:r>
              <a:rPr lang="en-US" altLang="ko-KR" dirty="0"/>
              <a:t>, </a:t>
            </a:r>
            <a:r>
              <a:rPr lang="ko-KR" altLang="en-US" dirty="0"/>
              <a:t>정확히 일치하는 값을 검색합니다</a:t>
            </a:r>
            <a:r>
              <a:rPr lang="en-US" altLang="ko-KR" dirty="0"/>
              <a:t>. </a:t>
            </a:r>
            <a:r>
              <a:rPr lang="ko-KR" altLang="en-US" dirty="0"/>
              <a:t>그리고 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응답결과가 </a:t>
            </a:r>
            <a:r>
              <a:rPr lang="ko-KR" altLang="en-US" dirty="0" err="1"/>
              <a:t>캐시됩니다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Query </a:t>
            </a:r>
            <a:r>
              <a:rPr lang="ko-KR" altLang="en-US" dirty="0"/>
              <a:t>방식은 일치하는 값이 아닌 가장 유사한 결과를 검색하는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검색어에 대한 </a:t>
            </a:r>
            <a:r>
              <a:rPr lang="ko-KR" altLang="en-US" dirty="0" err="1"/>
              <a:t>문서별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값을 계산해 가장 높은 </a:t>
            </a:r>
            <a:r>
              <a:rPr lang="en-US" altLang="ko-KR" dirty="0"/>
              <a:t>Score </a:t>
            </a:r>
            <a:r>
              <a:rPr lang="ko-KR" altLang="en-US" dirty="0"/>
              <a:t>순으로 결과를 조회하는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 검색에 사용되며</a:t>
            </a:r>
            <a:r>
              <a:rPr lang="en-US" altLang="ko-KR" dirty="0"/>
              <a:t>, </a:t>
            </a:r>
            <a:r>
              <a:rPr lang="ko-KR" altLang="en-US" dirty="0"/>
              <a:t>검색조건에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응답결과는 </a:t>
            </a:r>
            <a:r>
              <a:rPr lang="ko-KR" altLang="en-US" dirty="0" err="1"/>
              <a:t>캐시되지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</a:t>
            </a:r>
            <a:r>
              <a:rPr lang="ko-KR" altLang="en-US" dirty="0"/>
              <a:t>계산에 사용하는 </a:t>
            </a:r>
            <a:r>
              <a:rPr lang="en-US" altLang="ko-KR" dirty="0"/>
              <a:t>BM 25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위키피디아에서 </a:t>
            </a:r>
            <a:r>
              <a:rPr lang="en-US" altLang="ko-KR" dirty="0"/>
              <a:t>BM25 </a:t>
            </a:r>
            <a:r>
              <a:rPr lang="ko-KR" altLang="en-US" dirty="0"/>
              <a:t>알고리즘 공식 가져와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 이해하는 것은 부담스러우니</a:t>
            </a:r>
            <a:r>
              <a:rPr lang="en-US" altLang="ko-KR" dirty="0"/>
              <a:t>, </a:t>
            </a:r>
            <a:r>
              <a:rPr lang="ko-KR" altLang="en-US" dirty="0"/>
              <a:t>저희는 컨셉만 잠깐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Score </a:t>
            </a:r>
            <a:r>
              <a:rPr lang="ko-KR" altLang="en-US" dirty="0"/>
              <a:t>값은 크게 </a:t>
            </a:r>
            <a:r>
              <a:rPr lang="en-US" altLang="ko-KR" dirty="0"/>
              <a:t>IDF </a:t>
            </a:r>
            <a:r>
              <a:rPr lang="ko-KR" altLang="en-US" dirty="0"/>
              <a:t>와 </a:t>
            </a:r>
            <a:r>
              <a:rPr lang="en-US" altLang="ko-KR" dirty="0"/>
              <a:t>TF </a:t>
            </a:r>
            <a:r>
              <a:rPr lang="ko-KR" altLang="en-US" dirty="0"/>
              <a:t>의 곱으로 계산됩니다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IDF (Inverse Document Frequency)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전체 문서에 자주 등장하는 단어일수록 낮은 가중치를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주문내역에서</a:t>
            </a:r>
            <a:r>
              <a:rPr lang="en-US" altLang="ko-KR" dirty="0"/>
              <a:t>, x, 1, 2 </a:t>
            </a:r>
            <a:r>
              <a:rPr lang="ko-KR" altLang="en-US" dirty="0"/>
              <a:t>같은 단어는</a:t>
            </a:r>
            <a:r>
              <a:rPr lang="en-US" altLang="ko-KR" dirty="0"/>
              <a:t>,</a:t>
            </a:r>
            <a:r>
              <a:rPr lang="ko-KR" altLang="en-US" dirty="0"/>
              <a:t> 전체 문서 기준으로 무수히 많이 등장할 겁니다</a:t>
            </a:r>
            <a:r>
              <a:rPr lang="en-US" altLang="ko-KR" dirty="0"/>
              <a:t>. </a:t>
            </a:r>
            <a:r>
              <a:rPr lang="ko-KR" altLang="en-US" dirty="0"/>
              <a:t>이렇게 전체 문서에 자주 등장하는 단어는 검색 키워드가 아닐 가능성이 </a:t>
            </a:r>
            <a:r>
              <a:rPr lang="ko-KR" altLang="en-US" dirty="0" err="1"/>
              <a:t>높은거죠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to, in </a:t>
            </a:r>
            <a:r>
              <a:rPr lang="ko-KR" altLang="en-US" dirty="0"/>
              <a:t>같은 전치사나</a:t>
            </a:r>
            <a:r>
              <a:rPr lang="en-US" altLang="ko-KR" dirty="0"/>
              <a:t>, </a:t>
            </a:r>
            <a:r>
              <a:rPr lang="ko-KR" altLang="en-US" dirty="0" err="1"/>
              <a:t>은는이가</a:t>
            </a:r>
            <a:r>
              <a:rPr lang="ko-KR" altLang="en-US" dirty="0"/>
              <a:t> 같은 조사도 전체 문서 기준으로 자주 등장하는 단어입니다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이런 키워드는 검색이 되지 않도록 수치가 낮게 계산됩니다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TF (Term Frequency)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문서 안에서는 자주 등장하는 단어일수록 높은 가중치를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TF</a:t>
            </a:r>
            <a:r>
              <a:rPr lang="ko-KR" altLang="en-US" dirty="0"/>
              <a:t>는 한 문서 안에 있는 단어 통계로만 계산하는데요</a:t>
            </a:r>
            <a:r>
              <a:rPr lang="en-US" altLang="ko-KR" dirty="0"/>
              <a:t>, </a:t>
            </a:r>
            <a:r>
              <a:rPr lang="ko-KR" altLang="en-US" dirty="0"/>
              <a:t>한 문서 안에서 같은 단어가 </a:t>
            </a:r>
            <a:r>
              <a:rPr lang="ko-KR" altLang="en-US" dirty="0" err="1"/>
              <a:t>여러번</a:t>
            </a:r>
            <a:r>
              <a:rPr lang="ko-KR" altLang="en-US" dirty="0"/>
              <a:t> 등장한다면</a:t>
            </a:r>
            <a:r>
              <a:rPr lang="en-US" altLang="ko-KR" dirty="0"/>
              <a:t>, </a:t>
            </a:r>
            <a:r>
              <a:rPr lang="ko-KR" altLang="en-US" dirty="0"/>
              <a:t>그 단어는 검색 키워드일 가능성이 높기 때문에</a:t>
            </a:r>
            <a:r>
              <a:rPr lang="en-US" altLang="ko-KR" dirty="0"/>
              <a:t>,</a:t>
            </a:r>
            <a:r>
              <a:rPr lang="ko-KR" altLang="en-US" dirty="0"/>
              <a:t> 수치를 높게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x1, x2 </a:t>
            </a:r>
            <a:r>
              <a:rPr lang="ko-KR" altLang="en-US" dirty="0"/>
              <a:t>같은 검색어는 </a:t>
            </a:r>
            <a:r>
              <a:rPr lang="en-US" altLang="ko-KR" dirty="0"/>
              <a:t>IDF</a:t>
            </a:r>
            <a:r>
              <a:rPr lang="ko-KR" altLang="en-US" dirty="0"/>
              <a:t>에 의해 낮은 값이 나오고</a:t>
            </a:r>
            <a:r>
              <a:rPr lang="en-US" altLang="ko-KR" dirty="0"/>
              <a:t>, apple, mango</a:t>
            </a:r>
            <a:r>
              <a:rPr lang="ko-KR" altLang="en-US" dirty="0"/>
              <a:t> 같은 단어는 </a:t>
            </a:r>
            <a:r>
              <a:rPr lang="en-US" altLang="ko-KR" dirty="0"/>
              <a:t>TF</a:t>
            </a:r>
            <a:r>
              <a:rPr lang="ko-KR" altLang="en-US" dirty="0"/>
              <a:t>에 의해 높은 값이 나와</a:t>
            </a:r>
            <a:br>
              <a:rPr lang="en-US" altLang="ko-KR" dirty="0"/>
            </a:br>
            <a:r>
              <a:rPr lang="ko-KR" altLang="en-US" dirty="0"/>
              <a:t>이 두 값을 곱한 값이</a:t>
            </a:r>
            <a:r>
              <a:rPr lang="en-US" altLang="ko-KR" dirty="0"/>
              <a:t>, </a:t>
            </a:r>
            <a:r>
              <a:rPr lang="ko-KR" altLang="en-US" dirty="0"/>
              <a:t>질의에 대한 </a:t>
            </a:r>
            <a:r>
              <a:rPr lang="en-US" altLang="ko-KR" dirty="0"/>
              <a:t>document </a:t>
            </a:r>
            <a:r>
              <a:rPr lang="ko-KR" altLang="en-US" dirty="0"/>
              <a:t>별 </a:t>
            </a:r>
            <a:r>
              <a:rPr lang="en-US" altLang="ko-KR" dirty="0"/>
              <a:t>score </a:t>
            </a:r>
            <a:r>
              <a:rPr lang="ko-KR" altLang="en-US" dirty="0"/>
              <a:t>값이 되고요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score </a:t>
            </a:r>
            <a:r>
              <a:rPr lang="ko-KR" altLang="en-US" dirty="0"/>
              <a:t>값이 큰 순서로 </a:t>
            </a:r>
            <a:r>
              <a:rPr lang="en-US" altLang="ko-KR" dirty="0"/>
              <a:t>document</a:t>
            </a:r>
            <a:r>
              <a:rPr lang="ko-KR" altLang="en-US" dirty="0"/>
              <a:t> 를 정렬해 결과를 </a:t>
            </a:r>
            <a:r>
              <a:rPr lang="ko-KR" altLang="en-US" dirty="0" err="1"/>
              <a:t>조회하는게</a:t>
            </a:r>
            <a:r>
              <a:rPr lang="ko-KR" altLang="en-US" dirty="0"/>
              <a:t> </a:t>
            </a:r>
            <a:r>
              <a:rPr lang="en-US" altLang="ko-KR" dirty="0"/>
              <a:t>Query </a:t>
            </a:r>
            <a:r>
              <a:rPr lang="ko-KR" altLang="en-US" dirty="0"/>
              <a:t>기반 검색입니다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5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나중에 다시 결제하면 되는 수준이라면 그나마 다행인데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문제는 카드 승인은 </a:t>
            </a:r>
            <a:r>
              <a:rPr lang="ko-KR" altLang="en-US" dirty="0" err="1"/>
              <a:t>됬는데</a:t>
            </a:r>
            <a:r>
              <a:rPr lang="en-US" altLang="ko-KR" dirty="0"/>
              <a:t>, </a:t>
            </a:r>
            <a:r>
              <a:rPr lang="ko-KR" altLang="en-US" dirty="0"/>
              <a:t>주문은 결제 실패 상태여서</a:t>
            </a:r>
            <a:r>
              <a:rPr lang="en-US" altLang="ko-KR" dirty="0"/>
              <a:t>, </a:t>
            </a:r>
            <a:r>
              <a:rPr lang="ko-KR" altLang="en-US" dirty="0"/>
              <a:t>고객 지갑에서 돈은 </a:t>
            </a:r>
            <a:r>
              <a:rPr lang="ko-KR" altLang="en-US" dirty="0" err="1"/>
              <a:t>인출해놓고</a:t>
            </a:r>
            <a:r>
              <a:rPr lang="ko-KR" altLang="en-US" dirty="0"/>
              <a:t> 물건은 안주는 상황이 발생했다는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Auth capture </a:t>
            </a:r>
            <a:r>
              <a:rPr lang="ko-KR" altLang="en-US" dirty="0"/>
              <a:t>자체가 오류를 상정한 결제 </a:t>
            </a:r>
            <a:r>
              <a:rPr lang="ko-KR" altLang="en-US" dirty="0" err="1"/>
              <a:t>프로세스라서요</a:t>
            </a:r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 것 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주문을 다시 결제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 우선순위는 최상입니다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 불만은 점점 높아지고 있고요</a:t>
            </a:r>
            <a:r>
              <a:rPr lang="en-US" altLang="ko-KR" dirty="0"/>
              <a:t>. </a:t>
            </a:r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 또한 지속적으로 과다 청구될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</a:t>
            </a:r>
            <a:r>
              <a:rPr lang="en-US" altLang="ko-KR" dirty="0"/>
              <a:t>,</a:t>
            </a:r>
            <a:r>
              <a:rPr lang="ko-KR" altLang="en-US" dirty="0"/>
              <a:t> 검색에 특화된 다른 데이터 저장소로 옮겨 서비스를 개선해보려고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카프카와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시나리오 </a:t>
            </a:r>
            <a:r>
              <a:rPr lang="en-US" altLang="ko-KR" dirty="0"/>
              <a:t>2 : </a:t>
            </a:r>
            <a:r>
              <a:rPr lang="ko-KR" altLang="en-US" dirty="0"/>
              <a:t>기존 결제 서비스의 주문이력 조회성능 개선을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Kafka </a:t>
            </a:r>
            <a:r>
              <a:rPr lang="ko-KR" altLang="en-US" dirty="0"/>
              <a:t>와 </a:t>
            </a:r>
            <a:r>
              <a:rPr lang="en-US" altLang="ko-KR" dirty="0"/>
              <a:t>Elasticsearch</a:t>
            </a:r>
            <a:r>
              <a:rPr lang="ko-KR" altLang="en-US" dirty="0"/>
              <a:t>는 준비되었습니다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결제가 완료되면</a:t>
            </a:r>
            <a:r>
              <a:rPr lang="en-US" altLang="ko-KR" dirty="0"/>
              <a:t>, </a:t>
            </a:r>
            <a:r>
              <a:rPr lang="ko-KR" altLang="en-US" dirty="0"/>
              <a:t>주문 처리상태 </a:t>
            </a:r>
            <a:r>
              <a:rPr lang="en-US" altLang="ko-KR" dirty="0"/>
              <a:t>DB</a:t>
            </a:r>
            <a:r>
              <a:rPr lang="ko-KR" altLang="en-US" dirty="0"/>
              <a:t>에서 수정한 다음</a:t>
            </a:r>
            <a:r>
              <a:rPr lang="en-US" altLang="ko-KR" dirty="0"/>
              <a:t>, Kafka </a:t>
            </a:r>
            <a:r>
              <a:rPr lang="ko-KR" altLang="en-US" dirty="0"/>
              <a:t>로 주문내역을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Kafka</a:t>
            </a:r>
            <a:r>
              <a:rPr lang="ko-KR" altLang="en-US" dirty="0"/>
              <a:t>는 </a:t>
            </a:r>
            <a:r>
              <a:rPr lang="en-US" altLang="ko-KR" dirty="0"/>
              <a:t>Elasticsearch </a:t>
            </a:r>
            <a:r>
              <a:rPr lang="ko-KR" altLang="en-US" dirty="0"/>
              <a:t>에 주문내용 기록할 건데요</a:t>
            </a:r>
            <a:r>
              <a:rPr lang="en-US" altLang="ko-KR" dirty="0"/>
              <a:t>. </a:t>
            </a:r>
            <a:r>
              <a:rPr lang="ko-KR" altLang="en-US" dirty="0"/>
              <a:t>저희 이력 </a:t>
            </a:r>
            <a:r>
              <a:rPr lang="en-US" altLang="ko-KR" dirty="0"/>
              <a:t>Micro Service </a:t>
            </a:r>
            <a:r>
              <a:rPr lang="ko-KR" altLang="en-US" dirty="0"/>
              <a:t>만들었으니</a:t>
            </a:r>
            <a:r>
              <a:rPr lang="en-US" altLang="ko-KR" dirty="0"/>
              <a:t>, </a:t>
            </a:r>
            <a:r>
              <a:rPr lang="ko-KR" altLang="en-US" dirty="0"/>
              <a:t>여기에 저장을 요청하도록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이력 </a:t>
            </a:r>
            <a:r>
              <a:rPr lang="en-US" altLang="ko-KR" dirty="0"/>
              <a:t>Micro Service </a:t>
            </a:r>
            <a:r>
              <a:rPr lang="ko-KR" altLang="en-US" dirty="0"/>
              <a:t>는</a:t>
            </a:r>
            <a:r>
              <a:rPr lang="en-US" altLang="ko-KR" dirty="0"/>
              <a:t>, Kafka </a:t>
            </a:r>
            <a:r>
              <a:rPr lang="ko-KR" altLang="en-US" dirty="0"/>
              <a:t>를 통해 연계된 주문내용을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초 정도 색인작업 이후부터</a:t>
            </a:r>
            <a:r>
              <a:rPr lang="en-US" altLang="ko-KR" dirty="0"/>
              <a:t>, </a:t>
            </a:r>
            <a:r>
              <a:rPr lang="ko-KR" altLang="en-US" dirty="0"/>
              <a:t>사용자는 이력 </a:t>
            </a:r>
            <a:r>
              <a:rPr lang="en-US" altLang="ko-KR" dirty="0"/>
              <a:t>Micro Service </a:t>
            </a:r>
            <a:r>
              <a:rPr lang="ko-KR" altLang="en-US" dirty="0"/>
              <a:t>통해서 이력 조회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일시적으로 응답 불능 상태에 빠진 </a:t>
            </a:r>
            <a:r>
              <a:rPr lang="en-US" altLang="ko-KR" dirty="0"/>
              <a:t>PG</a:t>
            </a:r>
            <a:r>
              <a:rPr lang="ko-KR" altLang="en-US" dirty="0"/>
              <a:t>사 서버에</a:t>
            </a:r>
            <a:r>
              <a:rPr lang="en-US" altLang="ko-KR" dirty="0"/>
              <a:t> </a:t>
            </a:r>
            <a:r>
              <a:rPr lang="ko-KR" altLang="en-US" dirty="0"/>
              <a:t>실패한 결제요청을 연속해서 다시 요청하는 것은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아픈 친구 더 </a:t>
            </a:r>
            <a:r>
              <a:rPr lang="ko-KR" altLang="en-US" dirty="0" err="1"/>
              <a:t>아프라고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공격을 가하는 셈이라 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재처리 요청을 할 때는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결재 실패 건들은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 불능상태에 빠진 그 순간에 </a:t>
            </a:r>
            <a:r>
              <a:rPr lang="ko-KR" altLang="en-US" dirty="0" err="1"/>
              <a:t>몰려있거든요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backoff </a:t>
            </a:r>
            <a:r>
              <a:rPr lang="ko-KR" altLang="en-US" dirty="0" err="1"/>
              <a:t>카운팅도</a:t>
            </a:r>
            <a:r>
              <a:rPr lang="ko-KR" altLang="en-US" dirty="0"/>
              <a:t> 함께 몰려다닙니다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</a:t>
            </a:r>
            <a:r>
              <a:rPr lang="ko-KR" altLang="en-US" dirty="0" err="1"/>
              <a:t>몰려있습니다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이래서는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Jitter</a:t>
            </a:r>
            <a:r>
              <a:rPr lang="ko-KR" altLang="en-US" dirty="0"/>
              <a:t>란 고주파 파동 일부가 일탈하거나 </a:t>
            </a:r>
            <a:r>
              <a:rPr lang="ko-KR" altLang="en-US" dirty="0" err="1"/>
              <a:t>변위하는</a:t>
            </a:r>
            <a:r>
              <a:rPr lang="ko-KR" altLang="en-US" dirty="0"/>
              <a:t> 것을 일컫는 용어인데요</a:t>
            </a:r>
            <a:r>
              <a:rPr lang="en-US" altLang="ko-KR" dirty="0"/>
              <a:t>. </a:t>
            </a:r>
            <a:r>
              <a:rPr lang="ko-KR" altLang="en-US" dirty="0"/>
              <a:t>여기서는 지연시간에 노이즈를 추가하는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(2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더하기</a:t>
            </a:r>
            <a:r>
              <a:rPr lang="en-US" altLang="ko-KR" dirty="0"/>
              <a:t> (0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요청해 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왼쪽 그림처럼 재처리 요청이 특정 시간에 몰려다니지 않고 고루 분포될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처리 중이던 내역이 남아있는 반면</a:t>
            </a:r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처리 중이던 건들이 모두 유실됩니다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작업중인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ko-KR" altLang="en-US" dirty="0"/>
              <a:t> 작업이 완료되면 이를 삭제하겠습니다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 재기동시 남아있는 마킹 건들은 모두 작업 진행중이던 건들이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건들을 일괄 재처리 할 수 있는 기능까지 포함해</a:t>
            </a:r>
            <a:r>
              <a:rPr lang="en-US" altLang="ko-KR" dirty="0"/>
              <a:t>, </a:t>
            </a:r>
            <a:r>
              <a:rPr lang="ko-KR" altLang="en-US" dirty="0"/>
              <a:t>기능 확장해 보도록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219E80-6379-09FF-BFAD-33D5D69896F0}"/>
              </a:ext>
            </a:extLst>
          </p:cNvPr>
          <p:cNvGrpSpPr/>
          <p:nvPr/>
        </p:nvGrpSpPr>
        <p:grpSpPr>
          <a:xfrm>
            <a:off x="1280160" y="2532816"/>
            <a:ext cx="6824985" cy="976122"/>
            <a:chOff x="1280160" y="2827782"/>
            <a:chExt cx="6824985" cy="9761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00C451-1D48-FB16-FE11-9CC4E3159993}"/>
                </a:ext>
              </a:extLst>
            </p:cNvPr>
            <p:cNvSpPr/>
            <p:nvPr/>
          </p:nvSpPr>
          <p:spPr>
            <a:xfrm>
              <a:off x="12801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AF569-3957-DC22-F097-FA4C8BD97ABC}"/>
                </a:ext>
              </a:extLst>
            </p:cNvPr>
            <p:cNvSpPr/>
            <p:nvPr/>
          </p:nvSpPr>
          <p:spPr>
            <a:xfrm>
              <a:off x="17678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97F0FC-4961-D254-B156-5D86095B1782}"/>
                </a:ext>
              </a:extLst>
            </p:cNvPr>
            <p:cNvSpPr/>
            <p:nvPr/>
          </p:nvSpPr>
          <p:spPr>
            <a:xfrm>
              <a:off x="22555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AB896C-D40E-358D-11D4-264C8AF2FD78}"/>
                </a:ext>
              </a:extLst>
            </p:cNvPr>
            <p:cNvSpPr/>
            <p:nvPr/>
          </p:nvSpPr>
          <p:spPr>
            <a:xfrm>
              <a:off x="274320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3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063EF-62AA-EDA8-AD70-44CBA7389C1C}"/>
                </a:ext>
              </a:extLst>
            </p:cNvPr>
            <p:cNvSpPr/>
            <p:nvPr/>
          </p:nvSpPr>
          <p:spPr>
            <a:xfrm>
              <a:off x="323088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4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844F8-7826-DD5C-2073-7420361235CB}"/>
                </a:ext>
              </a:extLst>
            </p:cNvPr>
            <p:cNvSpPr/>
            <p:nvPr/>
          </p:nvSpPr>
          <p:spPr>
            <a:xfrm>
              <a:off x="37185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5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00EF4-4BD7-737A-5846-B5018115D5F7}"/>
                </a:ext>
              </a:extLst>
            </p:cNvPr>
            <p:cNvSpPr/>
            <p:nvPr/>
          </p:nvSpPr>
          <p:spPr>
            <a:xfrm>
              <a:off x="42062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6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9850C4-ED70-B64F-C4A8-A92DCCD3E1E6}"/>
                </a:ext>
              </a:extLst>
            </p:cNvPr>
            <p:cNvSpPr/>
            <p:nvPr/>
          </p:nvSpPr>
          <p:spPr>
            <a:xfrm>
              <a:off x="46939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7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46A2E8-B64F-7DBE-BB6B-31194DECBCC8}"/>
                </a:ext>
              </a:extLst>
            </p:cNvPr>
            <p:cNvSpPr/>
            <p:nvPr/>
          </p:nvSpPr>
          <p:spPr>
            <a:xfrm>
              <a:off x="51790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8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4CAA25-0377-6C14-5852-43E85060EF1E}"/>
                </a:ext>
              </a:extLst>
            </p:cNvPr>
            <p:cNvSpPr/>
            <p:nvPr/>
          </p:nvSpPr>
          <p:spPr>
            <a:xfrm>
              <a:off x="566674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9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F2C51C-0B7E-6EB0-F7C1-F8F353DA5DF0}"/>
                </a:ext>
              </a:extLst>
            </p:cNvPr>
            <p:cNvSpPr/>
            <p:nvPr/>
          </p:nvSpPr>
          <p:spPr>
            <a:xfrm>
              <a:off x="615442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EC79A-9E65-9D5C-B66A-71DD39FA44BC}"/>
                </a:ext>
              </a:extLst>
            </p:cNvPr>
            <p:cNvSpPr/>
            <p:nvPr/>
          </p:nvSpPr>
          <p:spPr>
            <a:xfrm>
              <a:off x="664210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8D3B0-135C-72CC-1704-D7C8CB27D1E0}"/>
                </a:ext>
              </a:extLst>
            </p:cNvPr>
            <p:cNvSpPr/>
            <p:nvPr/>
          </p:nvSpPr>
          <p:spPr>
            <a:xfrm>
              <a:off x="712978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522C7-6258-8C61-3D8C-58DF7357A135}"/>
                </a:ext>
              </a:extLst>
            </p:cNvPr>
            <p:cNvSpPr/>
            <p:nvPr/>
          </p:nvSpPr>
          <p:spPr>
            <a:xfrm>
              <a:off x="76174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13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6402758" y="1433118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7016218" y="1771672"/>
            <a:ext cx="845087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508938"/>
            <a:ext cx="24384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508938"/>
            <a:ext cx="73152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E84905-4B92-4B54-3BB4-FDDAB5050690}"/>
              </a:ext>
            </a:extLst>
          </p:cNvPr>
          <p:cNvSpPr/>
          <p:nvPr/>
        </p:nvSpPr>
        <p:spPr>
          <a:xfrm>
            <a:off x="781665" y="1990540"/>
            <a:ext cx="7624916" cy="1858790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CC03-CF85-99FB-0B2D-78C70B381E56}"/>
              </a:ext>
            </a:extLst>
          </p:cNvPr>
          <p:cNvSpPr txBox="1"/>
          <p:nvPr/>
        </p:nvSpPr>
        <p:spPr>
          <a:xfrm>
            <a:off x="910540" y="1709634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0E6F3-D5B5-469A-3F13-5333C72E9EA0}"/>
              </a:ext>
            </a:extLst>
          </p:cNvPr>
          <p:cNvSpPr txBox="1"/>
          <p:nvPr/>
        </p:nvSpPr>
        <p:spPr>
          <a:xfrm>
            <a:off x="1268580" y="2253863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E1A6A-A6EA-C138-7010-89D88A036E1B}"/>
              </a:ext>
            </a:extLst>
          </p:cNvPr>
          <p:cNvGrpSpPr/>
          <p:nvPr/>
        </p:nvGrpSpPr>
        <p:grpSpPr>
          <a:xfrm>
            <a:off x="3761291" y="3273854"/>
            <a:ext cx="1955524" cy="1118772"/>
            <a:chOff x="3761291" y="2236470"/>
            <a:chExt cx="1955524" cy="111877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D82630-8CE0-F19C-4B68-5DC3CB7000E7}"/>
                </a:ext>
              </a:extLst>
            </p:cNvPr>
            <p:cNvSpPr/>
            <p:nvPr/>
          </p:nvSpPr>
          <p:spPr>
            <a:xfrm>
              <a:off x="3761291" y="2236470"/>
              <a:ext cx="1955524" cy="1118772"/>
            </a:xfrm>
            <a:prstGeom prst="roundRect">
              <a:avLst>
                <a:gd name="adj" fmla="val 9898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#2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F34C86-F354-A7C9-6D02-5ABD4A9ADD0E}"/>
                </a:ext>
              </a:extLst>
            </p:cNvPr>
            <p:cNvSpPr/>
            <p:nvPr/>
          </p:nvSpPr>
          <p:spPr>
            <a:xfrm>
              <a:off x="4225468" y="2586958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D4CAE9F-E411-DF8C-5985-515EC1DED0E9}"/>
                </a:ext>
              </a:extLst>
            </p:cNvPr>
            <p:cNvSpPr/>
            <p:nvPr/>
          </p:nvSpPr>
          <p:spPr>
            <a:xfrm>
              <a:off x="4225468" y="2963199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#2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7931" y="2507750"/>
            <a:ext cx="1904442" cy="568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931176"/>
            <a:ext cx="1878901" cy="699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07931" y="2622569"/>
            <a:ext cx="1853360" cy="12106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252638" y="4154000"/>
            <a:ext cx="1862404" cy="1817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5252638" y="3674016"/>
            <a:ext cx="1862405" cy="1037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BFBCB-F80F-4AD2-1DA2-6E6D6461FDE8}"/>
              </a:ext>
            </a:extLst>
          </p:cNvPr>
          <p:cNvGrpSpPr/>
          <p:nvPr/>
        </p:nvGrpSpPr>
        <p:grpSpPr>
          <a:xfrm>
            <a:off x="3761291" y="2271956"/>
            <a:ext cx="1955524" cy="863339"/>
            <a:chOff x="3761291" y="3492857"/>
            <a:chExt cx="1955524" cy="86333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492FA41-7C2A-5673-7FF5-86ED2D8A214E}"/>
                </a:ext>
              </a:extLst>
            </p:cNvPr>
            <p:cNvSpPr/>
            <p:nvPr/>
          </p:nvSpPr>
          <p:spPr>
            <a:xfrm>
              <a:off x="3761291" y="3492857"/>
              <a:ext cx="1955524" cy="863339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#1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4384A3E-FBF5-BECF-C801-8058F47D49F9}"/>
                </a:ext>
              </a:extLst>
            </p:cNvPr>
            <p:cNvSpPr/>
            <p:nvPr/>
          </p:nvSpPr>
          <p:spPr>
            <a:xfrm>
              <a:off x="4225468" y="3926874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5252638" y="2859390"/>
            <a:ext cx="1862405" cy="2109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5252638" y="2334938"/>
            <a:ext cx="1862406" cy="524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2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21277"/>
              </p:ext>
            </p:extLst>
          </p:nvPr>
        </p:nvGraphicFramePr>
        <p:xfrm>
          <a:off x="1145929" y="1956224"/>
          <a:ext cx="6978896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89448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3489448">
                  <a:extLst>
                    <a:ext uri="{9D8B030D-6E8A-4147-A177-3AD203B41FA5}">
                      <a16:colId xmlns:a16="http://schemas.microsoft.com/office/drawing/2014/main" val="3247566426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884BB-B273-F1BB-3FEF-7A121A3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 25 </a:t>
            </a:r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34A6-4ED8-0A24-3785-A6A5EB585DCC}"/>
              </a:ext>
            </a:extLst>
          </p:cNvPr>
          <p:cNvSpPr txBox="1"/>
          <p:nvPr/>
        </p:nvSpPr>
        <p:spPr>
          <a:xfrm>
            <a:off x="4062412" y="4723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https://en.wikipedia.org/wiki/Okapi_BM25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03A68-2FBC-8E5D-2CEF-7727587A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58" y="2384885"/>
            <a:ext cx="6536726" cy="96467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849FCC5-FA78-BAB4-7AD8-5ACE26EA3887}"/>
              </a:ext>
            </a:extLst>
          </p:cNvPr>
          <p:cNvGrpSpPr/>
          <p:nvPr/>
        </p:nvGrpSpPr>
        <p:grpSpPr>
          <a:xfrm>
            <a:off x="1184031" y="2226732"/>
            <a:ext cx="3117036" cy="2144505"/>
            <a:chOff x="1184031" y="2226732"/>
            <a:chExt cx="3117036" cy="214450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9953C19-3394-2626-54FF-24E21A20022E}"/>
                </a:ext>
              </a:extLst>
            </p:cNvPr>
            <p:cNvSpPr/>
            <p:nvPr/>
          </p:nvSpPr>
          <p:spPr>
            <a:xfrm>
              <a:off x="3039533" y="2226732"/>
              <a:ext cx="1261534" cy="1278466"/>
            </a:xfrm>
            <a:prstGeom prst="roundRect">
              <a:avLst>
                <a:gd name="adj" fmla="val 5929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AB85C-C62D-0DB8-485A-28133F6745D6}"/>
                </a:ext>
              </a:extLst>
            </p:cNvPr>
            <p:cNvSpPr txBox="1"/>
            <p:nvPr/>
          </p:nvSpPr>
          <p:spPr>
            <a:xfrm>
              <a:off x="1184031" y="3663351"/>
              <a:ext cx="2741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rgbClr val="FF0000"/>
                  </a:solidFill>
                </a:rPr>
                <a:t>IDF</a:t>
              </a:r>
            </a:p>
            <a:p>
              <a:pPr algn="r"/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Inverse Document Frequency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F69D24-118A-E248-30E2-A88E8587573B}"/>
              </a:ext>
            </a:extLst>
          </p:cNvPr>
          <p:cNvGrpSpPr/>
          <p:nvPr/>
        </p:nvGrpSpPr>
        <p:grpSpPr>
          <a:xfrm>
            <a:off x="4411134" y="2226732"/>
            <a:ext cx="3536350" cy="2144505"/>
            <a:chOff x="4411134" y="2226732"/>
            <a:chExt cx="3536350" cy="214450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B63E7B7-9404-1AF9-4C00-6DD45E8F6A87}"/>
                </a:ext>
              </a:extLst>
            </p:cNvPr>
            <p:cNvSpPr/>
            <p:nvPr/>
          </p:nvSpPr>
          <p:spPr>
            <a:xfrm>
              <a:off x="4411134" y="2226732"/>
              <a:ext cx="3536350" cy="1278466"/>
            </a:xfrm>
            <a:prstGeom prst="roundRect">
              <a:avLst>
                <a:gd name="adj" fmla="val 5929"/>
              </a:avLst>
            </a:prstGeom>
            <a:noFill/>
            <a:ln w="38100">
              <a:solidFill>
                <a:srgbClr val="0033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5F3788-7D1C-6AC6-C58A-1F26B5FAC81B}"/>
                </a:ext>
              </a:extLst>
            </p:cNvPr>
            <p:cNvSpPr txBox="1"/>
            <p:nvPr/>
          </p:nvSpPr>
          <p:spPr>
            <a:xfrm>
              <a:off x="4677763" y="3663351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33CC"/>
                  </a:solidFill>
                </a:rPr>
                <a:t>TF</a:t>
              </a:r>
            </a:p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Term Frequency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디자인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구현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248537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051937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925877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7287270" y="2880518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773381" y="2155305"/>
            <a:ext cx="227855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1901824" y="2150419"/>
            <a:ext cx="583549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rot="16200000" flipH="1">
            <a:off x="2846129" y="2750679"/>
            <a:ext cx="896724" cy="330229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459606" y="3086274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571400" y="4051774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1"/>
          </p:cNvCxnSpPr>
          <p:nvPr/>
        </p:nvCxnSpPr>
        <p:spPr>
          <a:xfrm>
            <a:off x="4896893" y="3364156"/>
            <a:ext cx="674507" cy="999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70DA68-582D-74FC-9781-A3293BAF8B2A}"/>
              </a:ext>
            </a:extLst>
          </p:cNvPr>
          <p:cNvCxnSpPr>
            <a:cxnSpLocks/>
            <a:stCxn id="5" idx="4"/>
            <a:endCxn id="11" idx="1"/>
          </p:cNvCxnSpPr>
          <p:nvPr/>
        </p:nvCxnSpPr>
        <p:spPr>
          <a:xfrm flipV="1">
            <a:off x="4896893" y="3364155"/>
            <a:ext cx="674508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9C0D8B-32F6-72DA-EFF5-37E69F41B9D7}"/>
              </a:ext>
            </a:extLst>
          </p:cNvPr>
          <p:cNvSpPr/>
          <p:nvPr/>
        </p:nvSpPr>
        <p:spPr>
          <a:xfrm>
            <a:off x="5571401" y="3052028"/>
            <a:ext cx="1288008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이력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9CE053-29CA-0A2A-D787-21C15E912EB5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6859409" y="3364154"/>
            <a:ext cx="42786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224520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10926</TotalTime>
  <Words>3840</Words>
  <Application>Microsoft Office PowerPoint</Application>
  <PresentationFormat>화면 슬라이드 쇼(16:9)</PresentationFormat>
  <Paragraphs>661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BM 25 알고리즘</vt:lpstr>
      <vt:lpstr>개발환경 구성</vt:lpstr>
      <vt:lpstr>결제서비스 기능확장</vt:lpstr>
      <vt:lpstr>시스템 디자인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1619</cp:revision>
  <dcterms:created xsi:type="dcterms:W3CDTF">2023-07-11T14:27:12Z</dcterms:created>
  <dcterms:modified xsi:type="dcterms:W3CDTF">2023-11-04T06:41:06Z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