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262" r:id="rId6"/>
    <p:sldId id="283" r:id="rId7"/>
    <p:sldId id="291" r:id="rId8"/>
    <p:sldId id="292" r:id="rId9"/>
    <p:sldId id="294" r:id="rId10"/>
    <p:sldId id="293" r:id="rId11"/>
    <p:sldId id="295" r:id="rId12"/>
    <p:sldId id="296" r:id="rId13"/>
    <p:sldId id="302" r:id="rId14"/>
    <p:sldId id="303" r:id="rId15"/>
    <p:sldId id="263" r:id="rId16"/>
    <p:sldId id="304" r:id="rId17"/>
    <p:sldId id="264" r:id="rId18"/>
    <p:sldId id="289" r:id="rId19"/>
    <p:sldId id="266" r:id="rId20"/>
    <p:sldId id="273" r:id="rId21"/>
    <p:sldId id="267" r:id="rId22"/>
    <p:sldId id="275" r:id="rId23"/>
    <p:sldId id="274" r:id="rId24"/>
    <p:sldId id="298" r:id="rId25"/>
    <p:sldId id="299" r:id="rId26"/>
    <p:sldId id="279" r:id="rId27"/>
    <p:sldId id="281" r:id="rId28"/>
    <p:sldId id="278" r:id="rId29"/>
    <p:sldId id="277" r:id="rId30"/>
    <p:sldId id="306" r:id="rId31"/>
    <p:sldId id="305" r:id="rId32"/>
    <p:sldId id="300" r:id="rId33"/>
    <p:sldId id="282" r:id="rId34"/>
    <p:sldId id="28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A2ADE"/>
    <a:srgbClr val="ED4D1B"/>
    <a:srgbClr val="996633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7872" autoAdjust="0"/>
  </p:normalViewPr>
  <p:slideViewPr>
    <p:cSldViewPr snapToGrid="0" showGuides="1">
      <p:cViewPr varScale="1">
        <p:scale>
          <a:sx n="67" d="100"/>
          <a:sy n="67" d="100"/>
        </p:scale>
        <p:origin x="2772" y="54"/>
      </p:cViewPr>
      <p:guideLst>
        <p:guide orient="horz" pos="19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2.28571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3-07-23T06:36:52.014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장에서는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Async Non-Block IO </a:t>
            </a:r>
            <a:r>
              <a:rPr lang="ko-KR" altLang="en-US" dirty="0"/>
              <a:t>란 개념에 대해 말씀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사람은 한 번에 하나씩 밖엔 일 할 수 없어요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기계가 일하는 동안 다른 일을 빨리 빨리 진행시키면</a:t>
            </a:r>
            <a:r>
              <a:rPr lang="en-US" altLang="ko-KR" dirty="0"/>
              <a:t>, </a:t>
            </a:r>
            <a:r>
              <a:rPr lang="ko-KR" altLang="en-US" dirty="0"/>
              <a:t>동시에 여러 일을 진행시킬 수가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아까처럼</a:t>
            </a:r>
            <a:r>
              <a:rPr lang="ko-KR" altLang="en-US" dirty="0"/>
              <a:t> 박스 하나를 </a:t>
            </a:r>
            <a:r>
              <a:rPr lang="en-US" altLang="ko-KR" dirty="0"/>
              <a:t>1</a:t>
            </a:r>
            <a:r>
              <a:rPr lang="ko-KR" altLang="en-US" dirty="0"/>
              <a:t>초라고 가정하면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커피 한 잔 만드는 데 분업화 시스템과 마찬가지로 </a:t>
            </a:r>
            <a:r>
              <a:rPr lang="en-US" altLang="ko-KR" dirty="0"/>
              <a:t>3</a:t>
            </a:r>
            <a:r>
              <a:rPr lang="ko-KR" altLang="en-US" dirty="0"/>
              <a:t>초 걸리지만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지금은 직원 </a:t>
            </a:r>
            <a:r>
              <a:rPr lang="en-US" altLang="ko-KR" dirty="0"/>
              <a:t>3</a:t>
            </a:r>
            <a:r>
              <a:rPr lang="ko-KR" altLang="en-US" dirty="0"/>
              <a:t>명이 아닌 </a:t>
            </a:r>
            <a:r>
              <a:rPr lang="en-US" altLang="ko-KR" dirty="0"/>
              <a:t>1</a:t>
            </a:r>
            <a:r>
              <a:rPr lang="ko-KR" altLang="en-US" dirty="0"/>
              <a:t>명이서 똑같은 시간에 커피 </a:t>
            </a:r>
            <a:r>
              <a:rPr lang="en-US" altLang="ko-KR" dirty="0"/>
              <a:t>1</a:t>
            </a:r>
            <a:r>
              <a:rPr lang="ko-KR" altLang="en-US" dirty="0"/>
              <a:t>잔을 만들 수가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</a:t>
            </a:r>
          </a:p>
          <a:p>
            <a:endParaRPr lang="en-US" altLang="ko-KR" dirty="0"/>
          </a:p>
          <a:p>
            <a:r>
              <a:rPr lang="ko-KR" altLang="en-US" dirty="0"/>
              <a:t>기계가 일을 끝내는 동안 기다리지 않아요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Non-block </a:t>
            </a:r>
            <a:r>
              <a:rPr lang="ko-KR" altLang="en-US" dirty="0"/>
              <a:t>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번에 하나씩 밖에 처리할 수 없어도</a:t>
            </a:r>
            <a:r>
              <a:rPr lang="en-US" altLang="ko-KR" dirty="0"/>
              <a:t>, </a:t>
            </a:r>
            <a:r>
              <a:rPr lang="ko-KR" altLang="en-US" dirty="0"/>
              <a:t>일은 여러가지를 동시에 진행할 수 있어요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Asynchronous </a:t>
            </a:r>
            <a:r>
              <a:rPr lang="ko-KR" altLang="en-US" dirty="0"/>
              <a:t>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4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주문 </a:t>
            </a:r>
            <a:r>
              <a:rPr lang="en-US" altLang="ko-KR" dirty="0"/>
              <a:t>2</a:t>
            </a:r>
            <a:r>
              <a:rPr lang="ko-KR" altLang="en-US" dirty="0"/>
              <a:t>잔이 동시에 들어오면</a:t>
            </a:r>
            <a:r>
              <a:rPr lang="en-US" altLang="ko-KR" dirty="0"/>
              <a:t> </a:t>
            </a:r>
            <a:r>
              <a:rPr lang="ko-KR" altLang="en-US" dirty="0"/>
              <a:t>어떻게 될까요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Non-blocking </a:t>
            </a:r>
            <a:r>
              <a:rPr lang="ko-KR" altLang="en-US" dirty="0"/>
              <a:t>시간동안 더 많은 일을 </a:t>
            </a:r>
            <a:r>
              <a:rPr lang="en-US" altLang="ko-KR" dirty="0"/>
              <a:t>Asynchronous </a:t>
            </a:r>
            <a:r>
              <a:rPr lang="ko-KR" altLang="en-US" dirty="0"/>
              <a:t>하게 진행시킬 수 있을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잔 만드는데</a:t>
            </a:r>
            <a:r>
              <a:rPr lang="en-US" altLang="ko-KR" dirty="0"/>
              <a:t>, </a:t>
            </a:r>
            <a:r>
              <a:rPr lang="ko-KR" altLang="en-US" dirty="0" err="1"/>
              <a:t>아까처럼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초가 아닌 </a:t>
            </a:r>
            <a:r>
              <a:rPr lang="en-US" altLang="ko-KR" dirty="0"/>
              <a:t>3</a:t>
            </a:r>
            <a:r>
              <a:rPr lang="ko-KR" altLang="en-US" dirty="0"/>
              <a:t>초 약간 더 걸릴 것 같네요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명의 직원이 처리하는 것보다도 오히려 더 빠르죠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</a:t>
            </a:r>
            <a:r>
              <a:rPr lang="en-US" altLang="ko-KR" dirty="0"/>
              <a:t>Article </a:t>
            </a:r>
            <a:r>
              <a:rPr lang="ko-KR" altLang="en-US" dirty="0"/>
              <a:t>로 돌아와서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Synchronous / Blocking </a:t>
            </a:r>
            <a:r>
              <a:rPr lang="ko-KR" altLang="en-US" dirty="0"/>
              <a:t>부터</a:t>
            </a:r>
            <a:r>
              <a:rPr lang="en-US" altLang="ko-KR" dirty="0"/>
              <a:t>, Asynchronous / Blocking </a:t>
            </a:r>
            <a:r>
              <a:rPr lang="ko-KR" altLang="en-US" dirty="0"/>
              <a:t>까지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시계방향으로 작동 사례를 하나씩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3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9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9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Blocking</a:t>
            </a:r>
            <a:r>
              <a:rPr lang="ko-KR" altLang="en-US" dirty="0"/>
              <a:t> 은 저희가 접해보기 어려운 사례인데</a:t>
            </a:r>
            <a:r>
              <a:rPr lang="en-US" altLang="ko-KR" dirty="0"/>
              <a:t>, </a:t>
            </a:r>
            <a:r>
              <a:rPr lang="ko-KR" altLang="en-US" dirty="0"/>
              <a:t>네트워킹 </a:t>
            </a:r>
            <a:r>
              <a:rPr lang="en-US" altLang="ko-KR" dirty="0"/>
              <a:t>I/O </a:t>
            </a:r>
            <a:r>
              <a:rPr lang="ko-KR" altLang="en-US" dirty="0"/>
              <a:t>처리에 많이 쓰인다고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4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64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가 </a:t>
            </a:r>
            <a:r>
              <a:rPr lang="en-US" altLang="ko-KR" dirty="0"/>
              <a:t>blocking </a:t>
            </a:r>
            <a:r>
              <a:rPr lang="ko-KR" altLang="en-US" dirty="0"/>
              <a:t>된다고 해서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 MVC</a:t>
            </a:r>
            <a:r>
              <a:rPr lang="ko-KR" altLang="en-US" dirty="0"/>
              <a:t>에서 </a:t>
            </a:r>
            <a:r>
              <a:rPr lang="en-US" altLang="ko-KR" dirty="0"/>
              <a:t>thread </a:t>
            </a:r>
            <a:r>
              <a:rPr lang="ko-KR" altLang="en-US" dirty="0"/>
              <a:t>에 </a:t>
            </a:r>
            <a:r>
              <a:rPr lang="en-US" altLang="ko-KR" dirty="0"/>
              <a:t>I/O blocking </a:t>
            </a:r>
            <a:r>
              <a:rPr lang="ko-KR" altLang="en-US" dirty="0"/>
              <a:t>이 일어나면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kernel </a:t>
            </a:r>
            <a:r>
              <a:rPr lang="ko-KR" altLang="en-US" dirty="0"/>
              <a:t>은 해당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wait </a:t>
            </a:r>
            <a:r>
              <a:rPr lang="ko-KR" altLang="en-US" dirty="0"/>
              <a:t>상태로 마킹하고 실행을 중지시킵니다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runnable </a:t>
            </a:r>
            <a:r>
              <a:rPr lang="ko-KR" altLang="en-US" dirty="0"/>
              <a:t>상태인 다른 </a:t>
            </a:r>
            <a:r>
              <a:rPr lang="en-US" altLang="ko-KR" dirty="0"/>
              <a:t>thread 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과정을 </a:t>
            </a:r>
            <a:r>
              <a:rPr lang="en-US" altLang="ko-KR" dirty="0"/>
              <a:t>thread context switching 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저희는 </a:t>
            </a:r>
            <a:r>
              <a:rPr lang="en-US" altLang="ko-KR" dirty="0"/>
              <a:t>thread </a:t>
            </a:r>
            <a:r>
              <a:rPr lang="ko-KR" altLang="en-US" dirty="0"/>
              <a:t>에 </a:t>
            </a:r>
            <a:r>
              <a:rPr lang="en-US" altLang="ko-KR" dirty="0"/>
              <a:t>I/O blocking </a:t>
            </a:r>
            <a:r>
              <a:rPr lang="ko-KR" altLang="en-US" dirty="0"/>
              <a:t>이 걸리는 것이 무슨 큰 결함인 것 처럼 이야기 해 왔는데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막상 큰 일이 아닌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하드웨어 자원은 </a:t>
            </a:r>
            <a:r>
              <a:rPr lang="en-US" altLang="ko-KR" dirty="0"/>
              <a:t>kernel </a:t>
            </a:r>
            <a:r>
              <a:rPr lang="ko-KR" altLang="en-US" dirty="0"/>
              <a:t>에 의해 놀지 않고 잘 운용되고 있거든요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다소 느릴 수는 있겠지만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throughput </a:t>
            </a:r>
            <a:r>
              <a:rPr lang="ko-KR" altLang="en-US" dirty="0"/>
              <a:t>은 그다지 나쁠 일이 없을 것 같거든요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대체 뭐가 문제라는 걸까요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context switching </a:t>
            </a:r>
            <a:r>
              <a:rPr lang="ko-KR" altLang="en-US" dirty="0"/>
              <a:t>메커니즘을 조금만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기술은 </a:t>
            </a:r>
            <a:r>
              <a:rPr lang="en-US" altLang="ko-KR" dirty="0"/>
              <a:t>core </a:t>
            </a:r>
            <a:r>
              <a:rPr lang="ko-KR" altLang="en-US" dirty="0"/>
              <a:t>가 비효율적으로 놀지 않도록 발전해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초창기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는 한 번에 프로그램 하나만 실행시킬 수 있어서</a:t>
            </a:r>
            <a:r>
              <a:rPr lang="en-US" altLang="ko-KR" dirty="0"/>
              <a:t>, </a:t>
            </a:r>
            <a:r>
              <a:rPr lang="ko-KR" altLang="en-US" dirty="0"/>
              <a:t>프로그램이 노는 동안 </a:t>
            </a:r>
            <a:r>
              <a:rPr lang="en-US" altLang="ko-KR" dirty="0"/>
              <a:t>CPU</a:t>
            </a:r>
            <a:r>
              <a:rPr lang="ko-KR" altLang="en-US" dirty="0"/>
              <a:t>를 놀려야만 </a:t>
            </a:r>
            <a:r>
              <a:rPr lang="ko-KR" altLang="en-US" dirty="0" err="1"/>
              <a:t>했었는데</a:t>
            </a:r>
            <a:endParaRPr lang="en-US" altLang="ko-KR" dirty="0"/>
          </a:p>
          <a:p>
            <a:r>
              <a:rPr lang="ko-KR" altLang="en-US" dirty="0"/>
              <a:t>그게 </a:t>
            </a:r>
            <a:r>
              <a:rPr lang="en-US" altLang="ko-KR" dirty="0"/>
              <a:t>windows 95 </a:t>
            </a:r>
            <a:r>
              <a:rPr lang="ko-KR" altLang="en-US" dirty="0"/>
              <a:t>나오면서</a:t>
            </a:r>
            <a:r>
              <a:rPr lang="en-US" altLang="ko-KR" dirty="0"/>
              <a:t>, </a:t>
            </a:r>
            <a:r>
              <a:rPr lang="ko-KR" altLang="en-US" dirty="0"/>
              <a:t>여러 프로그램을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놀리지 않고 가득 채워 실행시킬 수 있도록 </a:t>
            </a:r>
            <a:r>
              <a:rPr lang="ko-KR" altLang="en-US" dirty="0" err="1"/>
              <a:t>바꼈습니다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hyper threading </a:t>
            </a:r>
            <a:r>
              <a:rPr lang="ko-KR" altLang="en-US" dirty="0" err="1"/>
              <a:t>들어보셨죠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가 연산을 처리하다가 메모리에 접근해 데이터를 가져오려고 할 때</a:t>
            </a:r>
            <a:endParaRPr lang="en-US" altLang="ko-KR" dirty="0"/>
          </a:p>
          <a:p>
            <a:r>
              <a:rPr lang="ko-KR" altLang="en-US" dirty="0"/>
              <a:t>메모리에 접근하는 시간이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 err="1"/>
              <a:t>싸이클</a:t>
            </a:r>
            <a:r>
              <a:rPr lang="ko-KR" altLang="en-US" dirty="0"/>
              <a:t> 관점에서는 </a:t>
            </a:r>
            <a:r>
              <a:rPr lang="en-US" altLang="ko-KR" dirty="0"/>
              <a:t>I/O blocking </a:t>
            </a:r>
            <a:r>
              <a:rPr lang="ko-KR" altLang="en-US" dirty="0"/>
              <a:t>과 마찬가지로 오래 걸리는 작업이어서</a:t>
            </a:r>
            <a:endParaRPr lang="en-US" altLang="ko-KR" dirty="0"/>
          </a:p>
          <a:p>
            <a:r>
              <a:rPr lang="ko-KR" altLang="en-US" dirty="0"/>
              <a:t>이 시간동안 가만히 기다리지 말고</a:t>
            </a:r>
            <a:r>
              <a:rPr lang="en-US" altLang="ko-KR" dirty="0"/>
              <a:t>, </a:t>
            </a:r>
            <a:r>
              <a:rPr lang="ko-KR" altLang="en-US" dirty="0"/>
              <a:t>다른 연산을 진행할 수 있도록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하나가 </a:t>
            </a:r>
            <a:r>
              <a:rPr lang="en-US" altLang="ko-KR" dirty="0"/>
              <a:t>2</a:t>
            </a:r>
            <a:r>
              <a:rPr lang="ko-KR" altLang="en-US" dirty="0"/>
              <a:t>배의 연산을 처리할 수 있도록 하자는 개념이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쓰레딩입니다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core </a:t>
            </a:r>
            <a:r>
              <a:rPr lang="ko-KR" altLang="en-US" dirty="0"/>
              <a:t>는 잘게 쪼갠 </a:t>
            </a:r>
            <a:r>
              <a:rPr lang="en-US" altLang="ko-KR" dirty="0"/>
              <a:t>time slice </a:t>
            </a:r>
            <a:r>
              <a:rPr lang="ko-KR" altLang="en-US" dirty="0"/>
              <a:t>에서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ko-KR" altLang="en-US" dirty="0" err="1"/>
              <a:t>번갈아가며</a:t>
            </a:r>
            <a:r>
              <a:rPr lang="ko-KR" altLang="en-US" dirty="0"/>
              <a:t> 하나씩 실행시킵니다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</a:t>
            </a:r>
            <a:r>
              <a:rPr lang="ko-KR" altLang="en-US" dirty="0"/>
              <a:t> </a:t>
            </a:r>
            <a:r>
              <a:rPr lang="en-US" altLang="ko-KR" dirty="0"/>
              <a:t>wait</a:t>
            </a:r>
            <a:r>
              <a:rPr lang="ko-KR" altLang="en-US" dirty="0"/>
              <a:t> 등으로 </a:t>
            </a:r>
            <a:r>
              <a:rPr lang="en-US" altLang="ko-KR" dirty="0"/>
              <a:t>interrupt </a:t>
            </a:r>
            <a:r>
              <a:rPr lang="ko-KR" altLang="en-US" dirty="0"/>
              <a:t>가 걸리면</a:t>
            </a:r>
            <a:r>
              <a:rPr lang="en-US" altLang="ko-KR" dirty="0"/>
              <a:t>, core </a:t>
            </a:r>
            <a:r>
              <a:rPr lang="ko-KR" altLang="en-US" dirty="0"/>
              <a:t>는 남는 시간에 다른 </a:t>
            </a:r>
            <a:r>
              <a:rPr lang="en-US" altLang="ko-KR" dirty="0"/>
              <a:t>thread </a:t>
            </a:r>
            <a:r>
              <a:rPr lang="ko-KR" altLang="en-US" dirty="0"/>
              <a:t>를 가득 채워 실행시켜 </a:t>
            </a:r>
            <a:r>
              <a:rPr lang="en-US" altLang="ko-KR" dirty="0"/>
              <a:t>H/W </a:t>
            </a:r>
            <a:r>
              <a:rPr lang="ko-KR" altLang="en-US" dirty="0"/>
              <a:t>자원을 놀리지 않습니다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이런 제어는 </a:t>
            </a:r>
            <a:r>
              <a:rPr lang="en-US" altLang="ko-KR" dirty="0" err="1"/>
              <a:t>os</a:t>
            </a:r>
            <a:r>
              <a:rPr lang="en-US" altLang="ko-KR" dirty="0"/>
              <a:t> kernel </a:t>
            </a:r>
            <a:r>
              <a:rPr lang="ko-KR" altLang="en-US" dirty="0"/>
              <a:t>이 관리합니다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06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은 이렇게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…..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프로그램이 실행되는 </a:t>
            </a:r>
            <a:r>
              <a:rPr lang="en-US" altLang="ko-KR" dirty="0"/>
              <a:t>user thread </a:t>
            </a:r>
            <a:r>
              <a:rPr lang="ko-KR" altLang="en-US" dirty="0"/>
              <a:t>관점에서</a:t>
            </a:r>
            <a:endParaRPr lang="en-US" altLang="ko-KR" dirty="0"/>
          </a:p>
          <a:p>
            <a:r>
              <a:rPr lang="en-US" altLang="ko-KR" dirty="0"/>
              <a:t>kernel thread </a:t>
            </a:r>
            <a:r>
              <a:rPr lang="ko-KR" altLang="en-US" dirty="0"/>
              <a:t>에서 발생하는 </a:t>
            </a:r>
            <a:r>
              <a:rPr lang="en-US" altLang="ko-KR" dirty="0"/>
              <a:t>context switching </a:t>
            </a:r>
            <a:r>
              <a:rPr lang="ko-KR" altLang="en-US" dirty="0"/>
              <a:t>시간은 아무 일도 하지 않는 </a:t>
            </a:r>
            <a:r>
              <a:rPr lang="en-US" altLang="ko-KR" dirty="0"/>
              <a:t>overhead, </a:t>
            </a:r>
            <a:r>
              <a:rPr lang="ko-KR" altLang="en-US" dirty="0"/>
              <a:t>즉 부하거든요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실행되는 </a:t>
            </a:r>
            <a:r>
              <a:rPr lang="en-US" altLang="ko-KR" dirty="0"/>
              <a:t>thread </a:t>
            </a:r>
            <a:r>
              <a:rPr lang="ko-KR" altLang="en-US" dirty="0"/>
              <a:t>개수가 적을 때는 이 </a:t>
            </a:r>
            <a:r>
              <a:rPr lang="en-US" altLang="ko-KR" dirty="0"/>
              <a:t>context switching </a:t>
            </a:r>
            <a:r>
              <a:rPr lang="ko-KR" altLang="en-US" dirty="0"/>
              <a:t>비용이 큰 문제가 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실행되는 </a:t>
            </a:r>
            <a:r>
              <a:rPr lang="en-US" altLang="ko-KR" dirty="0"/>
              <a:t>thread </a:t>
            </a:r>
            <a:r>
              <a:rPr lang="ko-KR" altLang="en-US" dirty="0"/>
              <a:t>개수가 많아지면 어떻게 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core </a:t>
            </a:r>
            <a:r>
              <a:rPr lang="ko-KR" altLang="en-US" dirty="0"/>
              <a:t>로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정도를 </a:t>
            </a:r>
            <a:r>
              <a:rPr lang="ko-KR" altLang="en-US" dirty="0" err="1"/>
              <a:t>사용하실텐데요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request</a:t>
            </a:r>
            <a:r>
              <a:rPr lang="ko-KR" altLang="en-US" dirty="0"/>
              <a:t>를 많이 받겠다고</a:t>
            </a:r>
            <a:r>
              <a:rPr lang="en-US" altLang="ko-KR" dirty="0"/>
              <a:t>, thread</a:t>
            </a:r>
            <a:r>
              <a:rPr lang="ko-KR" altLang="en-US" dirty="0"/>
              <a:t>를 </a:t>
            </a:r>
            <a:r>
              <a:rPr lang="en-US" altLang="ko-KR" dirty="0"/>
              <a:t>1000 </a:t>
            </a:r>
            <a:r>
              <a:rPr lang="ko-KR" altLang="en-US" dirty="0"/>
              <a:t>개정도 띄운다고 가정해 </a:t>
            </a:r>
            <a:r>
              <a:rPr lang="ko-KR" altLang="en-US" dirty="0" err="1"/>
              <a:t>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요청이 밀려들어 </a:t>
            </a:r>
            <a:r>
              <a:rPr lang="en-US" altLang="ko-KR" dirty="0"/>
              <a:t>thread 1000</a:t>
            </a:r>
            <a:r>
              <a:rPr lang="ko-KR" altLang="en-US" dirty="0"/>
              <a:t>개가 모두 움직이고 있는데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en-US" altLang="ko-KR" dirty="0"/>
              <a:t>thread </a:t>
            </a:r>
            <a:r>
              <a:rPr lang="ko-KR" altLang="en-US" dirty="0"/>
              <a:t>들이 얼마 안되는 </a:t>
            </a:r>
            <a:r>
              <a:rPr lang="en-US" altLang="ko-KR" dirty="0"/>
              <a:t>core</a:t>
            </a:r>
            <a:r>
              <a:rPr lang="ko-KR" altLang="en-US" dirty="0"/>
              <a:t>를 서로 차지하겠다고 경합을 벌이면</a:t>
            </a:r>
            <a:endParaRPr lang="en-US" altLang="ko-KR" dirty="0"/>
          </a:p>
          <a:p>
            <a:r>
              <a:rPr lang="ko-KR" altLang="en-US" dirty="0"/>
              <a:t>미세한 </a:t>
            </a:r>
            <a:r>
              <a:rPr lang="en-US" altLang="ko-KR" dirty="0" err="1"/>
              <a:t>cpu</a:t>
            </a:r>
            <a:r>
              <a:rPr lang="en-US" altLang="ko-KR" dirty="0"/>
              <a:t> time slice </a:t>
            </a:r>
            <a:r>
              <a:rPr lang="ko-KR" altLang="en-US" dirty="0"/>
              <a:t>동안 수많은 </a:t>
            </a:r>
            <a:r>
              <a:rPr lang="en-US" altLang="ko-KR" dirty="0"/>
              <a:t>context switching </a:t>
            </a:r>
            <a:r>
              <a:rPr lang="ko-KR" altLang="en-US" dirty="0"/>
              <a:t>이 발생하게 되어</a:t>
            </a:r>
            <a:r>
              <a:rPr lang="en-US" altLang="ko-KR" dirty="0"/>
              <a:t>, </a:t>
            </a:r>
            <a:r>
              <a:rPr lang="ko-KR" altLang="en-US" dirty="0"/>
              <a:t>이 전환비용의 합이 무시할 수 없을 정도로 커지게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Spring MVC </a:t>
            </a:r>
            <a:r>
              <a:rPr lang="ko-KR" altLang="en-US" dirty="0"/>
              <a:t>에서 </a:t>
            </a:r>
            <a:r>
              <a:rPr lang="en-US" altLang="ko-KR" dirty="0"/>
              <a:t>thread </a:t>
            </a:r>
            <a:r>
              <a:rPr lang="ko-KR" altLang="en-US" dirty="0"/>
              <a:t>를 많이 늘려서는 안되는 이유입니다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69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비싸기 때문에 </a:t>
            </a:r>
            <a:r>
              <a:rPr lang="en-US" altLang="ko-KR" dirty="0"/>
              <a:t>thread </a:t>
            </a:r>
            <a:r>
              <a:rPr lang="ko-KR" altLang="en-US" dirty="0"/>
              <a:t>를 많이 늘려선 안되고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thread </a:t>
            </a:r>
            <a:r>
              <a:rPr lang="ko-KR" altLang="en-US" dirty="0"/>
              <a:t>는 메모리도 제법 잡아먹거든요</a:t>
            </a:r>
            <a:r>
              <a:rPr lang="en-US" altLang="ko-KR" dirty="0"/>
              <a:t>. 1000 </a:t>
            </a:r>
            <a:r>
              <a:rPr lang="ko-KR" altLang="en-US" dirty="0"/>
              <a:t>개 운용에 </a:t>
            </a:r>
            <a:r>
              <a:rPr lang="en-US" altLang="ko-KR" dirty="0"/>
              <a:t>1.6 G </a:t>
            </a:r>
            <a:r>
              <a:rPr lang="ko-KR" altLang="en-US" dirty="0"/>
              <a:t>정도를 필요로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앞서 보셨듯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thread </a:t>
            </a:r>
            <a:r>
              <a:rPr lang="ko-KR" altLang="en-US" dirty="0"/>
              <a:t>는 </a:t>
            </a:r>
            <a:r>
              <a:rPr lang="en-US" altLang="ko-KR" dirty="0"/>
              <a:t>I/O blocking </a:t>
            </a:r>
            <a:r>
              <a:rPr lang="ko-KR" altLang="en-US" dirty="0"/>
              <a:t>때문에 </a:t>
            </a:r>
            <a:r>
              <a:rPr lang="en-US" altLang="ko-KR" dirty="0"/>
              <a:t>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수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</a:t>
            </a:r>
            <a:r>
              <a:rPr lang="en-US" altLang="ko-KR" dirty="0"/>
              <a:t>Spring MVC </a:t>
            </a:r>
            <a:r>
              <a:rPr lang="ko-KR" altLang="en-US" dirty="0"/>
              <a:t>에서 유명한 </a:t>
            </a:r>
            <a:r>
              <a:rPr lang="en-US" altLang="ko-KR" dirty="0"/>
              <a:t>Thread pool </a:t>
            </a:r>
            <a:r>
              <a:rPr lang="ko-KR" altLang="en-US" dirty="0"/>
              <a:t>딜레마입니다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8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딜레마를 해결해 </a:t>
            </a:r>
            <a:r>
              <a:rPr lang="ko-KR" altLang="en-US" dirty="0" err="1"/>
              <a:t>주는게</a:t>
            </a:r>
            <a:r>
              <a:rPr lang="ko-KR" altLang="en-US" dirty="0"/>
              <a:t>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core </a:t>
            </a:r>
            <a:r>
              <a:rPr lang="ko-KR" altLang="en-US" dirty="0"/>
              <a:t>당 </a:t>
            </a:r>
            <a:r>
              <a:rPr lang="en-US" altLang="ko-KR" dirty="0"/>
              <a:t>thread </a:t>
            </a:r>
            <a:r>
              <a:rPr lang="ko-KR" altLang="en-US" dirty="0" err="1"/>
              <a:t>하나씩이</a:t>
            </a:r>
            <a:r>
              <a:rPr lang="ko-KR" altLang="en-US" dirty="0"/>
              <a:t> 배분될 수 있도록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worker thread </a:t>
            </a:r>
            <a:r>
              <a:rPr lang="ko-KR" altLang="en-US" dirty="0"/>
              <a:t>개수를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 </a:t>
            </a:r>
            <a:r>
              <a:rPr lang="ko-KR" altLang="en-US" dirty="0"/>
              <a:t>로 할당합니다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context switching </a:t>
            </a:r>
            <a:r>
              <a:rPr lang="ko-KR" altLang="en-US" dirty="0"/>
              <a:t>비용은 </a:t>
            </a:r>
            <a:r>
              <a:rPr lang="en-US" altLang="ko-KR" dirty="0"/>
              <a:t>thread </a:t>
            </a:r>
            <a:r>
              <a:rPr lang="ko-KR" altLang="en-US" dirty="0"/>
              <a:t>가 실행되는 </a:t>
            </a:r>
            <a:r>
              <a:rPr lang="en-US" altLang="ko-KR" dirty="0"/>
              <a:t>core </a:t>
            </a:r>
            <a:r>
              <a:rPr lang="ko-KR" altLang="en-US" dirty="0"/>
              <a:t>위치가 변경되면 더 커진다</a:t>
            </a:r>
            <a:r>
              <a:rPr lang="en-US" altLang="ko-KR" dirty="0"/>
              <a:t>.</a:t>
            </a:r>
          </a:p>
          <a:p>
            <a:pPr marL="857250" marR="0" lvl="2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err="1"/>
              <a:t>cpu</a:t>
            </a:r>
            <a:r>
              <a:rPr lang="en-US" altLang="ko-KR" dirty="0"/>
              <a:t> cache </a:t>
            </a:r>
            <a:r>
              <a:rPr lang="ko-KR" altLang="en-US" dirty="0"/>
              <a:t>가 초기화 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Reactor</a:t>
            </a:r>
            <a:r>
              <a:rPr lang="ko-KR" altLang="en-US" dirty="0"/>
              <a:t>로 만들어진 함수 형태의 </a:t>
            </a:r>
            <a:r>
              <a:rPr lang="en-US" altLang="ko-KR" dirty="0"/>
              <a:t>task</a:t>
            </a:r>
            <a:r>
              <a:rPr lang="ko-KR" altLang="en-US" dirty="0"/>
              <a:t>들은 </a:t>
            </a:r>
            <a:r>
              <a:rPr lang="en-US" altLang="ko-KR" dirty="0"/>
              <a:t>event loop </a:t>
            </a:r>
            <a:r>
              <a:rPr lang="ko-KR" altLang="en-US" dirty="0"/>
              <a:t>를 통해 잘게 쪼개져 </a:t>
            </a:r>
            <a:r>
              <a:rPr lang="en-US" altLang="ko-KR" dirty="0"/>
              <a:t>worker thread </a:t>
            </a:r>
            <a:r>
              <a:rPr lang="ko-KR" altLang="en-US" dirty="0"/>
              <a:t>에서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task </a:t>
            </a:r>
            <a:r>
              <a:rPr lang="ko-KR" altLang="en-US" dirty="0"/>
              <a:t>들은 </a:t>
            </a:r>
            <a:r>
              <a:rPr lang="en-US" altLang="ko-KR" dirty="0"/>
              <a:t>kernel thread </a:t>
            </a:r>
            <a:r>
              <a:rPr lang="ko-KR" altLang="en-US" dirty="0"/>
              <a:t>가 아니라 단순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이기 때문에 </a:t>
            </a:r>
            <a:r>
              <a:rPr lang="en-US" altLang="ko-KR" dirty="0"/>
              <a:t>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time slice </a:t>
            </a:r>
            <a:r>
              <a:rPr lang="ko-KR" altLang="en-US" dirty="0"/>
              <a:t>기능이 없습니다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특정 코드가 무한루프를 돌거나 </a:t>
            </a:r>
            <a:r>
              <a:rPr lang="en-US" altLang="ko-KR" dirty="0"/>
              <a:t>blocking </a:t>
            </a:r>
            <a:r>
              <a:rPr lang="ko-KR" altLang="en-US" dirty="0"/>
              <a:t>모드로 작동할 경우</a:t>
            </a:r>
            <a:r>
              <a:rPr lang="en-US" altLang="ko-KR" dirty="0"/>
              <a:t>, </a:t>
            </a:r>
            <a:r>
              <a:rPr lang="ko-KR" altLang="en-US" dirty="0"/>
              <a:t>성능이 급격하게 나빠지는 치명적인 단점이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 </a:t>
            </a:r>
            <a:r>
              <a:rPr lang="ko-KR" altLang="en-US" dirty="0"/>
              <a:t>성능을 비교한 그래프인데요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처리속도가 </a:t>
            </a:r>
            <a:r>
              <a:rPr lang="en-US" altLang="ko-KR" dirty="0"/>
              <a:t>4</a:t>
            </a:r>
            <a:r>
              <a:rPr lang="ko-KR" altLang="en-US" dirty="0"/>
              <a:t>배나 차이가 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챕터 </a:t>
            </a:r>
            <a:r>
              <a:rPr lang="en-US" altLang="ko-KR" dirty="0"/>
              <a:t>5 </a:t>
            </a:r>
            <a:r>
              <a:rPr lang="ko-KR" altLang="en-US" dirty="0"/>
              <a:t>에서 정말로 이런 차이가 나는지 확인해보는 시간을 가질 </a:t>
            </a:r>
            <a:r>
              <a:rPr lang="ko-KR" altLang="en-US" dirty="0" err="1"/>
              <a:t>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주목받는 이유가</a:t>
            </a:r>
            <a:r>
              <a:rPr lang="en-US" altLang="ko-KR" dirty="0"/>
              <a:t>, </a:t>
            </a:r>
            <a:r>
              <a:rPr lang="ko-KR" altLang="en-US" dirty="0"/>
              <a:t>단순히 </a:t>
            </a:r>
            <a:r>
              <a:rPr lang="en-US" altLang="ko-KR" dirty="0"/>
              <a:t>MVC </a:t>
            </a:r>
            <a:r>
              <a:rPr lang="ko-KR" altLang="en-US" dirty="0"/>
              <a:t>에 비해 빠르기 때문만은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마이크로 서비스 아키텍처가 보편화되면서</a:t>
            </a:r>
            <a:r>
              <a:rPr lang="en-US" altLang="ko-KR" dirty="0"/>
              <a:t>, Sync / Blocking </a:t>
            </a:r>
            <a:r>
              <a:rPr lang="ko-KR" altLang="en-US" dirty="0"/>
              <a:t>방식의 서버 구성은 처리지연이 전파되는 이슈에 매우 취약했기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Netflix</a:t>
            </a:r>
            <a:r>
              <a:rPr lang="ko-KR" altLang="en-US" dirty="0"/>
              <a:t> 는 이미 </a:t>
            </a:r>
            <a:r>
              <a:rPr lang="en-US" altLang="ko-KR" dirty="0"/>
              <a:t>2013</a:t>
            </a:r>
            <a:r>
              <a:rPr lang="ko-KR" altLang="en-US" dirty="0"/>
              <a:t>년도부터 이런 고민을 해왔고</a:t>
            </a:r>
            <a:r>
              <a:rPr lang="en-US" altLang="ko-KR" dirty="0"/>
              <a:t>, Circuit</a:t>
            </a:r>
            <a:r>
              <a:rPr lang="ko-KR" altLang="en-US" dirty="0"/>
              <a:t> </a:t>
            </a:r>
            <a:r>
              <a:rPr lang="en-US" altLang="ko-KR" dirty="0"/>
              <a:t>breaker</a:t>
            </a:r>
            <a:r>
              <a:rPr lang="ko-KR" altLang="en-US" dirty="0"/>
              <a:t> 가 제일 잘 알려진 해결방안입니다만</a:t>
            </a:r>
            <a:r>
              <a:rPr lang="en-US" altLang="ko-KR" dirty="0"/>
              <a:t>,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en-US" altLang="ko-KR" dirty="0"/>
              <a:t>Reactor </a:t>
            </a:r>
            <a:r>
              <a:rPr lang="ko-KR" altLang="en-US" dirty="0"/>
              <a:t>와 유사한 라이브러리를 이용해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Async Non-blocking </a:t>
            </a:r>
            <a:r>
              <a:rPr lang="ko-KR" altLang="en-US" dirty="0"/>
              <a:t>서버를 구성하여 장애가 전파되는 이슈를 해결해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어떻게 지연이 전파되는지 같이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60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Spring MVC </a:t>
            </a:r>
            <a:r>
              <a:rPr lang="ko-KR" altLang="en-US" dirty="0"/>
              <a:t>에서 동기 호출로 인한 지연을 해결하는 가장 손쉬운 해결책은 </a:t>
            </a:r>
            <a:r>
              <a:rPr lang="en-US" altLang="ko-KR" dirty="0"/>
              <a:t>MQ</a:t>
            </a:r>
            <a:r>
              <a:rPr lang="ko-KR" altLang="en-US" dirty="0"/>
              <a:t>를 도입하는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 </a:t>
            </a:r>
            <a:r>
              <a:rPr lang="ko-KR" altLang="en-US" dirty="0"/>
              <a:t>는 치명적인 단점이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응답결과를 돌려주지 못한다는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단방향 호출만 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응답결과를 </a:t>
            </a:r>
            <a:r>
              <a:rPr lang="ko-KR" altLang="en-US" dirty="0" err="1"/>
              <a:t>수신받는</a:t>
            </a:r>
            <a:r>
              <a:rPr lang="ko-KR" altLang="en-US" dirty="0"/>
              <a:t> 패턴을 사용할 수는 있지만</a:t>
            </a:r>
            <a:r>
              <a:rPr lang="en-US" altLang="ko-KR" dirty="0"/>
              <a:t>, </a:t>
            </a:r>
            <a:r>
              <a:rPr lang="ko-KR" altLang="en-US" dirty="0"/>
              <a:t>이건 프로그램 </a:t>
            </a:r>
            <a:r>
              <a:rPr lang="en-US" altLang="ko-KR" dirty="0"/>
              <a:t>2</a:t>
            </a:r>
            <a:r>
              <a:rPr lang="ko-KR" altLang="en-US" dirty="0"/>
              <a:t>개가 개별적으로 </a:t>
            </a:r>
            <a:r>
              <a:rPr lang="ko-KR" altLang="en-US" dirty="0" err="1"/>
              <a:t>움직이는거라</a:t>
            </a:r>
            <a:r>
              <a:rPr lang="ko-KR" altLang="en-US" dirty="0"/>
              <a:t> 제어가 까다로워집니다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2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, MVC </a:t>
            </a:r>
            <a:r>
              <a:rPr lang="ko-KR" altLang="en-US" dirty="0"/>
              <a:t>환경에서 매우 이상적으로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지연은 여전히 전파될 수 있지만</a:t>
            </a:r>
            <a:r>
              <a:rPr lang="en-US" altLang="ko-KR" dirty="0"/>
              <a:t>, </a:t>
            </a:r>
            <a:r>
              <a:rPr lang="ko-KR" altLang="en-US" dirty="0"/>
              <a:t>이로 인해 서버 성능이 떨어지진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67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 err="1"/>
              <a:t>Webflux</a:t>
            </a:r>
            <a:r>
              <a:rPr lang="ko-KR" altLang="en-US" dirty="0"/>
              <a:t> 의 장점만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업계에 유명한 격언이 하나 있죠</a:t>
            </a:r>
            <a:r>
              <a:rPr lang="en-US" altLang="ko-KR" dirty="0"/>
              <a:t>. </a:t>
            </a:r>
            <a:r>
              <a:rPr lang="ko-KR" altLang="en-US" dirty="0"/>
              <a:t>은총알은 </a:t>
            </a:r>
            <a:r>
              <a:rPr lang="ko-KR" altLang="en-US" dirty="0" err="1"/>
              <a:t>없다라는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에도 물론 단점 있습니다</a:t>
            </a:r>
            <a:r>
              <a:rPr lang="en-US" altLang="ko-KR" dirty="0"/>
              <a:t>. </a:t>
            </a:r>
            <a:r>
              <a:rPr lang="ko-KR" altLang="en-US" dirty="0"/>
              <a:t>그리고 어떤 이에게 이는 매우 </a:t>
            </a:r>
            <a:r>
              <a:rPr lang="ko-KR" altLang="en-US" dirty="0" err="1"/>
              <a:t>크리티컬한</a:t>
            </a:r>
            <a:r>
              <a:rPr lang="ko-KR" altLang="en-US" dirty="0"/>
              <a:t> 단점일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5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가 빠른 이유는 바로 처리 방식이 다르기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Non-block I/O </a:t>
            </a:r>
            <a:r>
              <a:rPr lang="ko-KR" altLang="en-US" dirty="0"/>
              <a:t>를 이용한 비동기 호출</a:t>
            </a:r>
            <a:endParaRPr lang="en-US" altLang="ko-KR" dirty="0"/>
          </a:p>
          <a:p>
            <a:r>
              <a:rPr lang="ko-KR" altLang="en-US" dirty="0"/>
              <a:t>그리고 이를 처리해주는 </a:t>
            </a:r>
            <a:r>
              <a:rPr lang="en-US" altLang="ko-KR" dirty="0"/>
              <a:t>Event loop </a:t>
            </a:r>
            <a:r>
              <a:rPr lang="ko-KR" altLang="en-US" dirty="0" err="1"/>
              <a:t>메카니즘입니다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빠르다고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구체적으로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빈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처리하기 때문에 빠르게 동작할 수 있습니다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처리한다는 의미를 좀 더 자세히 </a:t>
            </a:r>
            <a:r>
              <a:rPr lang="ko-KR" altLang="en-US" dirty="0" err="1"/>
              <a:t>살펴볼께요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IBM </a:t>
            </a:r>
            <a:r>
              <a:rPr lang="ko-KR" altLang="en-US" dirty="0"/>
              <a:t>에서 발표한 논문입니다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Boost application performance using asynchronous I/O,</a:t>
            </a:r>
          </a:p>
          <a:p>
            <a:r>
              <a:rPr lang="ko-KR" altLang="en-US" dirty="0"/>
              <a:t>비동기 </a:t>
            </a:r>
            <a:r>
              <a:rPr lang="en-US" altLang="ko-KR" dirty="0"/>
              <a:t>I/O </a:t>
            </a:r>
            <a:r>
              <a:rPr lang="ko-KR" altLang="en-US" dirty="0"/>
              <a:t>호출을 이용해 어플리케이션 성능을 향상시키는 </a:t>
            </a:r>
            <a:r>
              <a:rPr lang="ko-KR" altLang="en-US" dirty="0" err="1"/>
              <a:t>방법이라는데요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application </a:t>
            </a:r>
            <a:r>
              <a:rPr lang="ko-KR" altLang="en-US" dirty="0"/>
              <a:t>은 </a:t>
            </a:r>
            <a:r>
              <a:rPr lang="en-US" altLang="ko-KR" dirty="0"/>
              <a:t>thread </a:t>
            </a:r>
            <a:r>
              <a:rPr lang="ko-KR" altLang="en-US" dirty="0"/>
              <a:t>하나</a:t>
            </a:r>
            <a:r>
              <a:rPr lang="en-US" altLang="ko-KR" dirty="0"/>
              <a:t>, single thread 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/ Non-blocking </a:t>
            </a:r>
            <a:r>
              <a:rPr lang="ko-KR" altLang="en-US" dirty="0"/>
              <a:t>은 </a:t>
            </a:r>
            <a:r>
              <a:rPr lang="en-US" altLang="ko-KR" dirty="0"/>
              <a:t>Kernel </a:t>
            </a:r>
            <a:r>
              <a:rPr lang="ko-KR" altLang="en-US" dirty="0"/>
              <a:t>처리를 </a:t>
            </a:r>
            <a:r>
              <a:rPr lang="en-US" altLang="ko-KR" dirty="0"/>
              <a:t>thread </a:t>
            </a:r>
            <a:r>
              <a:rPr lang="ko-KR" altLang="en-US" dirty="0"/>
              <a:t>가 기다리는지 </a:t>
            </a:r>
            <a:r>
              <a:rPr lang="en-US" altLang="ko-KR" dirty="0"/>
              <a:t>/ </a:t>
            </a:r>
            <a:r>
              <a:rPr lang="ko-KR" altLang="en-US" dirty="0"/>
              <a:t>기다리지 않는지 관점에서 나눈 거고요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Synchronous / Asynchronous </a:t>
            </a:r>
            <a:r>
              <a:rPr lang="ko-KR" altLang="en-US" dirty="0"/>
              <a:t>는 </a:t>
            </a:r>
            <a:r>
              <a:rPr lang="en-US" altLang="ko-KR" dirty="0"/>
              <a:t>single thread 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하나씩 순차적으로 처리하는지 </a:t>
            </a:r>
            <a:r>
              <a:rPr lang="en-US" altLang="ko-KR" dirty="0"/>
              <a:t>/ </a:t>
            </a:r>
            <a:r>
              <a:rPr lang="ko-KR" altLang="en-US" dirty="0"/>
              <a:t>동시에 여러 개 처리할 수 있는지 관점으로 나눈 거라고 보시면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, </a:t>
            </a:r>
            <a:r>
              <a:rPr lang="ko-KR" altLang="en-US" dirty="0"/>
              <a:t>저희 별다방에서 라떼 한 잔 </a:t>
            </a:r>
            <a:r>
              <a:rPr lang="ko-KR" altLang="en-US" dirty="0" err="1"/>
              <a:t>사먹어</a:t>
            </a:r>
            <a:r>
              <a:rPr lang="ko-KR" altLang="en-US" dirty="0"/>
              <a:t> 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까페라떼</a:t>
            </a:r>
            <a:r>
              <a:rPr lang="ko-KR" altLang="en-US" dirty="0"/>
              <a:t> 주문하면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커피 </a:t>
            </a:r>
            <a:r>
              <a:rPr lang="ko-KR" altLang="en-US" dirty="0" err="1"/>
              <a:t>그라인딩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스팀머신에서</a:t>
            </a:r>
            <a:r>
              <a:rPr lang="ko-KR" altLang="en-US" dirty="0"/>
              <a:t> 커피 내리고 </a:t>
            </a:r>
            <a:r>
              <a:rPr lang="en-US" altLang="ko-KR" dirty="0"/>
              <a:t>-&gt; </a:t>
            </a:r>
            <a:r>
              <a:rPr lang="ko-KR" altLang="en-US" dirty="0"/>
              <a:t>우유 데워서 </a:t>
            </a:r>
            <a:r>
              <a:rPr lang="en-US" altLang="ko-KR" dirty="0"/>
              <a:t>-&gt; </a:t>
            </a:r>
            <a:r>
              <a:rPr lang="ko-KR" altLang="en-US" dirty="0"/>
              <a:t>거품 내고 </a:t>
            </a:r>
            <a:r>
              <a:rPr lang="en-US" altLang="ko-KR" dirty="0"/>
              <a:t>-&gt; </a:t>
            </a:r>
            <a:r>
              <a:rPr lang="ko-KR" altLang="en-US" dirty="0"/>
              <a:t>만들어진 우유에 커피 부어서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맛있는 라떼 한 잔이 만들어집니다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이렇게 일을 순차적으로 처리하면 시간이 너무 오래 걸릴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커피 맛있다고 소문이라도 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식으로는 밀려들어오는 주문을 처리할 수가 없겠죠</a:t>
            </a:r>
            <a:r>
              <a:rPr lang="en-US" altLang="ko-KR" dirty="0"/>
              <a:t> ?</a:t>
            </a:r>
          </a:p>
          <a:p>
            <a:endParaRPr lang="en-US" altLang="ko-KR" dirty="0"/>
          </a:p>
          <a:p>
            <a:r>
              <a:rPr lang="ko-KR" altLang="en-US" dirty="0"/>
              <a:t>그래서 직원을 몇 명 더 뽑기로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직원 </a:t>
            </a:r>
            <a:r>
              <a:rPr lang="en-US" altLang="ko-KR" dirty="0"/>
              <a:t>3</a:t>
            </a:r>
            <a:r>
              <a:rPr lang="ko-KR" altLang="en-US" dirty="0"/>
              <a:t>명을 뽑아서</a:t>
            </a:r>
            <a:r>
              <a:rPr lang="en-US" altLang="ko-KR" dirty="0"/>
              <a:t>, </a:t>
            </a:r>
            <a:r>
              <a:rPr lang="ko-KR" altLang="en-US" dirty="0"/>
              <a:t>각자 맡은 일만 하게끔 분업화 시켰어요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커피 </a:t>
            </a:r>
            <a:r>
              <a:rPr lang="ko-KR" altLang="en-US" dirty="0" err="1"/>
              <a:t>그라인딩</a:t>
            </a:r>
            <a:r>
              <a:rPr lang="ko-KR" altLang="en-US" dirty="0"/>
              <a:t> 하고 내리는 일만 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우유만 데웁니다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는 만들어진 재료를 섞어 </a:t>
            </a:r>
            <a:r>
              <a:rPr lang="ko-KR" altLang="en-US" dirty="0" err="1"/>
              <a:t>라떼만</a:t>
            </a:r>
            <a:r>
              <a:rPr lang="ko-KR" altLang="en-US" dirty="0"/>
              <a:t> 만들고요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아까보다</a:t>
            </a:r>
            <a:r>
              <a:rPr lang="ko-KR" altLang="en-US" dirty="0"/>
              <a:t> 주문을 빨리 처리할 수 있겠죠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6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 </a:t>
            </a:r>
            <a:r>
              <a:rPr lang="en-US" altLang="ko-KR" dirty="0"/>
              <a:t>2</a:t>
            </a:r>
            <a:r>
              <a:rPr lang="ko-KR" altLang="en-US" dirty="0"/>
              <a:t>잔이 동시에 들어오면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분업화 된 시스템 안에서 커피 </a:t>
            </a:r>
            <a:r>
              <a:rPr lang="en-US" altLang="ko-KR" dirty="0"/>
              <a:t>2</a:t>
            </a:r>
            <a:r>
              <a:rPr lang="ko-KR" altLang="en-US" dirty="0"/>
              <a:t>잔이 금방 만들어 질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박스 하나당 </a:t>
            </a:r>
            <a:r>
              <a:rPr lang="en-US" altLang="ko-KR" dirty="0"/>
              <a:t>1</a:t>
            </a:r>
            <a:r>
              <a:rPr lang="ko-KR" altLang="en-US" dirty="0"/>
              <a:t>초 걸린다고 가정하면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초 걸릴 일을 </a:t>
            </a:r>
            <a:r>
              <a:rPr lang="en-US" altLang="ko-KR" dirty="0"/>
              <a:t>5</a:t>
            </a:r>
            <a:r>
              <a:rPr lang="ko-KR" altLang="en-US" dirty="0" err="1"/>
              <a:t>초만에</a:t>
            </a:r>
            <a:r>
              <a:rPr lang="ko-KR" altLang="en-US" dirty="0"/>
              <a:t> </a:t>
            </a:r>
            <a:r>
              <a:rPr lang="ko-KR" altLang="en-US" dirty="0" err="1"/>
              <a:t>처리한거죠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뭔가 좀 이상합니다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커피 </a:t>
            </a:r>
            <a:r>
              <a:rPr lang="ko-KR" altLang="en-US" dirty="0" err="1"/>
              <a:t>그라인딩하거나</a:t>
            </a:r>
            <a:r>
              <a:rPr lang="ko-KR" altLang="en-US" dirty="0"/>
              <a:t> 우유 데우는 일은 기계가 </a:t>
            </a:r>
            <a:r>
              <a:rPr lang="ko-KR" altLang="en-US" dirty="0" err="1"/>
              <a:t>하쟎아요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기계가 일 하는 동안 굳이 사람이 기다릴 필요가 있을까요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sunanet.net/2010/11/how-long-does-it-take-to-make-contex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zone.com/articles/spring-boot-20-webflux-reactive-performance-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14:cNvPr>
              <p14:cNvContentPartPr/>
              <p14:nvPr/>
            </p14:nvContentPartPr>
            <p14:xfrm>
              <a:off x="-2345040" y="1043471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52240" y="1029071"/>
                <a:ext cx="144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901584" y="1831781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301907" y="3177249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2185048" y="2491743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658522" y="3837211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61" y="2914302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5125866" y="4501570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4544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707065" y="1686299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133999" y="3775257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813940" y="203026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78529" y="3432950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5" y="2991021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19368" y="4455085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1933785" y="2403697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2847904" y="3090643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2054805" y="276264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3276499" y="4115171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2B6BD5-1B68-C8CE-5750-94B30027FEEC}"/>
              </a:ext>
            </a:extLst>
          </p:cNvPr>
          <p:cNvSpPr/>
          <p:nvPr/>
        </p:nvSpPr>
        <p:spPr>
          <a:xfrm>
            <a:off x="4417338" y="4792367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85458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476688" y="2482795"/>
            <a:ext cx="1460848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blocking</a:t>
            </a:r>
          </a:p>
          <a:p>
            <a:pPr algn="ctr"/>
            <a:endParaRPr lang="en-US" altLang="ko-KR" sz="3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(system call)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3602237" y="3971711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transfer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00350"/>
            <a:ext cx="176560" cy="1540479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1143000" y="3390900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blocked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771457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275728" y="217074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525709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861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90301"/>
            <a:ext cx="176560" cy="1361964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3376611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E0D7667-F90C-6AB5-B13E-78D80657F2FF}"/>
              </a:ext>
            </a:extLst>
          </p:cNvPr>
          <p:cNvSpPr/>
          <p:nvPr/>
        </p:nvSpPr>
        <p:spPr>
          <a:xfrm>
            <a:off x="2351450" y="2879244"/>
            <a:ext cx="132855" cy="685580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AB6A06-9AB6-CF3E-7561-B078744A4DA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416678" y="2890301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88898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240830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V="1">
            <a:off x="2413115" y="4240830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6CCEAA4-075A-FD7F-4623-16EBC5EC67CA}"/>
              </a:ext>
            </a:extLst>
          </p:cNvPr>
          <p:cNvSpPr/>
          <p:nvPr/>
        </p:nvSpPr>
        <p:spPr>
          <a:xfrm>
            <a:off x="2346683" y="4603280"/>
            <a:ext cx="132855" cy="3987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D76E6C-F43E-4F36-0BB3-020A3EFAAA37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11911" y="4614337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C759B5-156F-CF28-58F1-F029D0577BF5}"/>
              </a:ext>
            </a:extLst>
          </p:cNvPr>
          <p:cNvSpPr txBox="1"/>
          <p:nvPr/>
        </p:nvSpPr>
        <p:spPr>
          <a:xfrm>
            <a:off x="3012313" y="2577251"/>
            <a:ext cx="2610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not yet</a:t>
            </a:r>
            <a:r>
              <a:rPr lang="en-US" altLang="ko-KR" sz="1200" dirty="0"/>
              <a:t> (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EAGAIN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EWOULDBLOCK</a:t>
            </a:r>
            <a:r>
              <a:rPr lang="en-US" altLang="ko-KR" sz="1200" dirty="0"/>
              <a:t>)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668328" y="4317480"/>
            <a:ext cx="1262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298464" y="3900307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0F13602E-9E08-9ECC-5EB7-9A743358DF39}"/>
              </a:ext>
            </a:extLst>
          </p:cNvPr>
          <p:cNvSpPr/>
          <p:nvPr/>
        </p:nvSpPr>
        <p:spPr>
          <a:xfrm flipH="1">
            <a:off x="6286247" y="3831234"/>
            <a:ext cx="132854" cy="409588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D5ED45-4426-0CEF-E65C-E482204AB012}"/>
              </a:ext>
            </a:extLst>
          </p:cNvPr>
          <p:cNvSpPr txBox="1"/>
          <p:nvPr/>
        </p:nvSpPr>
        <p:spPr>
          <a:xfrm>
            <a:off x="6355271" y="3820102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117618" y="2437075"/>
            <a:ext cx="21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aio_read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non-locking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2952605" y="4010786"/>
            <a:ext cx="26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3032754"/>
            <a:ext cx="176560" cy="977267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12800" y="3390900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151593-CBF5-D0A0-30C8-42417383F167}"/>
              </a:ext>
            </a:extLst>
          </p:cNvPr>
          <p:cNvSpPr/>
          <p:nvPr/>
        </p:nvSpPr>
        <p:spPr>
          <a:xfrm>
            <a:off x="2352043" y="3032754"/>
            <a:ext cx="132855" cy="977267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5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4710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952439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2692420" y="2224086"/>
            <a:ext cx="309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I/O multiplexing read </a:t>
            </a:r>
            <a:r>
              <a:rPr lang="en-US" altLang="ko-KR" sz="1600" b="1" dirty="0">
                <a:solidFill>
                  <a:srgbClr val="C00000"/>
                </a:solidFill>
              </a:rPr>
              <a:t>non-blocking</a:t>
            </a:r>
          </a:p>
          <a:p>
            <a:pPr algn="ctr"/>
            <a:endParaRPr lang="en-US" altLang="ko-KR" sz="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4553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 read I/O #1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19426"/>
            <a:ext cx="907621" cy="354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read data #2</a:t>
            </a:r>
          </a:p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read data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528230"/>
            <a:ext cx="176560" cy="1297170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2855911"/>
            <a:ext cx="121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do nothing</a:t>
            </a:r>
          </a:p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(blocked)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730097" y="4247823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data #2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622505" y="385012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#2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38550-51CB-C0F0-7F47-026DCE8D217D}"/>
              </a:ext>
            </a:extLst>
          </p:cNvPr>
          <p:cNvSpPr txBox="1"/>
          <p:nvPr/>
        </p:nvSpPr>
        <p:spPr>
          <a:xfrm>
            <a:off x="6205410" y="2583959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start read I/O #2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9498B-554F-7AD6-5C42-23CF0B28D79E}"/>
              </a:ext>
            </a:extLst>
          </p:cNvPr>
          <p:cNvSpPr txBox="1"/>
          <p:nvPr/>
        </p:nvSpPr>
        <p:spPr>
          <a:xfrm>
            <a:off x="6205404" y="27173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start read I/O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5C5D59-4C69-539A-51CC-2DD0314A256F}"/>
              </a:ext>
            </a:extLst>
          </p:cNvPr>
          <p:cNvSpPr/>
          <p:nvPr/>
        </p:nvSpPr>
        <p:spPr>
          <a:xfrm>
            <a:off x="2346681" y="4406435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A49CCA-9696-E5EA-A05A-AB07D52B017E}"/>
              </a:ext>
            </a:extLst>
          </p:cNvPr>
          <p:cNvSpPr txBox="1"/>
          <p:nvPr/>
        </p:nvSpPr>
        <p:spPr>
          <a:xfrm>
            <a:off x="3622499" y="402158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#3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A97F98D-4D54-217A-20F3-9AEA63BA6AAD}"/>
              </a:ext>
            </a:extLst>
          </p:cNvPr>
          <p:cNvSpPr/>
          <p:nvPr/>
        </p:nvSpPr>
        <p:spPr>
          <a:xfrm>
            <a:off x="2341914" y="4730289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A3C33F-E085-1624-D3E6-D0E48D52C3BC}"/>
              </a:ext>
            </a:extLst>
          </p:cNvPr>
          <p:cNvCxnSpPr>
            <a:cxnSpLocks/>
          </p:cNvCxnSpPr>
          <p:nvPr/>
        </p:nvCxnSpPr>
        <p:spPr>
          <a:xfrm flipH="1">
            <a:off x="2413108" y="4459894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41E7380-A356-CE28-9A3B-4C5087147E0D}"/>
              </a:ext>
            </a:extLst>
          </p:cNvPr>
          <p:cNvSpPr txBox="1"/>
          <p:nvPr/>
        </p:nvSpPr>
        <p:spPr>
          <a:xfrm>
            <a:off x="3727711" y="4502129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data #3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2B13F6-81D4-235D-A2A1-FA05788E33E0}"/>
              </a:ext>
            </a:extLst>
          </p:cNvPr>
          <p:cNvSpPr txBox="1"/>
          <p:nvPr/>
        </p:nvSpPr>
        <p:spPr>
          <a:xfrm>
            <a:off x="3619699" y="360628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notify  </a:t>
            </a:r>
            <a:r>
              <a:rPr lang="en-US" altLang="ko-KR" sz="1000" b="1" dirty="0">
                <a:solidFill>
                  <a:srgbClr val="C00000"/>
                </a:solidFill>
              </a:rPr>
              <a:t>available data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FE90A1-A389-9BE8-875B-5555FFE7661D}"/>
              </a:ext>
            </a:extLst>
          </p:cNvPr>
          <p:cNvCxnSpPr>
            <a:cxnSpLocks/>
          </p:cNvCxnSpPr>
          <p:nvPr/>
        </p:nvCxnSpPr>
        <p:spPr>
          <a:xfrm flipH="1">
            <a:off x="2417875" y="4731362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056182"/>
            <a:ext cx="132855" cy="7002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5F40A0-6B3E-C329-85C6-C726F758BA9D}"/>
              </a:ext>
            </a:extLst>
          </p:cNvPr>
          <p:cNvCxnSpPr>
            <a:cxnSpLocks/>
          </p:cNvCxnSpPr>
          <p:nvPr/>
        </p:nvCxnSpPr>
        <p:spPr>
          <a:xfrm>
            <a:off x="2413109" y="4210673"/>
            <a:ext cx="3749566" cy="89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413000" y="4048125"/>
            <a:ext cx="3743686" cy="80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25399"/>
            <a:ext cx="132855" cy="3921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6F0B8-9C95-3C6D-FCDA-F4A51EF411E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417881" y="3831234"/>
            <a:ext cx="374357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5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Sync / 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Sync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Async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IntelliJ community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/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/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900000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49" y="2152650"/>
            <a:ext cx="289419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073140" y="2150998"/>
            <a:ext cx="429260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runnable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997814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238118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591519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000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5272088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306213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 context switching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889752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6207E9-D45A-1494-2DBC-3C804FCA8C3E}"/>
              </a:ext>
            </a:extLst>
          </p:cNvPr>
          <p:cNvSpPr txBox="1"/>
          <p:nvPr/>
        </p:nvSpPr>
        <p:spPr>
          <a:xfrm>
            <a:off x="785545" y="3537477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AB5BC2D-0BB5-A834-B50E-CFF3019E4F04}"/>
              </a:ext>
            </a:extLst>
          </p:cNvPr>
          <p:cNvGrpSpPr/>
          <p:nvPr/>
        </p:nvGrpSpPr>
        <p:grpSpPr>
          <a:xfrm>
            <a:off x="1572317" y="3386328"/>
            <a:ext cx="7094424" cy="671630"/>
            <a:chOff x="1310249" y="3907536"/>
            <a:chExt cx="7094424" cy="6716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C5C9821-2E09-8796-4572-D5DB9410FE23}"/>
                </a:ext>
              </a:extLst>
            </p:cNvPr>
            <p:cNvSpPr/>
            <p:nvPr/>
          </p:nvSpPr>
          <p:spPr>
            <a:xfrm>
              <a:off x="131024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42680C5-2E02-9DAB-734F-61850788D9B8}"/>
                </a:ext>
              </a:extLst>
            </p:cNvPr>
            <p:cNvSpPr/>
            <p:nvPr/>
          </p:nvSpPr>
          <p:spPr>
            <a:xfrm>
              <a:off x="166526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81C3162-3A8E-28CF-8E34-6312341AEDC4}"/>
                </a:ext>
              </a:extLst>
            </p:cNvPr>
            <p:cNvSpPr/>
            <p:nvPr/>
          </p:nvSpPr>
          <p:spPr>
            <a:xfrm>
              <a:off x="202027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2376C4-4698-750F-5023-F9064856F4A8}"/>
                </a:ext>
              </a:extLst>
            </p:cNvPr>
            <p:cNvSpPr/>
            <p:nvPr/>
          </p:nvSpPr>
          <p:spPr>
            <a:xfrm>
              <a:off x="237528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540906-2E51-9675-E04A-48763C397E8B}"/>
                </a:ext>
              </a:extLst>
            </p:cNvPr>
            <p:cNvSpPr/>
            <p:nvPr/>
          </p:nvSpPr>
          <p:spPr>
            <a:xfrm>
              <a:off x="273029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3FCF6-B0D0-4657-41F5-142776AC4349}"/>
                </a:ext>
              </a:extLst>
            </p:cNvPr>
            <p:cNvSpPr/>
            <p:nvPr/>
          </p:nvSpPr>
          <p:spPr>
            <a:xfrm>
              <a:off x="308530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75F9546-0604-2EF2-54A6-5335DEFEB791}"/>
                </a:ext>
              </a:extLst>
            </p:cNvPr>
            <p:cNvSpPr/>
            <p:nvPr/>
          </p:nvSpPr>
          <p:spPr>
            <a:xfrm>
              <a:off x="344032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DDE25FD-C261-5FCF-2135-CCCD2439FC4A}"/>
                </a:ext>
              </a:extLst>
            </p:cNvPr>
            <p:cNvSpPr/>
            <p:nvPr/>
          </p:nvSpPr>
          <p:spPr>
            <a:xfrm>
              <a:off x="379533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270459-3752-EF2A-7F7B-E2CF60B431A8}"/>
                </a:ext>
              </a:extLst>
            </p:cNvPr>
            <p:cNvSpPr/>
            <p:nvPr/>
          </p:nvSpPr>
          <p:spPr>
            <a:xfrm>
              <a:off x="415034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DEF029B-FA16-E509-A5E7-07ABAA4F349C}"/>
                </a:ext>
              </a:extLst>
            </p:cNvPr>
            <p:cNvSpPr/>
            <p:nvPr/>
          </p:nvSpPr>
          <p:spPr>
            <a:xfrm>
              <a:off x="450535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3AA9BD-3ABD-90E0-FF40-05FB37E4163F}"/>
                </a:ext>
              </a:extLst>
            </p:cNvPr>
            <p:cNvSpPr/>
            <p:nvPr/>
          </p:nvSpPr>
          <p:spPr>
            <a:xfrm>
              <a:off x="486036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5829C85-24C3-F0BF-2741-32AA6058AC87}"/>
                </a:ext>
              </a:extLst>
            </p:cNvPr>
            <p:cNvSpPr/>
            <p:nvPr/>
          </p:nvSpPr>
          <p:spPr>
            <a:xfrm>
              <a:off x="521538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AD2A2C-506D-1774-4206-B45CB17CD1FA}"/>
                </a:ext>
              </a:extLst>
            </p:cNvPr>
            <p:cNvSpPr/>
            <p:nvPr/>
          </p:nvSpPr>
          <p:spPr>
            <a:xfrm>
              <a:off x="557039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30E31C3-5F34-0FFF-14D9-BC90C4A63B33}"/>
                </a:ext>
              </a:extLst>
            </p:cNvPr>
            <p:cNvSpPr/>
            <p:nvPr/>
          </p:nvSpPr>
          <p:spPr>
            <a:xfrm>
              <a:off x="592540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CAC7AA-7C35-7B63-F3CA-C443772C635C}"/>
                </a:ext>
              </a:extLst>
            </p:cNvPr>
            <p:cNvSpPr/>
            <p:nvPr/>
          </p:nvSpPr>
          <p:spPr>
            <a:xfrm>
              <a:off x="628041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0D64EF2-835E-8F59-73D5-3B1E46B9E441}"/>
                </a:ext>
              </a:extLst>
            </p:cNvPr>
            <p:cNvSpPr/>
            <p:nvPr/>
          </p:nvSpPr>
          <p:spPr>
            <a:xfrm>
              <a:off x="663542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D7434FE-F60C-69FA-DFDB-AE905D2F2CF4}"/>
                </a:ext>
              </a:extLst>
            </p:cNvPr>
            <p:cNvSpPr/>
            <p:nvPr/>
          </p:nvSpPr>
          <p:spPr>
            <a:xfrm>
              <a:off x="699044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809446D-8C9C-D861-DB0A-1F394934A9EE}"/>
                </a:ext>
              </a:extLst>
            </p:cNvPr>
            <p:cNvSpPr/>
            <p:nvPr/>
          </p:nvSpPr>
          <p:spPr>
            <a:xfrm>
              <a:off x="734545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7AC4F4-EFA0-9613-F74B-0799E29AA3F5}"/>
                </a:ext>
              </a:extLst>
            </p:cNvPr>
            <p:cNvSpPr/>
            <p:nvPr/>
          </p:nvSpPr>
          <p:spPr>
            <a:xfrm>
              <a:off x="770046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1C30A4C-C00B-CE51-BBD6-F96C97EBCEF7}"/>
                </a:ext>
              </a:extLst>
            </p:cNvPr>
            <p:cNvSpPr/>
            <p:nvPr/>
          </p:nvSpPr>
          <p:spPr>
            <a:xfrm>
              <a:off x="805547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D778B2-8E8B-4CAA-81D7-B4F8AAB37AA5}"/>
              </a:ext>
            </a:extLst>
          </p:cNvPr>
          <p:cNvSpPr/>
          <p:nvPr/>
        </p:nvSpPr>
        <p:spPr>
          <a:xfrm>
            <a:off x="1837944" y="2571750"/>
            <a:ext cx="1033272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F84242E-B93E-58D8-A068-E288DB513035}"/>
              </a:ext>
            </a:extLst>
          </p:cNvPr>
          <p:cNvSpPr/>
          <p:nvPr/>
        </p:nvSpPr>
        <p:spPr>
          <a:xfrm>
            <a:off x="3179941" y="2571750"/>
            <a:ext cx="1033272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thread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2F5C8E-BF2E-F292-502A-C76321B4C626}"/>
              </a:ext>
            </a:extLst>
          </p:cNvPr>
          <p:cNvSpPr/>
          <p:nvPr/>
        </p:nvSpPr>
        <p:spPr>
          <a:xfrm>
            <a:off x="4484882" y="2593856"/>
            <a:ext cx="1033272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thread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1055A-FE06-0BBF-7410-570919778FF6}"/>
              </a:ext>
            </a:extLst>
          </p:cNvPr>
          <p:cNvSpPr/>
          <p:nvPr/>
        </p:nvSpPr>
        <p:spPr>
          <a:xfrm>
            <a:off x="1610311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3732ED4-1B82-BA58-1E53-2700A6972E1D}"/>
              </a:ext>
            </a:extLst>
          </p:cNvPr>
          <p:cNvSpPr/>
          <p:nvPr/>
        </p:nvSpPr>
        <p:spPr>
          <a:xfrm>
            <a:off x="1964702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FCDEC5-C11D-34A1-7482-728AF983358B}"/>
              </a:ext>
            </a:extLst>
          </p:cNvPr>
          <p:cNvSpPr/>
          <p:nvPr/>
        </p:nvSpPr>
        <p:spPr>
          <a:xfrm>
            <a:off x="2319093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1525EB4-88A5-05D2-F5F4-49A04CD40D15}"/>
              </a:ext>
            </a:extLst>
          </p:cNvPr>
          <p:cNvSpPr/>
          <p:nvPr/>
        </p:nvSpPr>
        <p:spPr>
          <a:xfrm>
            <a:off x="2673484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A29B8C-2281-3BFA-BFE6-459C9B8A41E4}"/>
              </a:ext>
            </a:extLst>
          </p:cNvPr>
          <p:cNvSpPr/>
          <p:nvPr/>
        </p:nvSpPr>
        <p:spPr>
          <a:xfrm>
            <a:off x="3027875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01502A-3B9F-214F-FCE2-74E6B3AFE041}"/>
              </a:ext>
            </a:extLst>
          </p:cNvPr>
          <p:cNvSpPr/>
          <p:nvPr/>
        </p:nvSpPr>
        <p:spPr>
          <a:xfrm>
            <a:off x="3382266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CB2587B-84B6-1985-5D93-80295CA2360A}"/>
              </a:ext>
            </a:extLst>
          </p:cNvPr>
          <p:cNvSpPr/>
          <p:nvPr/>
        </p:nvSpPr>
        <p:spPr>
          <a:xfrm>
            <a:off x="3736657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60EA0BA-9CDE-DC32-C941-8D5D4A34DC11}"/>
              </a:ext>
            </a:extLst>
          </p:cNvPr>
          <p:cNvSpPr/>
          <p:nvPr/>
        </p:nvSpPr>
        <p:spPr>
          <a:xfrm>
            <a:off x="4091048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2F955D6-BCE2-78B3-EAC6-D4F57FB5FBE3}"/>
              </a:ext>
            </a:extLst>
          </p:cNvPr>
          <p:cNvSpPr/>
          <p:nvPr/>
        </p:nvSpPr>
        <p:spPr>
          <a:xfrm>
            <a:off x="4445439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81C34F7-D9ED-CAFC-E42E-1069777EDB98}"/>
              </a:ext>
            </a:extLst>
          </p:cNvPr>
          <p:cNvSpPr/>
          <p:nvPr/>
        </p:nvSpPr>
        <p:spPr>
          <a:xfrm>
            <a:off x="4799830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C35E8F-F48A-D981-C90A-4901F38AA5FD}"/>
              </a:ext>
            </a:extLst>
          </p:cNvPr>
          <p:cNvSpPr/>
          <p:nvPr/>
        </p:nvSpPr>
        <p:spPr>
          <a:xfrm>
            <a:off x="5154221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07CFBD-7CFB-F5D5-DA4E-10177BDC34E7}"/>
              </a:ext>
            </a:extLst>
          </p:cNvPr>
          <p:cNvSpPr/>
          <p:nvPr/>
        </p:nvSpPr>
        <p:spPr>
          <a:xfrm>
            <a:off x="5508612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288906-1141-B097-4361-E465336BD72F}"/>
              </a:ext>
            </a:extLst>
          </p:cNvPr>
          <p:cNvSpPr/>
          <p:nvPr/>
        </p:nvSpPr>
        <p:spPr>
          <a:xfrm>
            <a:off x="5863003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1C272D-995F-E03E-9D56-09492FA51392}"/>
              </a:ext>
            </a:extLst>
          </p:cNvPr>
          <p:cNvSpPr/>
          <p:nvPr/>
        </p:nvSpPr>
        <p:spPr>
          <a:xfrm>
            <a:off x="6217394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BCB9196-1BFD-65E5-89C9-130368D7FB19}"/>
              </a:ext>
            </a:extLst>
          </p:cNvPr>
          <p:cNvSpPr/>
          <p:nvPr/>
        </p:nvSpPr>
        <p:spPr>
          <a:xfrm>
            <a:off x="6571785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133F00-0CC2-675E-020B-9E221396BF11}"/>
              </a:ext>
            </a:extLst>
          </p:cNvPr>
          <p:cNvSpPr/>
          <p:nvPr/>
        </p:nvSpPr>
        <p:spPr>
          <a:xfrm>
            <a:off x="6926176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C02EF-A1DA-5264-7048-1EA9BA9B875F}"/>
              </a:ext>
            </a:extLst>
          </p:cNvPr>
          <p:cNvSpPr/>
          <p:nvPr/>
        </p:nvSpPr>
        <p:spPr>
          <a:xfrm>
            <a:off x="7280567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7802BB-8BC3-ADC8-8982-4D5DEEBC665B}"/>
              </a:ext>
            </a:extLst>
          </p:cNvPr>
          <p:cNvSpPr/>
          <p:nvPr/>
        </p:nvSpPr>
        <p:spPr>
          <a:xfrm>
            <a:off x="7634958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61FC1C-A0C5-2D70-9A95-919DC3A33491}"/>
              </a:ext>
            </a:extLst>
          </p:cNvPr>
          <p:cNvSpPr/>
          <p:nvPr/>
        </p:nvSpPr>
        <p:spPr>
          <a:xfrm>
            <a:off x="8343744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AA5E03-9245-8B59-E51A-2E0C45FEA72B}"/>
              </a:ext>
            </a:extLst>
          </p:cNvPr>
          <p:cNvSpPr/>
          <p:nvPr/>
        </p:nvSpPr>
        <p:spPr>
          <a:xfrm>
            <a:off x="7989349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2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 context switching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D778B2-8E8B-4CAA-81D7-B4F8AAB37AA5}"/>
              </a:ext>
            </a:extLst>
          </p:cNvPr>
          <p:cNvSpPr/>
          <p:nvPr/>
        </p:nvSpPr>
        <p:spPr>
          <a:xfrm>
            <a:off x="896112" y="1885950"/>
            <a:ext cx="1033272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2F5C8E-BF2E-F292-502A-C76321B4C626}"/>
              </a:ext>
            </a:extLst>
          </p:cNvPr>
          <p:cNvSpPr/>
          <p:nvPr/>
        </p:nvSpPr>
        <p:spPr>
          <a:xfrm>
            <a:off x="2115944" y="1888236"/>
            <a:ext cx="1033272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thread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1239C9-2271-7B3B-F765-4449F702EB98}"/>
              </a:ext>
            </a:extLst>
          </p:cNvPr>
          <p:cNvSpPr/>
          <p:nvPr/>
        </p:nvSpPr>
        <p:spPr>
          <a:xfrm>
            <a:off x="594360" y="3273235"/>
            <a:ext cx="1033272" cy="1065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#1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D5BC2B-9740-C8A8-3767-CA83E0D4CC61}"/>
              </a:ext>
            </a:extLst>
          </p:cNvPr>
          <p:cNvSpPr/>
          <p:nvPr/>
        </p:nvSpPr>
        <p:spPr>
          <a:xfrm>
            <a:off x="1814192" y="3273234"/>
            <a:ext cx="1033272" cy="1065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</a:p>
          <a:p>
            <a:pPr algn="ctr"/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5D7B5-5B57-5357-893C-F1C384165FA3}"/>
              </a:ext>
            </a:extLst>
          </p:cNvPr>
          <p:cNvSpPr/>
          <p:nvPr/>
        </p:nvSpPr>
        <p:spPr>
          <a:xfrm>
            <a:off x="3034024" y="3273235"/>
            <a:ext cx="1033272" cy="1065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#2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cpu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복원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03421-5514-2884-E2D1-DAB6E013FB4E}"/>
              </a:ext>
            </a:extLst>
          </p:cNvPr>
          <p:cNvSpPr/>
          <p:nvPr/>
        </p:nvSpPr>
        <p:spPr>
          <a:xfrm>
            <a:off x="4253856" y="3273234"/>
            <a:ext cx="1033272" cy="1065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run #2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14D49-657C-BB22-C632-1DFD6AC658AA}"/>
              </a:ext>
            </a:extLst>
          </p:cNvPr>
          <p:cNvSpPr/>
          <p:nvPr/>
        </p:nvSpPr>
        <p:spPr>
          <a:xfrm>
            <a:off x="5408416" y="3273233"/>
            <a:ext cx="1033272" cy="1065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#2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cpu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저장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E80F21-6F88-4902-D4F9-37C703B7DAB5}"/>
              </a:ext>
            </a:extLst>
          </p:cNvPr>
          <p:cNvSpPr/>
          <p:nvPr/>
        </p:nvSpPr>
        <p:spPr>
          <a:xfrm>
            <a:off x="6562976" y="3273235"/>
            <a:ext cx="1033272" cy="1065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</a:p>
          <a:p>
            <a:pPr algn="ctr"/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복원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F2286E-5905-FE0E-EBBD-0A3D0B5B2240}"/>
              </a:ext>
            </a:extLst>
          </p:cNvPr>
          <p:cNvSpPr/>
          <p:nvPr/>
        </p:nvSpPr>
        <p:spPr>
          <a:xfrm>
            <a:off x="7723381" y="3273233"/>
            <a:ext cx="1033272" cy="1065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#1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5B5BC7-55AA-4250-BFE3-1C6C44FD6C52}"/>
              </a:ext>
            </a:extLst>
          </p:cNvPr>
          <p:cNvCxnSpPr/>
          <p:nvPr/>
        </p:nvCxnSpPr>
        <p:spPr>
          <a:xfrm>
            <a:off x="1737360" y="2648712"/>
            <a:ext cx="0" cy="22402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FEDEAE-B640-8229-D05F-766EBD64A2A1}"/>
              </a:ext>
            </a:extLst>
          </p:cNvPr>
          <p:cNvCxnSpPr/>
          <p:nvPr/>
        </p:nvCxnSpPr>
        <p:spPr>
          <a:xfrm>
            <a:off x="4148328" y="2648712"/>
            <a:ext cx="0" cy="22402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84E22B-0939-51F8-0096-BA42F29FEB60}"/>
              </a:ext>
            </a:extLst>
          </p:cNvPr>
          <p:cNvCxnSpPr/>
          <p:nvPr/>
        </p:nvCxnSpPr>
        <p:spPr>
          <a:xfrm>
            <a:off x="5335896" y="2659063"/>
            <a:ext cx="0" cy="22402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87401E-AD2C-1C7D-2373-0C637DBD4745}"/>
              </a:ext>
            </a:extLst>
          </p:cNvPr>
          <p:cNvCxnSpPr/>
          <p:nvPr/>
        </p:nvCxnSpPr>
        <p:spPr>
          <a:xfrm>
            <a:off x="7670413" y="2632838"/>
            <a:ext cx="0" cy="22402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E81672-48FB-A79C-4CD9-8F0FC6858132}"/>
              </a:ext>
            </a:extLst>
          </p:cNvPr>
          <p:cNvCxnSpPr>
            <a:cxnSpLocks/>
          </p:cNvCxnSpPr>
          <p:nvPr/>
        </p:nvCxnSpPr>
        <p:spPr>
          <a:xfrm>
            <a:off x="1737360" y="2989897"/>
            <a:ext cx="241096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67BB19F-0F64-E5F2-8BD1-91B0D06881DB}"/>
              </a:ext>
            </a:extLst>
          </p:cNvPr>
          <p:cNvCxnSpPr>
            <a:cxnSpLocks/>
          </p:cNvCxnSpPr>
          <p:nvPr/>
        </p:nvCxnSpPr>
        <p:spPr>
          <a:xfrm>
            <a:off x="5335896" y="2989897"/>
            <a:ext cx="233451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B9A24-A847-2EC7-27EC-267F2F47139F}"/>
              </a:ext>
            </a:extLst>
          </p:cNvPr>
          <p:cNvSpPr txBox="1"/>
          <p:nvPr/>
        </p:nvSpPr>
        <p:spPr>
          <a:xfrm>
            <a:off x="2239524" y="445527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E6139-066A-8D91-A466-3016D35E347C}"/>
              </a:ext>
            </a:extLst>
          </p:cNvPr>
          <p:cNvSpPr txBox="1"/>
          <p:nvPr/>
        </p:nvSpPr>
        <p:spPr>
          <a:xfrm>
            <a:off x="5877571" y="445527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39143-070B-108C-2F09-50905C08DEBE}"/>
              </a:ext>
            </a:extLst>
          </p:cNvPr>
          <p:cNvSpPr txBox="1"/>
          <p:nvPr/>
        </p:nvSpPr>
        <p:spPr>
          <a:xfrm>
            <a:off x="4147750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29E16C-920D-1EA5-3757-2FDB32034507}"/>
              </a:ext>
            </a:extLst>
          </p:cNvPr>
          <p:cNvSpPr txBox="1"/>
          <p:nvPr/>
        </p:nvSpPr>
        <p:spPr>
          <a:xfrm>
            <a:off x="7665360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4F9FE-3644-88E5-4A19-48ABD6E710BC}"/>
              </a:ext>
            </a:extLst>
          </p:cNvPr>
          <p:cNvSpPr txBox="1"/>
          <p:nvPr/>
        </p:nvSpPr>
        <p:spPr>
          <a:xfrm>
            <a:off x="561197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20997F-037D-0B3D-0C71-CDCBD8C31B2D}"/>
              </a:ext>
            </a:extLst>
          </p:cNvPr>
          <p:cNvSpPr txBox="1"/>
          <p:nvPr/>
        </p:nvSpPr>
        <p:spPr>
          <a:xfrm>
            <a:off x="2080260" y="2659380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8000"/>
                </a:solidFill>
              </a:rPr>
              <a:t>context switching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D89AE-0FF0-9AFD-9FD3-C52368CF1A44}"/>
              </a:ext>
            </a:extLst>
          </p:cNvPr>
          <p:cNvSpPr txBox="1"/>
          <p:nvPr/>
        </p:nvSpPr>
        <p:spPr>
          <a:xfrm>
            <a:off x="5571601" y="2483005"/>
            <a:ext cx="182248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8000"/>
                </a:solidFill>
              </a:rPr>
              <a:t>20 us ~ 20 </a:t>
            </a:r>
            <a:r>
              <a:rPr lang="en-US" altLang="ko-KR" sz="1100" dirty="0" err="1">
                <a:solidFill>
                  <a:srgbClr val="008000"/>
                </a:solidFill>
              </a:rPr>
              <a:t>ms</a:t>
            </a:r>
            <a:r>
              <a:rPr lang="en-US" altLang="ko-KR" sz="1100" dirty="0">
                <a:solidFill>
                  <a:srgbClr val="008000"/>
                </a:solidFill>
              </a:rPr>
              <a:t> </a:t>
            </a:r>
            <a:r>
              <a:rPr lang="en-US" altLang="ko-KR" sz="1100" baseline="30000" dirty="0">
                <a:solidFill>
                  <a:srgbClr val="008000"/>
                </a:solidFill>
              </a:rPr>
              <a:t>1)</a:t>
            </a:r>
          </a:p>
          <a:p>
            <a:pPr algn="ctr"/>
            <a:r>
              <a:rPr lang="en-US" altLang="ko-KR" dirty="0">
                <a:solidFill>
                  <a:srgbClr val="008000"/>
                </a:solidFill>
              </a:rPr>
              <a:t>context switching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03A3A-47DB-8BA0-C150-EAC1635FE93D}"/>
              </a:ext>
            </a:extLst>
          </p:cNvPr>
          <p:cNvSpPr txBox="1"/>
          <p:nvPr/>
        </p:nvSpPr>
        <p:spPr>
          <a:xfrm>
            <a:off x="5202593" y="4919611"/>
            <a:ext cx="36509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1) https://blog.tsunanet.net/2010/11/how-long-does-it-take-to-make-context.html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054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non-blocking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583189" y="2154730"/>
            <a:ext cx="115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Program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118455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780744" y="3531705"/>
            <a:ext cx="15992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1995365" y="4325102"/>
            <a:ext cx="154499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5810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ABC0F-A3F3-422A-12F2-D0FF0292425F}"/>
              </a:ext>
            </a:extLst>
          </p:cNvPr>
          <p:cNvSpPr/>
          <p:nvPr/>
        </p:nvSpPr>
        <p:spPr>
          <a:xfrm>
            <a:off x="2901950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4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2D21E9-8CF2-829A-5A91-67A4460E5B2B}"/>
              </a:ext>
            </a:extLst>
          </p:cNvPr>
          <p:cNvSpPr/>
          <p:nvPr/>
        </p:nvSpPr>
        <p:spPr>
          <a:xfrm>
            <a:off x="4498366" y="3693938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6ECBBB-D867-9F0C-B657-2101B111E649}"/>
              </a:ext>
            </a:extLst>
          </p:cNvPr>
          <p:cNvSpPr/>
          <p:nvPr/>
        </p:nvSpPr>
        <p:spPr>
          <a:xfrm>
            <a:off x="1585744" y="4164449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52172" y="2752916"/>
            <a:ext cx="291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566054" y="3223427"/>
            <a:ext cx="25967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B8E731-A433-F8C6-0416-79FCA03AFC5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564794" y="3693938"/>
            <a:ext cx="2598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C2975-C6C5-29D7-FDEF-561F4705B35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52172" y="4164449"/>
            <a:ext cx="291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32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2077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16500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14057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18599" y="2752916"/>
            <a:ext cx="405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32481" y="3225751"/>
            <a:ext cx="453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104BAE-4523-FC0C-E4B5-43ECDDDDF067}"/>
              </a:ext>
            </a:extLst>
          </p:cNvPr>
          <p:cNvSpPr/>
          <p:nvPr/>
        </p:nvSpPr>
        <p:spPr>
          <a:xfrm>
            <a:off x="2123978" y="2580323"/>
            <a:ext cx="1713611" cy="345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message queue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80DE60-05FD-97E2-3C31-3E3C97053983}"/>
              </a:ext>
            </a:extLst>
          </p:cNvPr>
          <p:cNvSpPr/>
          <p:nvPr/>
        </p:nvSpPr>
        <p:spPr>
          <a:xfrm>
            <a:off x="5086177" y="3053158"/>
            <a:ext cx="1713611" cy="345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message queue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DB9FBF-D3C6-795A-4D60-9CA14CDE1D3D}"/>
              </a:ext>
            </a:extLst>
          </p:cNvPr>
          <p:cNvCxnSpPr>
            <a:cxnSpLocks/>
            <a:stCxn id="48" idx="0"/>
            <a:endCxn id="6" idx="3"/>
          </p:cNvCxnSpPr>
          <p:nvPr/>
        </p:nvCxnSpPr>
        <p:spPr>
          <a:xfrm flipH="1">
            <a:off x="3837589" y="2752916"/>
            <a:ext cx="728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BEE293-2D5B-D7B5-C8EB-6140C2B2F8A8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flipH="1">
            <a:off x="6799788" y="3223427"/>
            <a:ext cx="363009" cy="2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3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2D21E9-8CF2-829A-5A91-67A4460E5B2B}"/>
              </a:ext>
            </a:extLst>
          </p:cNvPr>
          <p:cNvSpPr/>
          <p:nvPr/>
        </p:nvSpPr>
        <p:spPr>
          <a:xfrm>
            <a:off x="4498366" y="3693938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6ECBBB-D867-9F0C-B657-2101B111E649}"/>
              </a:ext>
            </a:extLst>
          </p:cNvPr>
          <p:cNvSpPr/>
          <p:nvPr/>
        </p:nvSpPr>
        <p:spPr>
          <a:xfrm>
            <a:off x="1585744" y="4164449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52172" y="2752916"/>
            <a:ext cx="291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566054" y="3223427"/>
            <a:ext cx="25967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B8E731-A433-F8C6-0416-79FCA03AFC5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564794" y="3693938"/>
            <a:ext cx="2598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C2975-C6C5-29D7-FDEF-561F4705B35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52172" y="4164449"/>
            <a:ext cx="291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45AB19-A74D-22F7-0163-424AD041F6E0}"/>
              </a:ext>
            </a:extLst>
          </p:cNvPr>
          <p:cNvSpPr/>
          <p:nvPr/>
        </p:nvSpPr>
        <p:spPr>
          <a:xfrm>
            <a:off x="1585744" y="2970329"/>
            <a:ext cx="132855" cy="10015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722CD2B-66CA-D1AA-87F1-F195F0886EC5}"/>
              </a:ext>
            </a:extLst>
          </p:cNvPr>
          <p:cNvSpPr/>
          <p:nvPr/>
        </p:nvSpPr>
        <p:spPr>
          <a:xfrm>
            <a:off x="7096368" y="2104577"/>
            <a:ext cx="132855" cy="93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2B55DE9-04C5-77C0-9092-745D4A1FF46E}"/>
              </a:ext>
            </a:extLst>
          </p:cNvPr>
          <p:cNvSpPr/>
          <p:nvPr/>
        </p:nvSpPr>
        <p:spPr>
          <a:xfrm>
            <a:off x="7096367" y="3872423"/>
            <a:ext cx="132855" cy="93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4AD6889-2DD3-87C2-509B-9DDEC1CE8FAC}"/>
              </a:ext>
            </a:extLst>
          </p:cNvPr>
          <p:cNvSpPr/>
          <p:nvPr/>
        </p:nvSpPr>
        <p:spPr>
          <a:xfrm>
            <a:off x="4498365" y="4384725"/>
            <a:ext cx="132855" cy="437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4BC9F01-B969-0150-89CC-ABAC277A98D1}"/>
              </a:ext>
            </a:extLst>
          </p:cNvPr>
          <p:cNvSpPr/>
          <p:nvPr/>
        </p:nvSpPr>
        <p:spPr>
          <a:xfrm>
            <a:off x="4505569" y="2116765"/>
            <a:ext cx="132855" cy="437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4A8746-BDCC-4B0D-AA2D-3B7F55BCC27C}"/>
              </a:ext>
            </a:extLst>
          </p:cNvPr>
          <p:cNvSpPr/>
          <p:nvPr/>
        </p:nvSpPr>
        <p:spPr>
          <a:xfrm>
            <a:off x="4498365" y="3360786"/>
            <a:ext cx="132855" cy="2204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ADD14A-DA1A-376E-4702-F3FC4B93C7E0}"/>
              </a:ext>
            </a:extLst>
          </p:cNvPr>
          <p:cNvSpPr/>
          <p:nvPr/>
        </p:nvSpPr>
        <p:spPr>
          <a:xfrm>
            <a:off x="1585744" y="4706893"/>
            <a:ext cx="132855" cy="2204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949B63A-219C-EB61-CBBE-FD90BE05E908}"/>
              </a:ext>
            </a:extLst>
          </p:cNvPr>
          <p:cNvSpPr/>
          <p:nvPr/>
        </p:nvSpPr>
        <p:spPr>
          <a:xfrm>
            <a:off x="1585743" y="2062130"/>
            <a:ext cx="132855" cy="12231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5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Event Loop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716245" y="2065469"/>
            <a:ext cx="1450489" cy="830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308626" y="2065469"/>
            <a:ext cx="1450489" cy="83069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3901007" y="2065469"/>
            <a:ext cx="1450489" cy="830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5493388" y="2065469"/>
            <a:ext cx="1450489" cy="8306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B2C099-1D48-CE83-BFD1-CD53692FC2E5}"/>
              </a:ext>
            </a:extLst>
          </p:cNvPr>
          <p:cNvSpPr/>
          <p:nvPr/>
        </p:nvSpPr>
        <p:spPr>
          <a:xfrm>
            <a:off x="7085768" y="2065469"/>
            <a:ext cx="1450489" cy="8306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5288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287571" y="2197543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287571" y="3216324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879951" y="4227755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919440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19437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90098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4190098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5414348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4190101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5414348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DAD1C1-C25D-F381-6075-938588D5A8F1}"/>
              </a:ext>
            </a:extLst>
          </p:cNvPr>
          <p:cNvSpPr/>
          <p:nvPr/>
        </p:nvSpPr>
        <p:spPr>
          <a:xfrm>
            <a:off x="6751813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289326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2295</TotalTime>
  <Words>2478</Words>
  <Application>Microsoft Office PowerPoint</Application>
  <PresentationFormat>화면 슬라이드 쇼(16:9)</PresentationFormat>
  <Paragraphs>641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Spoqa Han Sans Neo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673</cp:revision>
  <dcterms:created xsi:type="dcterms:W3CDTF">2023-07-11T14:27:12Z</dcterms:created>
  <dcterms:modified xsi:type="dcterms:W3CDTF">2023-07-24T16:04:38Z</dcterms:modified>
</cp:coreProperties>
</file>