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83" r:id="rId7"/>
    <p:sldId id="284" r:id="rId8"/>
    <p:sldId id="285" r:id="rId9"/>
    <p:sldId id="287" r:id="rId10"/>
    <p:sldId id="264" r:id="rId11"/>
    <p:sldId id="266" r:id="rId12"/>
    <p:sldId id="273" r:id="rId13"/>
    <p:sldId id="267" r:id="rId14"/>
    <p:sldId id="275" r:id="rId15"/>
    <p:sldId id="274" r:id="rId16"/>
    <p:sldId id="279" r:id="rId17"/>
    <p:sldId id="281" r:id="rId18"/>
    <p:sldId id="278" r:id="rId19"/>
    <p:sldId id="277" r:id="rId20"/>
    <p:sldId id="282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648" autoAdjust="0"/>
  </p:normalViewPr>
  <p:slideViewPr>
    <p:cSldViewPr snapToGrid="0" showGuides="1">
      <p:cViewPr varScale="1">
        <p:scale>
          <a:sx n="89" d="100"/>
          <a:sy n="89" d="100"/>
        </p:scale>
        <p:origin x="2142" y="78"/>
      </p:cViewPr>
      <p:guideLst>
        <p:guide orient="horz" pos="1779"/>
        <p:guide pos="2880"/>
      </p:guideLst>
    </p:cSldViewPr>
  </p:slideViewPr>
  <p:notesTextViewPr>
    <p:cViewPr>
      <p:scale>
        <a:sx n="100" d="100"/>
        <a:sy n="100" d="100"/>
      </p:scale>
      <p:origin x="0" y="-27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block </a:t>
            </a:r>
            <a:r>
              <a:rPr lang="ko-KR" altLang="en-US" dirty="0"/>
              <a:t>된다고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에 </a:t>
            </a:r>
            <a:r>
              <a:rPr lang="en-US" altLang="ko-KR" b="1" u="sng" dirty="0"/>
              <a:t>I/O blocking, CPU </a:t>
            </a:r>
            <a:r>
              <a:rPr lang="ko-KR" altLang="en-US" b="1" u="sng" dirty="0"/>
              <a:t>사용시간 만료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자식 프로세스 생성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또는 </a:t>
            </a:r>
            <a:r>
              <a:rPr lang="en-US" altLang="ko-KR" b="1" u="sng" dirty="0"/>
              <a:t>sleep </a:t>
            </a:r>
            <a:r>
              <a:rPr lang="ko-KR" altLang="en-US" b="1" u="sng" dirty="0"/>
              <a:t>등으로 처리를 양보하는 경우</a:t>
            </a:r>
            <a:r>
              <a:rPr lang="en-US" altLang="ko-KR" dirty="0"/>
              <a:t> interrupt</a:t>
            </a:r>
            <a:r>
              <a:rPr lang="ko-KR" altLang="en-US" dirty="0"/>
              <a:t>가 발생하고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OS </a:t>
            </a:r>
            <a:r>
              <a:rPr lang="ko-KR" altLang="en-US" dirty="0"/>
              <a:t>커널은 </a:t>
            </a:r>
            <a:r>
              <a:rPr lang="en-US" altLang="ko-KR" dirty="0"/>
              <a:t>interrupt</a:t>
            </a:r>
            <a:r>
              <a:rPr lang="ko-KR" altLang="en-US" dirty="0"/>
              <a:t>가 발생한 </a:t>
            </a:r>
            <a:r>
              <a:rPr lang="en-US" altLang="ko-KR" dirty="0"/>
              <a:t>thread</a:t>
            </a:r>
            <a:r>
              <a:rPr lang="ko-KR" altLang="en-US" dirty="0"/>
              <a:t> 는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중지시키고</a:t>
            </a:r>
            <a:r>
              <a:rPr lang="en-US" altLang="ko-KR" dirty="0"/>
              <a:t>, runnable </a:t>
            </a:r>
            <a:r>
              <a:rPr lang="ko-KR" altLang="en-US" dirty="0"/>
              <a:t>상태로 </a:t>
            </a:r>
            <a:r>
              <a:rPr lang="ko-KR" altLang="en-US" dirty="0" err="1"/>
              <a:t>마킹되어</a:t>
            </a:r>
            <a:r>
              <a:rPr lang="ko-KR" altLang="en-US" dirty="0"/>
              <a:t> 있는 다른 </a:t>
            </a:r>
            <a:r>
              <a:rPr lang="en-US" altLang="ko-KR" dirty="0"/>
              <a:t>thread 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</a:t>
            </a:r>
            <a:r>
              <a:rPr lang="en-US" altLang="ko-KR" dirty="0"/>
              <a:t>Core</a:t>
            </a:r>
            <a:r>
              <a:rPr lang="ko-KR" altLang="en-US" dirty="0"/>
              <a:t>는 노는 시간이 없다는 건데요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blocking </a:t>
            </a:r>
            <a:r>
              <a:rPr lang="ko-KR" altLang="en-US" dirty="0"/>
              <a:t>되는 동안 억지로 다른 일을 시키지 않아도 </a:t>
            </a:r>
            <a:r>
              <a:rPr lang="en-US" altLang="ko-KR" dirty="0"/>
              <a:t>core</a:t>
            </a:r>
            <a:r>
              <a:rPr lang="ko-KR" altLang="en-US" dirty="0"/>
              <a:t>는 효율적으로 일을 하는데</a:t>
            </a:r>
            <a:r>
              <a:rPr lang="en-US" altLang="ko-KR" dirty="0"/>
              <a:t>, </a:t>
            </a:r>
            <a:r>
              <a:rPr lang="ko-KR" altLang="en-US" dirty="0"/>
              <a:t>굳이 </a:t>
            </a:r>
            <a:r>
              <a:rPr lang="en-US" altLang="ko-KR" dirty="0"/>
              <a:t>I/O Non-blocking </a:t>
            </a:r>
            <a:r>
              <a:rPr lang="ko-KR" altLang="en-US" dirty="0"/>
              <a:t>을 고집해야 할 이유가 있을까요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non-blocking </a:t>
            </a:r>
            <a:r>
              <a:rPr lang="ko-KR" altLang="en-US" dirty="0"/>
              <a:t>이 왜 빠르다고들 </a:t>
            </a:r>
            <a:r>
              <a:rPr lang="ko-KR" altLang="en-US" dirty="0" err="1"/>
              <a:t>하는걸까요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현재 작업중인 </a:t>
            </a:r>
            <a:r>
              <a:rPr lang="en-US" altLang="ko-KR" dirty="0"/>
              <a:t>thread</a:t>
            </a:r>
            <a:r>
              <a:rPr lang="ko-KR" altLang="en-US" dirty="0"/>
              <a:t>를 중지시키고 다른 </a:t>
            </a:r>
            <a:r>
              <a:rPr lang="en-US" altLang="ko-KR" dirty="0"/>
              <a:t>thread</a:t>
            </a:r>
            <a:r>
              <a:rPr lang="ko-KR" altLang="en-US" dirty="0"/>
              <a:t>를 실행시키기 위해서는</a:t>
            </a:r>
            <a:endParaRPr lang="en-US" altLang="ko-KR" dirty="0"/>
          </a:p>
          <a:p>
            <a:r>
              <a:rPr lang="ko-KR" altLang="en-US" dirty="0"/>
              <a:t>지금까지의 </a:t>
            </a:r>
            <a:r>
              <a:rPr lang="en-US" altLang="ko-KR" dirty="0"/>
              <a:t>thread </a:t>
            </a:r>
            <a:r>
              <a:rPr lang="ko-KR" altLang="en-US" dirty="0"/>
              <a:t>상태를 저장하고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복원해야 할 정보는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간 메모리를 공유하기 때문에 </a:t>
            </a:r>
            <a:r>
              <a:rPr lang="en-US" altLang="ko-KR" dirty="0"/>
              <a:t>process context switching </a:t>
            </a:r>
            <a:r>
              <a:rPr lang="ko-KR" altLang="en-US" dirty="0"/>
              <a:t>에 비해 훨씬 작긴 하지만</a:t>
            </a:r>
            <a:r>
              <a:rPr lang="en-US" altLang="ko-KR" dirty="0"/>
              <a:t>, 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 등을 저장하고 복원해야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와 </a:t>
            </a:r>
            <a:r>
              <a:rPr lang="en-US" altLang="ko-KR" dirty="0"/>
              <a:t>Kernel mode</a:t>
            </a:r>
            <a:r>
              <a:rPr lang="ko-KR" altLang="en-US" dirty="0" err="1"/>
              <a:t>란게</a:t>
            </a:r>
            <a:r>
              <a:rPr lang="ko-KR" altLang="en-US" dirty="0"/>
              <a:t> 있는데</a:t>
            </a:r>
            <a:r>
              <a:rPr lang="en-US" altLang="ko-KR" dirty="0"/>
              <a:t>, Java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과 </a:t>
            </a:r>
            <a:r>
              <a:rPr lang="en-US" altLang="ko-KR" dirty="0"/>
              <a:t>Kernel mode</a:t>
            </a:r>
            <a:r>
              <a:rPr lang="ko-KR" altLang="en-US" dirty="0"/>
              <a:t>가 </a:t>
            </a:r>
            <a:r>
              <a:rPr lang="en-US" altLang="ko-KR" dirty="0"/>
              <a:t>1:1</a:t>
            </a:r>
            <a:r>
              <a:rPr lang="ko-KR" altLang="en-US" dirty="0"/>
              <a:t>이기 때문에 이 </a:t>
            </a:r>
            <a:r>
              <a:rPr lang="en-US" altLang="ko-KR" dirty="0"/>
              <a:t>mode </a:t>
            </a:r>
            <a:r>
              <a:rPr lang="ko-KR" altLang="en-US" dirty="0"/>
              <a:t>전환에도 </a:t>
            </a:r>
            <a:r>
              <a:rPr lang="en-US" altLang="ko-KR" dirty="0"/>
              <a:t>switching </a:t>
            </a:r>
            <a:r>
              <a:rPr lang="ko-KR" altLang="en-US" dirty="0"/>
              <a:t>비용이 발생합니다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정도 소요된다고 하며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r>
              <a:rPr lang="ko-KR" altLang="en-US" dirty="0"/>
              <a:t>이 시간동안 </a:t>
            </a:r>
            <a:r>
              <a:rPr lang="en-US" altLang="ko-KR" dirty="0"/>
              <a:t>core</a:t>
            </a:r>
            <a:r>
              <a:rPr lang="ko-KR" altLang="en-US" dirty="0"/>
              <a:t>는 아무런 작업을 하지 않습니다</a:t>
            </a:r>
            <a:r>
              <a:rPr lang="en-US" altLang="ko-KR" dirty="0"/>
              <a:t>. core </a:t>
            </a:r>
            <a:r>
              <a:rPr lang="ko-KR" altLang="en-US" dirty="0"/>
              <a:t>실행이 </a:t>
            </a:r>
            <a:r>
              <a:rPr lang="en-US" altLang="ko-KR" dirty="0"/>
              <a:t>block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서버를 </a:t>
            </a:r>
            <a:r>
              <a:rPr lang="ko-KR" altLang="en-US" dirty="0" err="1"/>
              <a:t>할당받을</a:t>
            </a:r>
            <a:r>
              <a:rPr lang="ko-KR" altLang="en-US" dirty="0"/>
              <a:t> 때</a:t>
            </a:r>
            <a:r>
              <a:rPr lang="en-US" altLang="ko-KR" dirty="0"/>
              <a:t>, VM</a:t>
            </a:r>
            <a:r>
              <a:rPr lang="ko-KR" altLang="en-US" dirty="0"/>
              <a:t>의 </a:t>
            </a:r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정도일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개 띄운다고 가정해보면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부하가 적어 </a:t>
            </a:r>
            <a:r>
              <a:rPr lang="en-US" altLang="ko-KR" dirty="0"/>
              <a:t>working thread </a:t>
            </a:r>
            <a:r>
              <a:rPr lang="ko-KR" altLang="en-US" dirty="0"/>
              <a:t>가 얼마 안 될 때는 아무런 문제가 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경합이 발생하지 않아</a:t>
            </a:r>
            <a:r>
              <a:rPr lang="en-US" altLang="ko-KR" dirty="0"/>
              <a:t>, thread </a:t>
            </a:r>
            <a:r>
              <a:rPr lang="ko-KR" altLang="en-US" dirty="0"/>
              <a:t>는 처음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에서 계속 실행될 </a:t>
            </a:r>
            <a:r>
              <a:rPr lang="ko-KR" altLang="en-US" dirty="0" err="1"/>
              <a:t>꺼고</a:t>
            </a:r>
            <a:r>
              <a:rPr lang="en-US" altLang="ko-KR" dirty="0"/>
              <a:t>, context switching </a:t>
            </a:r>
            <a:r>
              <a:rPr lang="ko-KR" altLang="en-US" dirty="0"/>
              <a:t>은 큰 비용손실 없이 자연스럽게 처리될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부하가 많아져서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thread </a:t>
            </a:r>
            <a:r>
              <a:rPr lang="ko-KR" altLang="en-US" dirty="0"/>
              <a:t>가 모두 일하는 상황이 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적은 </a:t>
            </a:r>
            <a:r>
              <a:rPr lang="en-US" altLang="ko-KR" dirty="0"/>
              <a:t>core</a:t>
            </a:r>
            <a:r>
              <a:rPr lang="ko-KR" altLang="en-US" dirty="0"/>
              <a:t>를 차지하기 위해 </a:t>
            </a:r>
            <a:r>
              <a:rPr lang="en-US" altLang="ko-KR" dirty="0"/>
              <a:t>thread </a:t>
            </a:r>
            <a:r>
              <a:rPr lang="ko-KR" altLang="en-US" dirty="0"/>
              <a:t>간 경합이 발생하며</a:t>
            </a:r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에서 분할 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많아지고</a:t>
            </a:r>
            <a:r>
              <a:rPr lang="en-US" altLang="ko-KR" dirty="0"/>
              <a:t>, </a:t>
            </a:r>
            <a:r>
              <a:rPr lang="ko-KR" altLang="en-US" dirty="0"/>
              <a:t>이는 그만큼 </a:t>
            </a:r>
            <a:r>
              <a:rPr lang="en-US" altLang="ko-KR" dirty="0"/>
              <a:t>context switching </a:t>
            </a:r>
            <a:r>
              <a:rPr lang="ko-KR" altLang="en-US" dirty="0"/>
              <a:t>회수가 많아지게 되므로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context switching </a:t>
            </a:r>
            <a:r>
              <a:rPr lang="ko-KR" altLang="en-US" dirty="0"/>
              <a:t>비용 총합이 커지는 결과를 초래합니다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core</a:t>
            </a:r>
            <a:r>
              <a:rPr lang="ko-KR" altLang="en-US" dirty="0"/>
              <a:t>에 불필요한 부하가 걸려 처리 지연으로 이어집니다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 </a:t>
            </a:r>
            <a:r>
              <a:rPr lang="ko-KR" altLang="en-US" dirty="0"/>
              <a:t>때문에 </a:t>
            </a:r>
            <a:r>
              <a:rPr lang="en-US" altLang="ko-KR" dirty="0"/>
              <a:t>block 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core</a:t>
            </a:r>
            <a:r>
              <a:rPr lang="ko-KR" altLang="en-US" dirty="0"/>
              <a:t>에서 실행되더라도 </a:t>
            </a:r>
            <a:r>
              <a:rPr lang="en-US" altLang="ko-KR" dirty="0"/>
              <a:t>context switching </a:t>
            </a:r>
            <a:r>
              <a:rPr lang="ko-KR" altLang="en-US" dirty="0"/>
              <a:t>비용이 발생하지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놀지만 않는다면</a:t>
            </a:r>
            <a:r>
              <a:rPr lang="en-US" altLang="ko-KR" dirty="0"/>
              <a:t>, </a:t>
            </a:r>
            <a:r>
              <a:rPr lang="ko-KR" altLang="en-US" dirty="0" err="1"/>
              <a:t>요청받은대로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끊임없이 계속 처리할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마치 무한대의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MVC</a:t>
            </a:r>
            <a:r>
              <a:rPr lang="ko-KR" altLang="en-US" dirty="0"/>
              <a:t>에 구성해 놓은 것처럼 트래픽 수용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는 빨랐던 이유는 바로 처리 메커니즘에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endParaRPr lang="en-US" altLang="ko-KR" dirty="0"/>
          </a:p>
          <a:p>
            <a:r>
              <a:rPr lang="en-US" altLang="ko-KR" dirty="0"/>
              <a:t>Non-block I/O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Event loop </a:t>
            </a:r>
          </a:p>
          <a:p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빠르다는 말</a:t>
            </a:r>
            <a:r>
              <a:rPr lang="en-US" altLang="ko-KR" dirty="0"/>
              <a:t>,</a:t>
            </a:r>
            <a:r>
              <a:rPr lang="ko-KR" altLang="en-US" dirty="0"/>
              <a:t> 들어본 적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</a:t>
            </a:r>
            <a:r>
              <a:rPr lang="ko-KR" altLang="en-US" dirty="0" err="1"/>
              <a:t>디테일하게</a:t>
            </a:r>
            <a:r>
              <a:rPr lang="ko-KR" altLang="en-US" dirty="0"/>
              <a:t>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자투리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처리할 수 있기 때문에 빠르게 동작합니다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게 어떤 의미일까요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동시에 여러가지 일을 처리한다는 거니 작업이 비동기로 수행되는 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I/O blocking </a:t>
            </a:r>
            <a:r>
              <a:rPr lang="ko-KR" altLang="en-US" dirty="0"/>
              <a:t>시간을 기다리지 않고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non-blocking </a:t>
            </a:r>
            <a:r>
              <a:rPr lang="ko-KR" altLang="en-US" dirty="0"/>
              <a:t>하게 다른 일을 처리한다는 말이겠죠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용어 정의부터 하고 넘어가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 </a:t>
            </a:r>
            <a:r>
              <a:rPr lang="en-US" altLang="ko-KR" dirty="0"/>
              <a:t>/ </a:t>
            </a:r>
            <a:r>
              <a:rPr lang="ko-KR" altLang="en-US" dirty="0"/>
              <a:t>비동기는 한 번에 한가지 일만 하거나</a:t>
            </a:r>
            <a:r>
              <a:rPr lang="en-US" altLang="ko-KR" dirty="0"/>
              <a:t>, </a:t>
            </a:r>
            <a:r>
              <a:rPr lang="ko-KR" altLang="en-US" dirty="0"/>
              <a:t>동시에 여러가지 일을 할 수 있다는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I/O </a:t>
            </a:r>
            <a:r>
              <a:rPr lang="ko-KR" altLang="en-US" dirty="0"/>
              <a:t>란 말은 일단 빼고</a:t>
            </a:r>
            <a:r>
              <a:rPr lang="en-US" altLang="ko-KR" dirty="0"/>
              <a:t>, Blocking</a:t>
            </a:r>
            <a:r>
              <a:rPr lang="ko-KR" altLang="en-US" dirty="0"/>
              <a:t> </a:t>
            </a:r>
            <a:r>
              <a:rPr lang="en-US" altLang="ko-KR" dirty="0"/>
              <a:t>/ Non-blocking</a:t>
            </a:r>
            <a:r>
              <a:rPr lang="ko-KR" altLang="en-US" dirty="0"/>
              <a:t>은 저희가 다음 작업을 처리할 때 이전 작업의 처리결과를 기다리는지 기다리지 않는지를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여기까지만</a:t>
            </a:r>
            <a:r>
              <a:rPr lang="ko-KR" altLang="en-US" dirty="0"/>
              <a:t> 정리하면 쉬운데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이걸 </a:t>
            </a:r>
            <a:r>
              <a:rPr lang="en-US" altLang="ko-KR" dirty="0"/>
              <a:t>2 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표로 만들어 비교해보면</a:t>
            </a:r>
            <a:r>
              <a:rPr lang="en-US" altLang="ko-KR" dirty="0"/>
              <a:t>,</a:t>
            </a:r>
            <a:r>
              <a:rPr lang="ko-KR" altLang="en-US" dirty="0"/>
              <a:t> 이 때부터 머리가 엉기기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선이 </a:t>
            </a:r>
            <a:r>
              <a:rPr lang="en-US" altLang="ko-KR" dirty="0"/>
              <a:t>Application, </a:t>
            </a:r>
            <a:r>
              <a:rPr lang="ko-KR" altLang="en-US" dirty="0"/>
              <a:t>오른쪽 선이 </a:t>
            </a:r>
            <a:r>
              <a:rPr lang="en-US" altLang="ko-KR" dirty="0"/>
              <a:t>Kernel 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Synchronous, </a:t>
            </a:r>
            <a:r>
              <a:rPr lang="ko-KR" altLang="en-US" dirty="0"/>
              <a:t>동기 방식으로 이전 처리결과를 기다리는 것은</a:t>
            </a:r>
            <a:r>
              <a:rPr lang="en-US" altLang="ko-KR" dirty="0"/>
              <a:t>, Java </a:t>
            </a:r>
            <a:r>
              <a:rPr lang="ko-KR" altLang="en-US" dirty="0"/>
              <a:t>가 이렇죠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Asynchronous, </a:t>
            </a:r>
            <a:r>
              <a:rPr lang="ko-KR" altLang="en-US" dirty="0"/>
              <a:t>비동기 방식으로</a:t>
            </a:r>
            <a:r>
              <a:rPr lang="en-US" altLang="ko-KR" dirty="0"/>
              <a:t>, </a:t>
            </a:r>
            <a:r>
              <a:rPr lang="ko-KR" altLang="en-US" dirty="0"/>
              <a:t>이전 처리결과를 기다리지 않고 호출하는 것은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에서 본 것 같죠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Sync / Non-blocking </a:t>
            </a:r>
            <a:r>
              <a:rPr lang="ko-KR" altLang="en-US" dirty="0"/>
              <a:t>방식은 </a:t>
            </a:r>
            <a:r>
              <a:rPr lang="en-US" altLang="ko-KR" dirty="0"/>
              <a:t>? Async / Blocking </a:t>
            </a:r>
            <a:r>
              <a:rPr lang="ko-KR" altLang="en-US" dirty="0"/>
              <a:t>방식은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각각의 예가 잘 떠오르지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구글링</a:t>
            </a:r>
            <a:r>
              <a:rPr lang="ko-KR" altLang="en-US" dirty="0"/>
              <a:t> 해보는 순간</a:t>
            </a:r>
            <a:r>
              <a:rPr lang="en-US" altLang="ko-KR" dirty="0"/>
              <a:t>, </a:t>
            </a:r>
            <a:r>
              <a:rPr lang="ko-KR" altLang="en-US" dirty="0"/>
              <a:t>지금 저희가 가볍게 정리했던 </a:t>
            </a:r>
            <a:r>
              <a:rPr lang="en-US" altLang="ko-KR" dirty="0"/>
              <a:t>Sync / Async, Blocking / Non-blocking </a:t>
            </a:r>
            <a:r>
              <a:rPr lang="ko-KR" altLang="en-US" dirty="0"/>
              <a:t>에 사실은 더 복잡한 의미들이 많이 숨어있다는 것을 알게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부족한 개념 다시 채워봅니다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알 것 같아 </a:t>
            </a:r>
            <a:r>
              <a:rPr lang="en-US" altLang="ko-KR" dirty="0"/>
              <a:t>! </a:t>
            </a:r>
            <a:r>
              <a:rPr lang="ko-KR" altLang="en-US" dirty="0"/>
              <a:t>하고 다시 이 표로 돌아오는 순간 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또 다시 뭐가 </a:t>
            </a:r>
            <a:r>
              <a:rPr lang="ko-KR" altLang="en-US" dirty="0" err="1"/>
              <a:t>뭔지</a:t>
            </a:r>
            <a:r>
              <a:rPr lang="ko-KR" altLang="en-US" dirty="0"/>
              <a:t> 모르게 </a:t>
            </a:r>
            <a:r>
              <a:rPr lang="ko-KR" altLang="en-US" dirty="0" err="1"/>
              <a:t>되버리는</a:t>
            </a:r>
            <a:r>
              <a:rPr lang="ko-KR" altLang="en-US" dirty="0"/>
              <a:t> 과정이 무한 반복될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하나씩 </a:t>
            </a:r>
            <a:r>
              <a:rPr lang="ko-KR" altLang="en-US" dirty="0" err="1"/>
              <a:t>뜯어볼께요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Sync, Async </a:t>
            </a:r>
            <a:r>
              <a:rPr lang="ko-KR" altLang="en-US" dirty="0"/>
              <a:t>부터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Synchronous</a:t>
            </a:r>
            <a:r>
              <a:rPr lang="ko-KR" altLang="en-US" dirty="0"/>
              <a:t> 는 시간이 맞춰진다는 어원을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가 종료되고 난 </a:t>
            </a:r>
            <a:r>
              <a:rPr lang="ko-KR" altLang="en-US" b="1" u="sng" dirty="0"/>
              <a:t>즉시</a:t>
            </a:r>
            <a:r>
              <a:rPr lang="ko-KR" altLang="en-US" dirty="0"/>
              <a:t> 함수 </a:t>
            </a:r>
            <a:r>
              <a:rPr lang="en-US" altLang="ko-KR" dirty="0"/>
              <a:t>B</a:t>
            </a:r>
            <a:r>
              <a:rPr lang="ko-KR" altLang="en-US" dirty="0"/>
              <a:t>가 실행되는 형태가 동기라고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반대인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와 함수 </a:t>
            </a:r>
            <a:r>
              <a:rPr lang="en-US" altLang="ko-KR" dirty="0"/>
              <a:t>B</a:t>
            </a:r>
            <a:r>
              <a:rPr lang="ko-KR" altLang="en-US" dirty="0"/>
              <a:t>가 서로 다른 시간에 실행되는 형태는 비동기라고 보시면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2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첫번째 예는</a:t>
            </a:r>
            <a:r>
              <a:rPr lang="en-US" altLang="ko-KR" dirty="0"/>
              <a:t>, A</a:t>
            </a:r>
            <a:r>
              <a:rPr lang="ko-KR" altLang="en-US" dirty="0"/>
              <a:t>가 실행되고 난 다음 </a:t>
            </a:r>
            <a:r>
              <a:rPr lang="en-US" altLang="ko-KR" dirty="0"/>
              <a:t>B</a:t>
            </a:r>
            <a:r>
              <a:rPr lang="ko-KR" altLang="en-US" dirty="0"/>
              <a:t>가 실행되니 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</a:t>
            </a:r>
            <a:r>
              <a:rPr lang="ko-KR" altLang="en-US" dirty="0"/>
              <a:t>가 실행되고 그 즉시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실행되는게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개별적으로 각각 실행되니 비동기라고 봐야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두번째 예는</a:t>
            </a:r>
            <a:r>
              <a:rPr lang="en-US" altLang="ko-KR" dirty="0"/>
              <a:t>, </a:t>
            </a:r>
            <a:r>
              <a:rPr lang="ko-KR" altLang="en-US" dirty="0"/>
              <a:t>개별적으로 함수들이 각각 실행되니 비동기일까요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A, B, </a:t>
            </a:r>
            <a:r>
              <a:rPr lang="ko-KR" altLang="en-US" dirty="0"/>
              <a:t>모두 각각 실행되긴 했으나</a:t>
            </a:r>
            <a:r>
              <a:rPr lang="en-US" altLang="ko-KR" dirty="0"/>
              <a:t>, </a:t>
            </a:r>
            <a:r>
              <a:rPr lang="ko-KR" altLang="en-US" dirty="0"/>
              <a:t>그 실행주기가 모두 일치되어 있으니 비동기가 아닌 동기라고 봐야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Blocking / Non-blocking </a:t>
            </a:r>
            <a:r>
              <a:rPr lang="ko-KR" altLang="en-US" dirty="0"/>
              <a:t>정리해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작업을 처리할 때 이전 작업의 처리결과를 기다리면 </a:t>
            </a:r>
            <a:r>
              <a:rPr lang="en-US" altLang="ko-KR" dirty="0"/>
              <a:t>Blocking </a:t>
            </a:r>
            <a:r>
              <a:rPr lang="ko-KR" altLang="en-US" dirty="0"/>
              <a:t>이라고 말씀드렸었는데요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말은 즉</a:t>
            </a:r>
            <a:r>
              <a:rPr lang="en-US" altLang="ko-KR" dirty="0"/>
              <a:t>, </a:t>
            </a:r>
            <a:r>
              <a:rPr lang="ko-KR" altLang="en-US" dirty="0"/>
              <a:t>다음 명령어를 처리할 제어권이 </a:t>
            </a:r>
            <a:r>
              <a:rPr lang="en-US" altLang="ko-KR" dirty="0"/>
              <a:t>caller</a:t>
            </a:r>
            <a:r>
              <a:rPr lang="ko-KR" altLang="en-US" dirty="0"/>
              <a:t>에게 있는지 여부입니다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예제를 같이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실행되는 동안</a:t>
            </a:r>
            <a:r>
              <a:rPr lang="en-US" altLang="ko-KR" dirty="0"/>
              <a:t>, A</a:t>
            </a:r>
            <a:r>
              <a:rPr lang="ko-KR" altLang="en-US" dirty="0"/>
              <a:t>에게는 다음 명령어를 실행할 제어권이 주어지지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종료되면 그 때 </a:t>
            </a:r>
            <a:r>
              <a:rPr lang="en-US" altLang="ko-KR" dirty="0"/>
              <a:t>A</a:t>
            </a:r>
            <a:r>
              <a:rPr lang="ko-KR" altLang="en-US" dirty="0"/>
              <a:t>에게 제어권이 반환되며</a:t>
            </a:r>
            <a:r>
              <a:rPr lang="en-US" altLang="ko-KR" dirty="0"/>
              <a:t>, A</a:t>
            </a:r>
            <a:r>
              <a:rPr lang="ko-KR" altLang="en-US" dirty="0"/>
              <a:t>는 그제서야 다음 명령어를 실행할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Non-blocking </a:t>
            </a:r>
            <a:r>
              <a:rPr lang="ko-KR" altLang="en-US" dirty="0"/>
              <a:t>예제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 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 </a:t>
            </a:r>
            <a:r>
              <a:rPr lang="ko-KR" altLang="en-US" dirty="0"/>
              <a:t>는 제어권을 </a:t>
            </a:r>
            <a:r>
              <a:rPr lang="en-US" altLang="ko-KR" dirty="0"/>
              <a:t>A</a:t>
            </a:r>
            <a:r>
              <a:rPr lang="ko-KR" altLang="en-US" dirty="0"/>
              <a:t>에게 즉시 반환했고</a:t>
            </a:r>
            <a:r>
              <a:rPr lang="en-US" altLang="ko-KR" dirty="0"/>
              <a:t>, Caller A</a:t>
            </a:r>
            <a:r>
              <a:rPr lang="ko-KR" altLang="en-US" dirty="0"/>
              <a:t>는 함수 </a:t>
            </a:r>
            <a:r>
              <a:rPr lang="en-US" altLang="ko-KR" dirty="0"/>
              <a:t>B</a:t>
            </a:r>
            <a:r>
              <a:rPr lang="ko-KR" altLang="en-US" dirty="0"/>
              <a:t>의 처리결과를 기다리지 않고 즉시 나머지 명령어를 실행합니다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1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ngsn.tistory.com/15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 x 2 combination</a:t>
            </a:r>
          </a:p>
          <a:p>
            <a:pPr lvl="2"/>
            <a:r>
              <a:rPr lang="en-US" altLang="ko-KR" dirty="0"/>
              <a:t>Synchronous /</a:t>
            </a:r>
            <a:r>
              <a:rPr lang="ko-KR" altLang="en-US" dirty="0"/>
              <a:t> </a:t>
            </a:r>
            <a:r>
              <a:rPr lang="en-US" altLang="ko-KR" dirty="0"/>
              <a:t>Asynchronous</a:t>
            </a:r>
          </a:p>
          <a:p>
            <a:pPr lvl="2"/>
            <a:r>
              <a:rPr lang="en-US" altLang="ko-KR" dirty="0"/>
              <a:t>Blocking / Non-blocking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Async &amp; I/O Non-blocking in single thread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+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+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50" y="2152650"/>
            <a:ext cx="1933014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120715" y="2150998"/>
            <a:ext cx="1381686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runnable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778358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8F1F04-856C-39DA-0427-BBB543BFEC8C}"/>
              </a:ext>
            </a:extLst>
          </p:cNvPr>
          <p:cNvSpPr/>
          <p:nvPr/>
        </p:nvSpPr>
        <p:spPr>
          <a:xfrm>
            <a:off x="3882498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768470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655527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7391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4970336" y="3531705"/>
            <a:ext cx="11885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260493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  <a:p>
            <a:pPr algn="ctr"/>
            <a:r>
              <a:rPr lang="en-US" altLang="ko-KR" sz="700" dirty="0"/>
              <a:t>wait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953548" y="215473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592622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2997150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08D6D-7638-DDB2-AFD4-685946D9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2"/>
          <a:stretch/>
        </p:blipFill>
        <p:spPr>
          <a:xfrm>
            <a:off x="1221187" y="1160347"/>
            <a:ext cx="4985393" cy="395872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B8373A-E8DD-C3D4-65B8-6E6D6D2CE4ED}"/>
              </a:ext>
            </a:extLst>
          </p:cNvPr>
          <p:cNvSpPr/>
          <p:nvPr/>
        </p:nvSpPr>
        <p:spPr>
          <a:xfrm>
            <a:off x="4222750" y="3344985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98D16-1EE9-BB32-1850-AEB0405F488A}"/>
              </a:ext>
            </a:extLst>
          </p:cNvPr>
          <p:cNvSpPr txBox="1"/>
          <p:nvPr/>
        </p:nvSpPr>
        <p:spPr>
          <a:xfrm>
            <a:off x="6774693" y="4794944"/>
            <a:ext cx="2072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effectLst/>
                <a:hlinkClick r:id="rId4"/>
              </a:rPr>
              <a:t>https://gngsn.tistory.com/154</a:t>
            </a:r>
            <a:endParaRPr lang="ko-KR" altLang="en-US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BF0FC2-29B3-8DB8-736E-0F0865DABCF2}"/>
              </a:ext>
            </a:extLst>
          </p:cNvPr>
          <p:cNvSpPr/>
          <p:nvPr/>
        </p:nvSpPr>
        <p:spPr>
          <a:xfrm>
            <a:off x="2149475" y="1560846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66670D-5F2B-5489-18C1-A8A27F6A8BED}"/>
              </a:ext>
            </a:extLst>
          </p:cNvPr>
          <p:cNvGrpSpPr/>
          <p:nvPr/>
        </p:nvGrpSpPr>
        <p:grpSpPr>
          <a:xfrm>
            <a:off x="899886" y="1693636"/>
            <a:ext cx="6531428" cy="2583797"/>
            <a:chOff x="899886" y="1693636"/>
            <a:chExt cx="6531428" cy="2583797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39D7138B-9503-42E3-9E0E-66ADAF3109DB}"/>
                </a:ext>
              </a:extLst>
            </p:cNvPr>
            <p:cNvSpPr/>
            <p:nvPr/>
          </p:nvSpPr>
          <p:spPr>
            <a:xfrm>
              <a:off x="2992664" y="1693637"/>
              <a:ext cx="2042886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FDE20180-3ADA-AB6E-8806-3F257AC5920F}"/>
                </a:ext>
              </a:extLst>
            </p:cNvPr>
            <p:cNvSpPr/>
            <p:nvPr/>
          </p:nvSpPr>
          <p:spPr>
            <a:xfrm>
              <a:off x="5035550" y="1693636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E339F1-B5DD-B3AB-40AC-A7591C96E7E7}"/>
                </a:ext>
              </a:extLst>
            </p:cNvPr>
            <p:cNvSpPr txBox="1"/>
            <p:nvPr/>
          </p:nvSpPr>
          <p:spPr>
            <a:xfrm>
              <a:off x="899886" y="1901374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0B5CB-B471-11FF-DEC6-0CA12039780F}"/>
                </a:ext>
              </a:extLst>
            </p:cNvPr>
            <p:cNvSpPr txBox="1"/>
            <p:nvPr/>
          </p:nvSpPr>
          <p:spPr>
            <a:xfrm>
              <a:off x="921660" y="3098803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Asynchronous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730D685-4221-F7A3-047C-E405A72F5933}"/>
                </a:ext>
              </a:extLst>
            </p:cNvPr>
            <p:cNvSpPr/>
            <p:nvPr/>
          </p:nvSpPr>
          <p:spPr>
            <a:xfrm>
              <a:off x="2992664" y="2865791"/>
              <a:ext cx="4438650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A463EC1-8B3E-92B5-0598-429526E2486F}"/>
                </a:ext>
              </a:extLst>
            </p:cNvPr>
            <p:cNvSpPr/>
            <p:nvPr/>
          </p:nvSpPr>
          <p:spPr>
            <a:xfrm>
              <a:off x="4014107" y="3479148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0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D7138B-9503-42E3-9E0E-66ADAF3109DB}"/>
              </a:ext>
            </a:extLst>
          </p:cNvPr>
          <p:cNvSpPr/>
          <p:nvPr/>
        </p:nvSpPr>
        <p:spPr>
          <a:xfrm>
            <a:off x="2992664" y="1693637"/>
            <a:ext cx="128905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DE20180-3ADA-AB6E-8806-3F257AC5920F}"/>
              </a:ext>
            </a:extLst>
          </p:cNvPr>
          <p:cNvSpPr/>
          <p:nvPr/>
        </p:nvSpPr>
        <p:spPr>
          <a:xfrm>
            <a:off x="5907314" y="1693636"/>
            <a:ext cx="152400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339F1-B5DD-B3AB-40AC-A7591C96E7E7}"/>
              </a:ext>
            </a:extLst>
          </p:cNvPr>
          <p:cNvSpPr txBox="1"/>
          <p:nvPr/>
        </p:nvSpPr>
        <p:spPr>
          <a:xfrm>
            <a:off x="899886" y="190137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919CF3A-F6D5-4FB2-6986-7F46346FC40D}"/>
              </a:ext>
            </a:extLst>
          </p:cNvPr>
          <p:cNvSpPr/>
          <p:nvPr/>
        </p:nvSpPr>
        <p:spPr>
          <a:xfrm>
            <a:off x="2992664" y="3261176"/>
            <a:ext cx="4438650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B337-425B-23AE-0310-6A6C92E6355C}"/>
              </a:ext>
            </a:extLst>
          </p:cNvPr>
          <p:cNvSpPr txBox="1"/>
          <p:nvPr/>
        </p:nvSpPr>
        <p:spPr>
          <a:xfrm>
            <a:off x="899886" y="330721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043DD4-A418-6C2C-69A7-1256C8A3B9D4}"/>
              </a:ext>
            </a:extLst>
          </p:cNvPr>
          <p:cNvSpPr/>
          <p:nvPr/>
        </p:nvSpPr>
        <p:spPr>
          <a:xfrm>
            <a:off x="2992664" y="3748083"/>
            <a:ext cx="4438650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6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D505CE-34AD-409A-7829-02B0D3F99AEF}"/>
              </a:ext>
            </a:extLst>
          </p:cNvPr>
          <p:cNvCxnSpPr/>
          <p:nvPr/>
        </p:nvCxnSpPr>
        <p:spPr>
          <a:xfrm>
            <a:off x="5285014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4A8121-C282-8CEA-D21F-6BE0E0443537}"/>
              </a:ext>
            </a:extLst>
          </p:cNvPr>
          <p:cNvCxnSpPr/>
          <p:nvPr/>
        </p:nvCxnSpPr>
        <p:spPr>
          <a:xfrm>
            <a:off x="3429000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4E2CA-9E76-176B-E9FD-E841719C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명령어를 실행시킬 수 있는 제어권이 나에게 있는가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Yes : Non-blocking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B68428-EFB4-0241-D9D5-8CD7AA10AC0E}"/>
              </a:ext>
            </a:extLst>
          </p:cNvPr>
          <p:cNvSpPr/>
          <p:nvPr/>
        </p:nvSpPr>
        <p:spPr>
          <a:xfrm>
            <a:off x="1572986" y="22566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770348-59F6-0F63-C5F5-F514AE3D06D6}"/>
              </a:ext>
            </a:extLst>
          </p:cNvPr>
          <p:cNvSpPr/>
          <p:nvPr/>
        </p:nvSpPr>
        <p:spPr>
          <a:xfrm>
            <a:off x="3429000" y="27241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7470A35-1C91-2893-8583-059B5B256A37}"/>
              </a:ext>
            </a:extLst>
          </p:cNvPr>
          <p:cNvSpPr/>
          <p:nvPr/>
        </p:nvSpPr>
        <p:spPr>
          <a:xfrm>
            <a:off x="5285014" y="2256630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72D964-C67D-C159-0B1E-2C4B6AFAE87D}"/>
              </a:ext>
            </a:extLst>
          </p:cNvPr>
          <p:cNvCxnSpPr/>
          <p:nvPr/>
        </p:nvCxnSpPr>
        <p:spPr>
          <a:xfrm>
            <a:off x="5285014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7B6686-C074-E757-FFD3-3C6CAD5AD260}"/>
              </a:ext>
            </a:extLst>
          </p:cNvPr>
          <p:cNvCxnSpPr/>
          <p:nvPr/>
        </p:nvCxnSpPr>
        <p:spPr>
          <a:xfrm>
            <a:off x="3429000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32DE638-3E14-03D5-C7FE-295CA5CF3882}"/>
              </a:ext>
            </a:extLst>
          </p:cNvPr>
          <p:cNvSpPr/>
          <p:nvPr/>
        </p:nvSpPr>
        <p:spPr>
          <a:xfrm>
            <a:off x="1572986" y="37425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CC8B52B-A2C3-AE1A-5704-5976D9787E49}"/>
              </a:ext>
            </a:extLst>
          </p:cNvPr>
          <p:cNvSpPr/>
          <p:nvPr/>
        </p:nvSpPr>
        <p:spPr>
          <a:xfrm>
            <a:off x="3429000" y="42100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BCDE517-9CB0-95C0-705D-5C19D6EF6164}"/>
              </a:ext>
            </a:extLst>
          </p:cNvPr>
          <p:cNvSpPr/>
          <p:nvPr/>
        </p:nvSpPr>
        <p:spPr>
          <a:xfrm>
            <a:off x="3445328" y="3752849"/>
            <a:ext cx="3695699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733</TotalTime>
  <Words>1698</Words>
  <Application>Microsoft Office PowerPoint</Application>
  <PresentationFormat>화면 슬라이드 쇼(16:9)</PresentationFormat>
  <Paragraphs>387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435</cp:revision>
  <dcterms:created xsi:type="dcterms:W3CDTF">2023-07-11T14:27:12Z</dcterms:created>
  <dcterms:modified xsi:type="dcterms:W3CDTF">2023-07-17T23:18:14Z</dcterms:modified>
</cp:coreProperties>
</file>