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sldIdLst>
    <p:sldId id="256" r:id="rId2"/>
    <p:sldId id="258" r:id="rId3"/>
    <p:sldId id="276" r:id="rId4"/>
    <p:sldId id="274" r:id="rId5"/>
    <p:sldId id="278" r:id="rId6"/>
    <p:sldId id="279" r:id="rId7"/>
    <p:sldId id="273" r:id="rId8"/>
    <p:sldId id="262" r:id="rId9"/>
    <p:sldId id="264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402" autoAdjust="0"/>
  </p:normalViewPr>
  <p:slideViewPr>
    <p:cSldViewPr snapToGrid="0" showGuides="1">
      <p:cViewPr varScale="1">
        <p:scale>
          <a:sx n="85" d="100"/>
          <a:sy n="85" d="100"/>
        </p:scale>
        <p:origin x="2262" y="84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MVC</a:t>
            </a:r>
            <a:r>
              <a:rPr lang="ko-KR" altLang="en-US" dirty="0"/>
              <a:t>로 만들었던 </a:t>
            </a:r>
            <a:r>
              <a:rPr lang="en-US" altLang="ko-KR" dirty="0"/>
              <a:t>application </a:t>
            </a:r>
            <a:r>
              <a:rPr lang="ko-KR" altLang="en-US" dirty="0"/>
              <a:t>을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 기반 비동기 </a:t>
            </a:r>
            <a:r>
              <a:rPr lang="en-US" altLang="ko-KR" dirty="0"/>
              <a:t>application</a:t>
            </a:r>
            <a:r>
              <a:rPr lang="ko-KR" altLang="en-US" dirty="0"/>
              <a:t>으로 다시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이번 챕터에서는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/>
              <a:t>Reactive library</a:t>
            </a:r>
            <a:r>
              <a:rPr lang="ko-KR" altLang="en-US" dirty="0"/>
              <a:t>인 </a:t>
            </a:r>
            <a:r>
              <a:rPr lang="en-US" altLang="ko-KR" dirty="0"/>
              <a:t>Reactor</a:t>
            </a:r>
            <a:r>
              <a:rPr lang="ko-KR" altLang="en-US" dirty="0"/>
              <a:t>를 사용해 개발하겠습니다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 err="1"/>
              <a:t>Webflux</a:t>
            </a:r>
            <a:r>
              <a:rPr lang="en-US" altLang="ko-KR" dirty="0"/>
              <a:t> reactor </a:t>
            </a:r>
            <a:r>
              <a:rPr lang="ko-KR" altLang="en-US" dirty="0"/>
              <a:t>서버 본격적으로 구현해 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기반으로 </a:t>
            </a:r>
            <a:r>
              <a:rPr lang="en-US" altLang="ko-KR" dirty="0"/>
              <a:t>Hello world API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7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다음으로 </a:t>
            </a:r>
            <a:r>
              <a:rPr lang="en-US" altLang="ko-KR" dirty="0" err="1"/>
              <a:t>Webflux</a:t>
            </a:r>
            <a:r>
              <a:rPr lang="en-US" altLang="ko-KR" dirty="0"/>
              <a:t> CRUD </a:t>
            </a:r>
            <a:r>
              <a:rPr lang="ko-KR" altLang="en-US" dirty="0"/>
              <a:t>서비스를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0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TDD </a:t>
            </a:r>
            <a:r>
              <a:rPr lang="ko-KR" altLang="en-US" dirty="0"/>
              <a:t>기반으로 구현했기에 </a:t>
            </a:r>
            <a:r>
              <a:rPr lang="en-US" altLang="ko-KR" dirty="0"/>
              <a:t>Unit </a:t>
            </a:r>
            <a:r>
              <a:rPr lang="ko-KR" altLang="en-US" dirty="0"/>
              <a:t>테스트 자체는 저희가 모두 구현했습니다만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spring boot test </a:t>
            </a:r>
            <a:r>
              <a:rPr lang="ko-KR" altLang="en-US" dirty="0"/>
              <a:t>모듈에 미해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에서는 일부 지원하지 않는 기능이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에서도 </a:t>
            </a:r>
            <a:r>
              <a:rPr lang="en-US" altLang="ko-KR" dirty="0"/>
              <a:t>unit </a:t>
            </a:r>
            <a:r>
              <a:rPr lang="ko-KR" altLang="en-US" dirty="0"/>
              <a:t>테스트를 한꺼번에 실행시킬 수 있도록 오류를 수정해 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Spring framework </a:t>
            </a:r>
            <a:r>
              <a:rPr lang="ko-KR" altLang="en-US" dirty="0" err="1"/>
              <a:t>기술스택</a:t>
            </a:r>
            <a:r>
              <a:rPr lang="ko-KR" altLang="en-US" dirty="0"/>
              <a:t> 중 하나로 </a:t>
            </a:r>
            <a:r>
              <a:rPr lang="en-US" altLang="ko-KR" dirty="0"/>
              <a:t>Async non-blocking </a:t>
            </a:r>
            <a:r>
              <a:rPr lang="ko-KR" altLang="en-US" dirty="0"/>
              <a:t>방식으로 요청을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Spring framework 5.0 </a:t>
            </a:r>
            <a:r>
              <a:rPr lang="ko-KR" altLang="en-US" dirty="0"/>
              <a:t>출시와 함께 </a:t>
            </a:r>
            <a:r>
              <a:rPr lang="ko-KR" altLang="en-US" dirty="0" err="1"/>
              <a:t>릴리즈되었으며</a:t>
            </a:r>
            <a:r>
              <a:rPr lang="en-US" altLang="ko-KR" dirty="0"/>
              <a:t>,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스택과 </a:t>
            </a:r>
            <a:r>
              <a:rPr lang="en-US" altLang="ko-KR" dirty="0"/>
              <a:t>1:1 </a:t>
            </a:r>
            <a:r>
              <a:rPr lang="ko-KR" altLang="en-US" dirty="0"/>
              <a:t>대응되는 것으로 소개는 하고 있습니다만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의존관계가 판이하게 달라지기 때문에 </a:t>
            </a:r>
            <a:r>
              <a:rPr lang="en-US" altLang="ko-KR" dirty="0"/>
              <a:t>MVC </a:t>
            </a:r>
            <a:r>
              <a:rPr lang="ko-KR" altLang="en-US" dirty="0"/>
              <a:t>프로젝트와 같이 사용할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가지 핵심 기술로 </a:t>
            </a:r>
            <a:r>
              <a:rPr lang="en-US" altLang="ko-KR" dirty="0"/>
              <a:t>Spring stack </a:t>
            </a:r>
            <a:r>
              <a:rPr lang="ko-KR" altLang="en-US" dirty="0"/>
              <a:t>을 구현하고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Netty</a:t>
            </a:r>
            <a:r>
              <a:rPr lang="ko-KR" altLang="en-US" dirty="0"/>
              <a:t>는 이벤트 </a:t>
            </a:r>
            <a:r>
              <a:rPr lang="ko-KR" altLang="en-US" dirty="0" err="1"/>
              <a:t>드리븐</a:t>
            </a:r>
            <a:r>
              <a:rPr lang="ko-KR" altLang="en-US" dirty="0"/>
              <a:t> 방식의 비동기 네트워크 프레임워크로</a:t>
            </a:r>
            <a:r>
              <a:rPr lang="en-US" altLang="ko-KR" dirty="0"/>
              <a:t>, </a:t>
            </a:r>
            <a:r>
              <a:rPr lang="ko-KR" altLang="en-US" dirty="0" err="1"/>
              <a:t>톰캣</a:t>
            </a:r>
            <a:r>
              <a:rPr lang="ko-KR" altLang="en-US" dirty="0"/>
              <a:t> 대신 사용되며</a:t>
            </a:r>
            <a:r>
              <a:rPr lang="en-US" altLang="ko-KR" dirty="0"/>
              <a:t>, 10</a:t>
            </a:r>
            <a:r>
              <a:rPr lang="ko-KR" altLang="en-US" dirty="0"/>
              <a:t>만개 이상의 커넥션을 </a:t>
            </a:r>
            <a:r>
              <a:rPr lang="en-US" altLang="ko-KR" dirty="0"/>
              <a:t>I/O Multiplexing </a:t>
            </a:r>
            <a:r>
              <a:rPr lang="ko-KR" altLang="en-US" dirty="0"/>
              <a:t>방식으로 안정적으로 처리합니다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이희승님이라고</a:t>
            </a:r>
            <a:r>
              <a:rPr lang="en-US" altLang="ko-KR" dirty="0"/>
              <a:t>, </a:t>
            </a:r>
            <a:r>
              <a:rPr lang="ko-KR" altLang="en-US" dirty="0"/>
              <a:t>한국 엔지니어분이 </a:t>
            </a:r>
            <a:r>
              <a:rPr lang="ko-KR" altLang="en-US" dirty="0" err="1"/>
              <a:t>만드셨는데요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트위터를 거쳐 네이버 라인에서 아르메니아라는 </a:t>
            </a:r>
            <a:r>
              <a:rPr lang="ko-KR" altLang="en-US" dirty="0" err="1"/>
              <a:t>마이크로서비스</a:t>
            </a:r>
            <a:r>
              <a:rPr lang="ko-KR" altLang="en-US" dirty="0"/>
              <a:t> 프레임워크를 개발하다가</a:t>
            </a:r>
            <a:r>
              <a:rPr lang="en-US" altLang="ko-KR" dirty="0"/>
              <a:t>, </a:t>
            </a:r>
            <a:r>
              <a:rPr lang="ko-KR" altLang="en-US" dirty="0"/>
              <a:t>바로 얼마전 라인 </a:t>
            </a:r>
            <a:r>
              <a:rPr lang="en-US" altLang="ko-KR" dirty="0"/>
              <a:t>CTO </a:t>
            </a:r>
            <a:r>
              <a:rPr lang="ko-KR" altLang="en-US" dirty="0"/>
              <a:t>로 부임하셨어요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혹시 희승사화라는 사건 </a:t>
            </a:r>
            <a:r>
              <a:rPr lang="ko-KR" altLang="en-US" dirty="0" err="1"/>
              <a:t>들어보셨을런지</a:t>
            </a:r>
            <a:r>
              <a:rPr lang="ko-KR" altLang="en-US" dirty="0"/>
              <a:t> 모르겠네요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2004</a:t>
            </a:r>
            <a:r>
              <a:rPr lang="ko-KR" altLang="en-US" dirty="0"/>
              <a:t>년 자바 서비스넷이라는 커뮤니티에서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당시 </a:t>
            </a:r>
            <a:r>
              <a:rPr lang="en-US" altLang="ko-KR" dirty="0"/>
              <a:t>25</a:t>
            </a:r>
            <a:r>
              <a:rPr lang="ko-KR" altLang="en-US" dirty="0"/>
              <a:t>세 개발자가 자기 고민을 털어놓은 글에 엄청난 댓글들이 달렸는데요</a:t>
            </a:r>
            <a:r>
              <a:rPr lang="en-US" altLang="ko-KR" dirty="0"/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내용은 대략 이렇습니다</a:t>
            </a:r>
            <a:r>
              <a:rPr lang="en-US" altLang="ko-KR" dirty="0"/>
              <a:t>.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나는 대리 </a:t>
            </a:r>
            <a:r>
              <a:rPr lang="en-US" altLang="ko-KR" dirty="0"/>
              <a:t>-&gt; </a:t>
            </a:r>
            <a:r>
              <a:rPr lang="ko-KR" altLang="en-US" dirty="0"/>
              <a:t>과장 </a:t>
            </a:r>
            <a:r>
              <a:rPr lang="en-US" altLang="ko-KR" dirty="0"/>
              <a:t>-&gt; PM </a:t>
            </a:r>
            <a:r>
              <a:rPr lang="ko-KR" altLang="en-US" dirty="0"/>
              <a:t>진급까지 초고속 승진을 해봤는데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뜻하는 바가 있어 대학원에 진학하고 해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그런데 회사에서 이사 직함과 함께 고액 연봉을 제시하네 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글쓴이가 거짓말한다고 생각했던 개발자들이</a:t>
            </a:r>
            <a:r>
              <a:rPr lang="en-US" altLang="ko-KR" dirty="0"/>
              <a:t>, </a:t>
            </a:r>
            <a:r>
              <a:rPr lang="ko-KR" altLang="en-US" dirty="0"/>
              <a:t>이 글에 낯뜨거운 훈수와 악플을 마구 달았는데</a:t>
            </a:r>
            <a:r>
              <a:rPr lang="en-US" altLang="ko-KR" dirty="0"/>
              <a:t>… </a:t>
            </a:r>
            <a:r>
              <a:rPr lang="ko-KR" altLang="en-US" dirty="0"/>
              <a:t>그 사건의 주인공이 바로 이 </a:t>
            </a:r>
            <a:r>
              <a:rPr lang="ko-KR" altLang="en-US" dirty="0" err="1"/>
              <a:t>분이세요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Netty</a:t>
            </a:r>
            <a:r>
              <a:rPr lang="ko-KR" altLang="en-US" dirty="0"/>
              <a:t>는 서버로만 </a:t>
            </a:r>
            <a:r>
              <a:rPr lang="ko-KR" altLang="en-US" dirty="0" err="1"/>
              <a:t>용처가</a:t>
            </a:r>
            <a:r>
              <a:rPr lang="ko-KR" altLang="en-US" dirty="0"/>
              <a:t> 한정되어 있는 건 아니고요</a:t>
            </a:r>
            <a:r>
              <a:rPr lang="en-US" altLang="ko-KR" dirty="0"/>
              <a:t>. </a:t>
            </a:r>
            <a:r>
              <a:rPr lang="ko-KR" altLang="en-US" dirty="0"/>
              <a:t>성능 좋은 </a:t>
            </a:r>
            <a:r>
              <a:rPr lang="en-US" altLang="ko-KR" dirty="0" err="1"/>
              <a:t>redis</a:t>
            </a:r>
            <a:r>
              <a:rPr lang="en-US" altLang="ko-KR" dirty="0"/>
              <a:t> client </a:t>
            </a:r>
            <a:r>
              <a:rPr lang="ko-KR" altLang="en-US" dirty="0"/>
              <a:t>로 유명한 </a:t>
            </a:r>
            <a:r>
              <a:rPr lang="en-US" altLang="ko-KR" dirty="0"/>
              <a:t>lettuce </a:t>
            </a:r>
            <a:r>
              <a:rPr lang="ko-KR" altLang="en-US" dirty="0"/>
              <a:t>도 바로 </a:t>
            </a:r>
            <a:r>
              <a:rPr lang="en-US" altLang="ko-KR" dirty="0" err="1"/>
              <a:t>Netty</a:t>
            </a:r>
            <a:r>
              <a:rPr lang="en-US" altLang="ko-KR" dirty="0"/>
              <a:t> </a:t>
            </a:r>
            <a:r>
              <a:rPr lang="ko-KR" altLang="en-US" dirty="0"/>
              <a:t>로 만들어졌습니다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10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라인 개발자 블로그에서 </a:t>
            </a:r>
            <a:r>
              <a:rPr lang="ko-KR" altLang="en-US" dirty="0" err="1"/>
              <a:t>희승님</a:t>
            </a:r>
            <a:r>
              <a:rPr lang="ko-KR" altLang="en-US" dirty="0"/>
              <a:t> 사진 함 가져와 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웃는 모습이 참 친근하시죠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4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핵심 기술 두번째</a:t>
            </a:r>
            <a:r>
              <a:rPr lang="en-US" altLang="ko-KR" dirty="0"/>
              <a:t>, Reactor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처음에 대용량 데이터 스트리밍 처리를 목적으로 개발되었는데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java </a:t>
            </a:r>
            <a:r>
              <a:rPr lang="ko-KR" altLang="en-US" dirty="0"/>
              <a:t>에서 </a:t>
            </a:r>
            <a:r>
              <a:rPr lang="en-US" altLang="ko-KR" dirty="0"/>
              <a:t>Async non-block IO </a:t>
            </a:r>
            <a:r>
              <a:rPr lang="ko-KR" altLang="en-US" dirty="0"/>
              <a:t>어플리케이션을 구축하기 위한 프레임워크로 용도가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역사가 나름 오래 되었는데요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, 1.0 </a:t>
            </a:r>
            <a:r>
              <a:rPr lang="ko-KR" altLang="en-US" dirty="0"/>
              <a:t>이 릴리즈 되었고</a:t>
            </a:r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사용되는 </a:t>
            </a:r>
            <a:r>
              <a:rPr lang="en-US" altLang="ko-KR" dirty="0"/>
              <a:t>3.0 </a:t>
            </a:r>
            <a:r>
              <a:rPr lang="ko-KR" altLang="en-US" dirty="0"/>
              <a:t>은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독자규격은 당연히 아니며</a:t>
            </a:r>
            <a:r>
              <a:rPr lang="en-US" altLang="ko-KR" dirty="0"/>
              <a:t>, Reactive Streams </a:t>
            </a:r>
            <a:r>
              <a:rPr lang="ko-KR" altLang="en-US" dirty="0"/>
              <a:t>라는 비동기 스트림 처리표준 구현하고 있습니다</a:t>
            </a:r>
            <a:r>
              <a:rPr lang="en-US" altLang="ko-KR" dirty="0"/>
              <a:t>.</a:t>
            </a:r>
          </a:p>
          <a:p>
            <a:endParaRPr lang="en-US" altLang="ko-KR" dirty="0">
              <a:effectLst/>
              <a:hlinkClick r:id="rId3"/>
            </a:endParaRPr>
          </a:p>
          <a:p>
            <a:r>
              <a:rPr lang="en-US" altLang="ko-KR" dirty="0">
                <a:effectLst/>
                <a:hlinkClick r:id="rId3"/>
              </a:rPr>
              <a:t>http://www.reactive-streams.org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핵심 기술 마지막</a:t>
            </a:r>
            <a:r>
              <a:rPr lang="en-US" altLang="ko-KR" dirty="0"/>
              <a:t>, R2DBC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</a:t>
            </a:r>
            <a:r>
              <a:rPr lang="ko-KR" altLang="en-US" dirty="0"/>
              <a:t>는 </a:t>
            </a:r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Data Reactive</a:t>
            </a:r>
            <a:r>
              <a:rPr lang="ko-KR" altLang="en-US" dirty="0"/>
              <a:t> 기술 중 하나로</a:t>
            </a:r>
            <a:r>
              <a:rPr lang="en-US" altLang="ko-KR" dirty="0"/>
              <a:t>, </a:t>
            </a:r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와의 연결을 제공하는 </a:t>
            </a:r>
            <a:r>
              <a:rPr lang="en-US" altLang="ko-KR" dirty="0"/>
              <a:t>JDBC </a:t>
            </a:r>
            <a:r>
              <a:rPr lang="ko-KR" altLang="en-US" dirty="0" err="1"/>
              <a:t>대체제입니다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b="1" u="sng" dirty="0"/>
              <a:t>R</a:t>
            </a:r>
            <a:r>
              <a:rPr lang="en-US" altLang="ko-KR" dirty="0"/>
              <a:t>eactive</a:t>
            </a:r>
            <a:r>
              <a:rPr lang="ko-KR" altLang="en-US" dirty="0"/>
              <a:t> </a:t>
            </a:r>
            <a:r>
              <a:rPr lang="en-US" altLang="ko-KR" b="1" u="sng" dirty="0"/>
              <a:t>R</a:t>
            </a:r>
            <a:r>
              <a:rPr lang="en-US" altLang="ko-KR" dirty="0"/>
              <a:t>elation</a:t>
            </a:r>
            <a:r>
              <a:rPr lang="ko-KR" altLang="en-US" dirty="0"/>
              <a:t> </a:t>
            </a:r>
            <a:r>
              <a:rPr lang="en-US" altLang="ko-KR" b="1" u="sng" dirty="0"/>
              <a:t>D</a:t>
            </a:r>
            <a:r>
              <a:rPr lang="en-US" altLang="ko-KR" dirty="0"/>
              <a:t>ata</a:t>
            </a:r>
            <a:r>
              <a:rPr lang="en-US" altLang="ko-KR" b="1" u="sng" dirty="0"/>
              <a:t>b</a:t>
            </a:r>
            <a:r>
              <a:rPr lang="en-US" altLang="ko-KR" dirty="0"/>
              <a:t>ase</a:t>
            </a:r>
            <a:r>
              <a:rPr lang="ko-KR" altLang="en-US" dirty="0"/>
              <a:t> </a:t>
            </a:r>
            <a:r>
              <a:rPr lang="en-US" altLang="ko-KR" b="1" u="sng" dirty="0"/>
              <a:t>C</a:t>
            </a:r>
            <a:r>
              <a:rPr lang="en-US" altLang="ko-KR" dirty="0"/>
              <a:t>onnectivity)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2016</a:t>
            </a:r>
            <a:r>
              <a:rPr lang="ko-KR" altLang="en-US" dirty="0"/>
              <a:t>년 발표되고나서 꽤 오랫동안 </a:t>
            </a:r>
            <a:r>
              <a:rPr lang="en-US" altLang="ko-KR" dirty="0"/>
              <a:t>Reactive RDB </a:t>
            </a:r>
            <a:r>
              <a:rPr lang="ko-KR" altLang="en-US" dirty="0"/>
              <a:t>연결을 지원하지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저희가 주로 개발하는 </a:t>
            </a:r>
            <a:r>
              <a:rPr lang="en-US" altLang="ko-KR" dirty="0"/>
              <a:t>RDB </a:t>
            </a:r>
            <a:r>
              <a:rPr lang="ko-KR" altLang="en-US" dirty="0"/>
              <a:t>기반 웹 어플리케이션에서는 성능상 이점을 제공하지 못하고 있었는데요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reactive </a:t>
            </a:r>
            <a:r>
              <a:rPr lang="ko-KR" altLang="en-US" dirty="0"/>
              <a:t>특성상 체인 하나가 </a:t>
            </a:r>
            <a:r>
              <a:rPr lang="ko-KR" altLang="en-US" dirty="0" err="1"/>
              <a:t>블락이면</a:t>
            </a:r>
            <a:r>
              <a:rPr lang="ko-KR" altLang="en-US" dirty="0"/>
              <a:t> 다른 체인도 </a:t>
            </a:r>
            <a:r>
              <a:rPr lang="ko-KR" altLang="en-US" dirty="0" err="1"/>
              <a:t>블락되거든요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webflux</a:t>
            </a:r>
            <a:r>
              <a:rPr lang="ko-KR" altLang="en-US" dirty="0"/>
              <a:t> 초창기에는 </a:t>
            </a:r>
            <a:r>
              <a:rPr lang="en-US" altLang="ko-KR" dirty="0" err="1"/>
              <a:t>jdbc</a:t>
            </a:r>
            <a:r>
              <a:rPr lang="en-US" altLang="ko-KR" dirty="0"/>
              <a:t> </a:t>
            </a:r>
            <a:r>
              <a:rPr lang="ko-KR" altLang="en-US" dirty="0"/>
              <a:t>연결은  </a:t>
            </a:r>
            <a:r>
              <a:rPr lang="en-US" altLang="ko-KR" dirty="0"/>
              <a:t>blocking io </a:t>
            </a:r>
            <a:r>
              <a:rPr lang="ko-KR" altLang="en-US" dirty="0"/>
              <a:t>만 관리하는 전용 </a:t>
            </a:r>
            <a:r>
              <a:rPr lang="en-US" altLang="ko-KR" dirty="0"/>
              <a:t>thread pool </a:t>
            </a:r>
            <a:r>
              <a:rPr lang="ko-KR" altLang="en-US" dirty="0"/>
              <a:t>을 만들어</a:t>
            </a:r>
            <a:r>
              <a:rPr lang="en-US" altLang="ko-KR" dirty="0"/>
              <a:t>, </a:t>
            </a:r>
            <a:r>
              <a:rPr lang="ko-KR" altLang="en-US" dirty="0"/>
              <a:t>여기에서 처리하는 것을 가이드 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</a:t>
            </a:r>
            <a:r>
              <a:rPr lang="en-US" altLang="ko-KR" dirty="0" err="1"/>
              <a:t>webflux</a:t>
            </a:r>
            <a:r>
              <a:rPr lang="en-US" altLang="ko-KR" dirty="0"/>
              <a:t> throughput </a:t>
            </a:r>
            <a:r>
              <a:rPr lang="ko-KR" altLang="en-US" dirty="0"/>
              <a:t>이 워낙 고속이라</a:t>
            </a:r>
            <a:r>
              <a:rPr lang="en-US" altLang="ko-KR" dirty="0"/>
              <a:t>,</a:t>
            </a:r>
            <a:r>
              <a:rPr lang="ko-KR" altLang="en-US" dirty="0"/>
              <a:t> 전용 </a:t>
            </a:r>
            <a:r>
              <a:rPr lang="en-US" altLang="ko-KR" dirty="0"/>
              <a:t>thread pool </a:t>
            </a:r>
            <a:r>
              <a:rPr lang="ko-KR" altLang="en-US" dirty="0"/>
              <a:t>이 제 역할을 다 하지 못하고 금새 차버렸습니다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때문에 </a:t>
            </a:r>
            <a:r>
              <a:rPr lang="en-US" altLang="ko-KR" dirty="0"/>
              <a:t>RDB</a:t>
            </a:r>
            <a:r>
              <a:rPr lang="ko-KR" altLang="en-US" dirty="0"/>
              <a:t>를 사용할 경우 </a:t>
            </a:r>
            <a:r>
              <a:rPr lang="en-US" altLang="ko-KR" dirty="0" err="1"/>
              <a:t>mvc</a:t>
            </a:r>
            <a:r>
              <a:rPr lang="en-US" altLang="ko-KR" dirty="0"/>
              <a:t> </a:t>
            </a:r>
            <a:r>
              <a:rPr lang="ko-KR" altLang="en-US" dirty="0"/>
              <a:t>와 차이점이 없었습니다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가 발표되고 나서야 드디어 마지막 퍼즐이 맞춰진 셈인데요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R2DBC </a:t>
            </a:r>
            <a:r>
              <a:rPr lang="ko-KR" altLang="en-US" dirty="0"/>
              <a:t>는 </a:t>
            </a:r>
            <a:r>
              <a:rPr lang="en-US" altLang="ko-KR" dirty="0"/>
              <a:t>JDBC </a:t>
            </a:r>
            <a:r>
              <a:rPr lang="ko-KR" altLang="en-US" dirty="0"/>
              <a:t>처럼 </a:t>
            </a:r>
            <a:r>
              <a:rPr lang="en-US" altLang="ko-KR" dirty="0"/>
              <a:t>interface (SPI, Service Provider Interface)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각 드라이버는 정의된 인터페이스를 벤더가 구현하는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1.0 </a:t>
            </a:r>
            <a:r>
              <a:rPr lang="ko-KR" altLang="en-US" dirty="0"/>
              <a:t>이후 버전부터 현장에서 사용 가능해 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6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비동기 </a:t>
            </a:r>
            <a:r>
              <a:rPr lang="en-US" altLang="ko-KR" dirty="0"/>
              <a:t>API</a:t>
            </a:r>
            <a:r>
              <a:rPr lang="ko-KR" altLang="en-US" dirty="0"/>
              <a:t>를 만들어보기에 앞서</a:t>
            </a:r>
            <a:r>
              <a:rPr lang="en-US" altLang="ko-KR" dirty="0"/>
              <a:t>, </a:t>
            </a:r>
            <a:r>
              <a:rPr lang="ko-KR" altLang="en-US" dirty="0"/>
              <a:t>우선 </a:t>
            </a:r>
            <a:r>
              <a:rPr lang="en-US" altLang="ko-KR" dirty="0"/>
              <a:t>Reactor </a:t>
            </a:r>
            <a:r>
              <a:rPr lang="ko-KR" altLang="en-US" dirty="0"/>
              <a:t>를 간단히 만져보도록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최종 목표는 </a:t>
            </a:r>
            <a:r>
              <a:rPr lang="en-US" altLang="ko-KR" dirty="0"/>
              <a:t>Reactor </a:t>
            </a:r>
            <a:r>
              <a:rPr lang="ko-KR" altLang="en-US" dirty="0"/>
              <a:t>가 아니기 때문에</a:t>
            </a:r>
            <a:r>
              <a:rPr lang="en-US" altLang="ko-KR" dirty="0"/>
              <a:t>, </a:t>
            </a:r>
            <a:r>
              <a:rPr lang="ko-KR" altLang="en-US" dirty="0" err="1"/>
              <a:t>깊이있게</a:t>
            </a:r>
            <a:r>
              <a:rPr lang="ko-KR" altLang="en-US" dirty="0"/>
              <a:t> 들어가진 않습니다</a:t>
            </a:r>
            <a:r>
              <a:rPr lang="en-US" altLang="ko-KR" dirty="0"/>
              <a:t>. </a:t>
            </a:r>
            <a:r>
              <a:rPr lang="ko-KR" altLang="en-US" dirty="0"/>
              <a:t>가벼운 마음으로 </a:t>
            </a:r>
            <a:r>
              <a:rPr lang="en-US" altLang="ko-KR" dirty="0"/>
              <a:t>API </a:t>
            </a:r>
            <a:r>
              <a:rPr lang="ko-KR" altLang="en-US" dirty="0"/>
              <a:t>구현실습에 필요한 만큼만 학습해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4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API </a:t>
            </a:r>
            <a:r>
              <a:rPr lang="ko-KR" altLang="en-US" dirty="0"/>
              <a:t>구현으로 돌아와서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구현할 비즈니스 로직은 기존과 동일합니다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</a:t>
            </a:r>
            <a:r>
              <a:rPr lang="ko-KR" altLang="en-US" dirty="0" err="1"/>
              <a:t>보실께요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gineering.linecorp.com/ko/blog/line-developer-interview-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start.spring.io/#!type=gradle-project-kotlin&amp;language=kotlin&amp;platformVersion=3.1.1&amp;packaging=jar&amp;jvmVersion=17&amp;groupId=dev.fastcampus&amp;artifactId=webflux.reactor&amp;name=webflux.reactor&amp;description=spring%20boot%20reactor&amp;packageName=dev.fastcampus.webflux.reactor&amp;dependencies=webflux,data-r2dbc,h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소개 및 환경구성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구현 </a:t>
            </a:r>
            <a:r>
              <a:rPr lang="en-US" altLang="ko-KR" sz="2000" b="1" dirty="0"/>
              <a:t>(Spring </a:t>
            </a:r>
            <a:r>
              <a:rPr lang="en-US" altLang="ko-KR" sz="2000" b="1" dirty="0" err="1"/>
              <a:t>Webflux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98468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world </a:t>
            </a:r>
            <a:r>
              <a:rPr lang="en-US" altLang="ko-KR"/>
              <a:t>API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84871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CRUD </a:t>
            </a:r>
            <a:r>
              <a:rPr lang="ko-KR" altLang="en-US" dirty="0"/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108519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Unit</a:t>
            </a:r>
            <a:r>
              <a:rPr lang="ko-KR" altLang="en-US" dirty="0"/>
              <a:t> 테스트 </a:t>
            </a:r>
            <a:r>
              <a:rPr lang="en-US" altLang="ko-KR" dirty="0"/>
              <a:t>(Junit)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endParaRPr lang="en-US" altLang="ko-KR" dirty="0"/>
          </a:p>
          <a:p>
            <a:pPr lvl="1"/>
            <a:r>
              <a:rPr lang="ko-KR" altLang="en-US" dirty="0"/>
              <a:t>최소한의 </a:t>
            </a:r>
            <a:r>
              <a:rPr lang="en-US" altLang="ko-KR" dirty="0"/>
              <a:t>H/W </a:t>
            </a:r>
            <a:r>
              <a:rPr lang="ko-KR" altLang="en-US" dirty="0"/>
              <a:t>자원으로 동시성을 처리하는 </a:t>
            </a:r>
            <a:r>
              <a:rPr lang="en-US" altLang="ko-KR" dirty="0"/>
              <a:t>Non-blocking Web stack</a:t>
            </a:r>
          </a:p>
          <a:p>
            <a:pPr lvl="1"/>
            <a:r>
              <a:rPr lang="ko-KR" altLang="en-US" dirty="0"/>
              <a:t>첫 릴리즈 </a:t>
            </a:r>
            <a:r>
              <a:rPr lang="en-US" altLang="ko-KR" dirty="0"/>
              <a:t>: 2017.08 (from Spring 5)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6FD832-ADDD-5454-7646-4553D527068B}"/>
              </a:ext>
            </a:extLst>
          </p:cNvPr>
          <p:cNvGrpSpPr/>
          <p:nvPr/>
        </p:nvGrpSpPr>
        <p:grpSpPr>
          <a:xfrm>
            <a:off x="2073571" y="2663594"/>
            <a:ext cx="5015847" cy="2292232"/>
            <a:chOff x="1204330" y="1241190"/>
            <a:chExt cx="7082933" cy="36876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F30400-7D3D-E535-CA21-ECDE2B13CA8E}"/>
                </a:ext>
              </a:extLst>
            </p:cNvPr>
            <p:cNvSpPr/>
            <p:nvPr/>
          </p:nvSpPr>
          <p:spPr>
            <a:xfrm>
              <a:off x="1204332" y="4360127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Netty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4BA0C1-FF57-EEC1-DC49-4F486E92705B}"/>
                </a:ext>
              </a:extLst>
            </p:cNvPr>
            <p:cNvSpPr/>
            <p:nvPr/>
          </p:nvSpPr>
          <p:spPr>
            <a:xfrm>
              <a:off x="1204331" y="3724509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Reactive Streams Adapter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84492F-1A92-C1A9-4131-429FD33FB0B4}"/>
                </a:ext>
              </a:extLst>
            </p:cNvPr>
            <p:cNvSpPr/>
            <p:nvPr/>
          </p:nvSpPr>
          <p:spPr>
            <a:xfrm>
              <a:off x="5109166" y="4360127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Servlet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Container</a:t>
              </a:r>
              <a:endParaRPr lang="ko-KR" altLang="en-US" sz="1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C06434-2B9E-A9EA-3B52-BEE3A89B2415}"/>
                </a:ext>
              </a:extLst>
            </p:cNvPr>
            <p:cNvSpPr/>
            <p:nvPr/>
          </p:nvSpPr>
          <p:spPr>
            <a:xfrm>
              <a:off x="5109165" y="3724509"/>
              <a:ext cx="3178097" cy="5687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Servlet API</a:t>
              </a:r>
              <a:endParaRPr lang="ko-KR" altLang="en-US" sz="1200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3B57501-BF9A-24B0-413E-1B44F4C074D9}"/>
                </a:ext>
              </a:extLst>
            </p:cNvPr>
            <p:cNvGrpSpPr/>
            <p:nvPr/>
          </p:nvGrpSpPr>
          <p:grpSpPr>
            <a:xfrm>
              <a:off x="1204330" y="1806496"/>
              <a:ext cx="3178098" cy="1825084"/>
              <a:chOff x="1204330" y="1728439"/>
              <a:chExt cx="3178098" cy="1825084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21878B7-EC3C-2848-BE74-DE2171AE8C44}"/>
                  </a:ext>
                </a:extLst>
              </p:cNvPr>
              <p:cNvSpPr/>
              <p:nvPr/>
            </p:nvSpPr>
            <p:spPr>
              <a:xfrm>
                <a:off x="1204331" y="2984811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Security Reactive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E44A7E2-01B4-3B34-5C54-189E60C2A5BB}"/>
                  </a:ext>
                </a:extLst>
              </p:cNvPr>
              <p:cNvSpPr/>
              <p:nvPr/>
            </p:nvSpPr>
            <p:spPr>
              <a:xfrm>
                <a:off x="1204331" y="2468139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Webflux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3CC0606-45A8-C9DF-E8D2-C042A0BC88E1}"/>
                  </a:ext>
                </a:extLst>
              </p:cNvPr>
              <p:cNvSpPr/>
              <p:nvPr/>
            </p:nvSpPr>
            <p:spPr>
              <a:xfrm>
                <a:off x="1204330" y="1728439"/>
                <a:ext cx="3178097" cy="739700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Data Reactive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Mongo, Cassandra, Redis, Couchbase, R2DBC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3D6B5FB-1F49-1D88-7F05-059440F60DB0}"/>
                </a:ext>
              </a:extLst>
            </p:cNvPr>
            <p:cNvGrpSpPr/>
            <p:nvPr/>
          </p:nvGrpSpPr>
          <p:grpSpPr>
            <a:xfrm>
              <a:off x="5109164" y="1800772"/>
              <a:ext cx="3178098" cy="1825084"/>
              <a:chOff x="1204330" y="1728439"/>
              <a:chExt cx="3178098" cy="182508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970D3B-3317-90C7-ABE6-662AEB1348CB}"/>
                  </a:ext>
                </a:extLst>
              </p:cNvPr>
              <p:cNvSpPr/>
              <p:nvPr/>
            </p:nvSpPr>
            <p:spPr>
              <a:xfrm>
                <a:off x="1204331" y="2984811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Security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3AE3EBF-553F-E778-79D4-12F920F5C491}"/>
                  </a:ext>
                </a:extLst>
              </p:cNvPr>
              <p:cNvSpPr/>
              <p:nvPr/>
            </p:nvSpPr>
            <p:spPr>
              <a:xfrm>
                <a:off x="1204331" y="2468139"/>
                <a:ext cx="3178097" cy="568712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MVC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19CB1A-44E2-6827-7DA3-96335A820F0D}"/>
                  </a:ext>
                </a:extLst>
              </p:cNvPr>
              <p:cNvSpPr/>
              <p:nvPr/>
            </p:nvSpPr>
            <p:spPr>
              <a:xfrm>
                <a:off x="1204330" y="1728439"/>
                <a:ext cx="3178097" cy="739700"/>
              </a:xfrm>
              <a:prstGeom prst="rect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Spring Data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JDBC, JPA, NoSQL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3226BE-53EC-A68A-415C-0E9375816E14}"/>
                </a:ext>
              </a:extLst>
            </p:cNvPr>
            <p:cNvSpPr txBox="1"/>
            <p:nvPr/>
          </p:nvSpPr>
          <p:spPr>
            <a:xfrm>
              <a:off x="1866682" y="1241190"/>
              <a:ext cx="1853393" cy="44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Webflux</a:t>
              </a:r>
              <a:endPara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B9C3FB-A01D-AEF9-A1BA-04C77C7C55F9}"/>
                </a:ext>
              </a:extLst>
            </p:cNvPr>
            <p:cNvSpPr txBox="1"/>
            <p:nvPr/>
          </p:nvSpPr>
          <p:spPr>
            <a:xfrm>
              <a:off x="5676682" y="1246883"/>
              <a:ext cx="1691489" cy="445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MVC</a:t>
              </a:r>
              <a:endPara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544711" y="1701977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902177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Reactor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294488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1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7AA7D-F84F-5BC4-DE41-5DDC5CF8F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08" y="1174946"/>
            <a:ext cx="5475251" cy="36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0A6E7-0708-DCEA-9DD1-D89496CF2CC4}"/>
              </a:ext>
            </a:extLst>
          </p:cNvPr>
          <p:cNvSpPr txBox="1"/>
          <p:nvPr/>
        </p:nvSpPr>
        <p:spPr>
          <a:xfrm>
            <a:off x="3468029" y="4835723"/>
            <a:ext cx="5295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https://engineering.linecorp.com/ko/blog/line-developer-interview-3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856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544711" y="1701977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902177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Reactor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294488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R2DBC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544711" y="1701977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Netty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902177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Reactor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294488" y="3242910"/>
            <a:ext cx="2054578" cy="587022"/>
          </a:xfrm>
          <a:prstGeom prst="round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R2DB</a:t>
            </a:r>
            <a:r>
              <a:rPr lang="en-US" altLang="ko-KR" sz="2400" dirty="0"/>
              <a:t>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876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83F7C5-AF5C-DEEF-FC15-4B59CEF59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884C73A-BBA1-E6A6-DDF5-9A946E28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Hello Reactor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87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구현내용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204B-5E6E-B41A-E4C9-3CF4ADB9FA39}"/>
              </a:ext>
            </a:extLst>
          </p:cNvPr>
          <p:cNvSpPr txBox="1"/>
          <p:nvPr/>
        </p:nvSpPr>
        <p:spPr>
          <a:xfrm>
            <a:off x="4572000" y="2014406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Spoqa Han Sans Neo Medium" pitchFamily="2" charset="-127"/>
                <a:ea typeface="Spoqa Han Sans Neo Medium" pitchFamily="2" charset="-127"/>
              </a:rPr>
              <a:t>API</a:t>
            </a:r>
            <a:endParaRPr lang="ko-KR" altLang="en-US" sz="21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9081F6-7C1F-033F-70EB-FE9BF66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2423854"/>
            <a:ext cx="4249311" cy="2522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BE5B6E-1A60-94D9-187F-913C1399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3" y="2423854"/>
            <a:ext cx="3313233" cy="252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81F25-AA1B-5D79-2481-6935028480F3}"/>
              </a:ext>
            </a:extLst>
          </p:cNvPr>
          <p:cNvSpPr txBox="1"/>
          <p:nvPr/>
        </p:nvSpPr>
        <p:spPr>
          <a:xfrm>
            <a:off x="831495" y="1981792"/>
            <a:ext cx="11785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latin typeface="Spoqa Han Sans Neo Medium" pitchFamily="2" charset="-127"/>
                <a:ea typeface="Spoqa Han Sans Neo Medium" pitchFamily="2" charset="-127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구현내용 및 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lvl="2"/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https://start.spring.io/#!type=gradle-project-kotlin&amp;language=kotlin&amp;platformVersion=3.1.1&amp;packaging=jar&amp;jvmVersion=17&amp;groupId=dev.fastcampus&amp;artifactId=webflux.reactor&amp;name=webflux.reactor&amp;description=spring boot </a:t>
            </a:r>
            <a:r>
              <a:rPr lang="en-US" altLang="ko-KR" sz="300" dirty="0" err="1">
                <a:effectLst/>
                <a:hlinkClick r:id="rId4"/>
              </a:rPr>
              <a:t>reactor&amp;packageName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dev.fastcampus.webflux.reactor&amp;dependencies</a:t>
            </a:r>
            <a:r>
              <a:rPr lang="en-US" altLang="ko-KR" sz="300" dirty="0">
                <a:effectLst/>
                <a:hlinkClick r:id="rId4"/>
              </a:rPr>
              <a:t>=webflux,data-r2dbc,h2</a:t>
            </a:r>
            <a:endParaRPr lang="en-US" altLang="ko-KR" dirty="0">
              <a:solidFill>
                <a:srgbClr val="53585F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소개 및 환경구성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B0F4A-07BD-A21D-9A95-C168DB04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028" y="2361590"/>
            <a:ext cx="5492392" cy="26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792</TotalTime>
  <Words>877</Words>
  <Application>Microsoft Office PowerPoint</Application>
  <PresentationFormat>화면 슬라이드 쇼(16:9)</PresentationFormat>
  <Paragraphs>169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구현 (Spring Webflux)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구현내용 및 개발환경 구성</vt:lpstr>
      <vt:lpstr>구현 실습</vt:lpstr>
      <vt:lpstr>구현내용 및 개발환경 구성</vt:lpstr>
      <vt:lpstr>구현내용 및 개발환경 구성</vt:lpstr>
      <vt:lpstr>비동기 서비스 구현 (Spring Webflux)</vt:lpstr>
      <vt:lpstr>구현 실습</vt:lpstr>
      <vt:lpstr>구현 실습</vt:lpstr>
      <vt:lpstr>구현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272</cp:revision>
  <dcterms:created xsi:type="dcterms:W3CDTF">2023-07-11T14:27:12Z</dcterms:created>
  <dcterms:modified xsi:type="dcterms:W3CDTF">2023-08-17T14:57:22Z</dcterms:modified>
</cp:coreProperties>
</file>