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56" r:id="rId2"/>
    <p:sldId id="315" r:id="rId3"/>
    <p:sldId id="295" r:id="rId4"/>
    <p:sldId id="316" r:id="rId5"/>
    <p:sldId id="296" r:id="rId6"/>
    <p:sldId id="332" r:id="rId7"/>
    <p:sldId id="333" r:id="rId8"/>
    <p:sldId id="334" r:id="rId9"/>
    <p:sldId id="317" r:id="rId10"/>
    <p:sldId id="298" r:id="rId11"/>
    <p:sldId id="319" r:id="rId12"/>
    <p:sldId id="320" r:id="rId13"/>
    <p:sldId id="300" r:id="rId14"/>
    <p:sldId id="321" r:id="rId15"/>
    <p:sldId id="302" r:id="rId16"/>
    <p:sldId id="322" r:id="rId17"/>
    <p:sldId id="323" r:id="rId18"/>
    <p:sldId id="303" r:id="rId19"/>
    <p:sldId id="324" r:id="rId20"/>
    <p:sldId id="325" r:id="rId21"/>
    <p:sldId id="262" r:id="rId22"/>
    <p:sldId id="330" r:id="rId23"/>
    <p:sldId id="329" r:id="rId24"/>
    <p:sldId id="326" r:id="rId25"/>
    <p:sldId id="328" r:id="rId26"/>
    <p:sldId id="33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37470" autoAdjust="0"/>
  </p:normalViewPr>
  <p:slideViewPr>
    <p:cSldViewPr snapToGrid="0" showGuides="1">
      <p:cViewPr varScale="1">
        <p:scale>
          <a:sx n="55" d="100"/>
          <a:sy n="55" d="100"/>
        </p:scale>
        <p:origin x="3216" y="6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호출하려는 서버에 과부하가 걸렸습니다</a:t>
            </a:r>
            <a:r>
              <a:rPr lang="en-US" altLang="ko-KR" dirty="0"/>
              <a:t>. </a:t>
            </a:r>
            <a:r>
              <a:rPr lang="ko-KR" altLang="en-US" dirty="0"/>
              <a:t>성능검증 할 때 확인하신 것처럼</a:t>
            </a:r>
            <a:r>
              <a:rPr lang="en-US" altLang="ko-KR" dirty="0"/>
              <a:t>, MVC </a:t>
            </a:r>
            <a:r>
              <a:rPr lang="ko-KR" altLang="en-US" dirty="0"/>
              <a:t>기반의 서버는 대규모 트래픽에 쉽게 느려집니다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ECS</a:t>
            </a:r>
            <a:r>
              <a:rPr lang="ko-KR" altLang="en-US" dirty="0"/>
              <a:t>나 </a:t>
            </a:r>
            <a:r>
              <a:rPr lang="en-US" altLang="ko-KR" dirty="0"/>
              <a:t>EKS</a:t>
            </a:r>
            <a:r>
              <a:rPr lang="ko-KR" altLang="en-US" dirty="0"/>
              <a:t>처럼 컨테이너 기반으로 </a:t>
            </a:r>
            <a:r>
              <a:rPr lang="ko-KR" altLang="en-US" dirty="0" err="1"/>
              <a:t>엘라스틱하게</a:t>
            </a:r>
            <a:r>
              <a:rPr lang="ko-KR" altLang="en-US" dirty="0"/>
              <a:t> 확장되는 서버환경이라면</a:t>
            </a:r>
            <a:r>
              <a:rPr lang="en-US" altLang="ko-KR" dirty="0"/>
              <a:t>, </a:t>
            </a:r>
            <a:r>
              <a:rPr lang="ko-KR" altLang="en-US" dirty="0"/>
              <a:t>컨테이너 기동은 몇 초 </a:t>
            </a:r>
            <a:r>
              <a:rPr lang="ko-KR" altLang="en-US" dirty="0" err="1"/>
              <a:t>안걸리기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대규모 트래픽에 그나마 쉽게 대응이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VM </a:t>
            </a:r>
            <a:r>
              <a:rPr lang="ko-KR" altLang="en-US" dirty="0"/>
              <a:t>이라면</a:t>
            </a:r>
            <a:r>
              <a:rPr lang="en-US" altLang="ko-KR" dirty="0"/>
              <a:t>… </a:t>
            </a:r>
            <a:r>
              <a:rPr lang="ko-KR" altLang="en-US" dirty="0" err="1"/>
              <a:t>오토스케일로</a:t>
            </a:r>
            <a:r>
              <a:rPr lang="ko-KR" altLang="en-US" dirty="0"/>
              <a:t> 대응한다 해도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ko-KR" altLang="en-US" dirty="0" err="1"/>
              <a:t>기동되는데</a:t>
            </a:r>
            <a:r>
              <a:rPr lang="ko-KR" altLang="en-US" dirty="0"/>
              <a:t> </a:t>
            </a:r>
            <a:r>
              <a:rPr lang="en-US" altLang="ko-KR" dirty="0"/>
              <a:t>3~4</a:t>
            </a:r>
            <a:r>
              <a:rPr lang="ko-KR" altLang="en-US" dirty="0"/>
              <a:t>분 정도 걸리기 때문에</a:t>
            </a:r>
            <a:r>
              <a:rPr lang="en-US" altLang="ko-KR" dirty="0"/>
              <a:t>, </a:t>
            </a:r>
            <a:r>
              <a:rPr lang="ko-KR" altLang="en-US" dirty="0"/>
              <a:t>기민한 서버 확장이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오토스케일이</a:t>
            </a:r>
            <a:r>
              <a:rPr lang="ko-KR" altLang="en-US" dirty="0"/>
              <a:t> </a:t>
            </a:r>
            <a:r>
              <a:rPr lang="ko-KR" altLang="en-US" dirty="0" err="1"/>
              <a:t>안걸린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혹은 물리서버라면</a:t>
            </a:r>
            <a:r>
              <a:rPr lang="en-US" altLang="ko-KR" dirty="0"/>
              <a:t>… </a:t>
            </a:r>
            <a:r>
              <a:rPr lang="ko-KR" altLang="en-US" dirty="0"/>
              <a:t>장애상황을 그냥 무방비로 견뎌야만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... </a:t>
            </a:r>
            <a:r>
              <a:rPr lang="ko-KR" altLang="en-US" dirty="0"/>
              <a:t>문제는</a:t>
            </a:r>
            <a:r>
              <a:rPr lang="en-US" altLang="ko-KR" dirty="0"/>
              <a:t>… </a:t>
            </a:r>
            <a:r>
              <a:rPr lang="ko-KR" altLang="en-US" dirty="0"/>
              <a:t>이런 장애상황이 걷잡을 수 없이 전파되면</a:t>
            </a:r>
            <a:r>
              <a:rPr lang="en-US" altLang="ko-KR" dirty="0"/>
              <a:t>, </a:t>
            </a:r>
            <a:r>
              <a:rPr lang="ko-KR" altLang="en-US" dirty="0"/>
              <a:t>자칫 인프라 </a:t>
            </a:r>
            <a:r>
              <a:rPr lang="ko-KR" altLang="en-US" dirty="0" err="1"/>
              <a:t>셧다운으로</a:t>
            </a:r>
            <a:r>
              <a:rPr lang="ko-KR" altLang="en-US" dirty="0"/>
              <a:t> 이어지고</a:t>
            </a:r>
            <a:r>
              <a:rPr lang="en-US" altLang="ko-KR" dirty="0"/>
              <a:t>, </a:t>
            </a:r>
            <a:r>
              <a:rPr lang="ko-KR" altLang="en-US" dirty="0"/>
              <a:t>이로 인해 데이터 안정성을 해치는 극단적인 상황까지 발생할 수 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MSA </a:t>
            </a:r>
            <a:r>
              <a:rPr lang="ko-KR" altLang="en-US" dirty="0"/>
              <a:t>환경에서는</a:t>
            </a:r>
            <a:r>
              <a:rPr lang="en-US" altLang="ko-KR" dirty="0"/>
              <a:t>, </a:t>
            </a:r>
            <a:r>
              <a:rPr lang="ko-KR" altLang="en-US" dirty="0"/>
              <a:t>장애 전파를 차단하는데 지나칠 정도로 예민하게 시스템을 구성해야만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아무리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IO </a:t>
            </a:r>
            <a:r>
              <a:rPr lang="ko-KR" altLang="en-US" dirty="0"/>
              <a:t>지연에 강건한 시스템을 구성했다 하더라도 이는 마찬가지이고요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써킷</a:t>
            </a:r>
            <a:r>
              <a:rPr lang="ko-KR" altLang="en-US" dirty="0"/>
              <a:t> </a:t>
            </a:r>
            <a:r>
              <a:rPr lang="ko-KR" altLang="en-US" dirty="0" err="1"/>
              <a:t>브레이커는</a:t>
            </a:r>
            <a:r>
              <a:rPr lang="en-US" altLang="ko-KR" dirty="0"/>
              <a:t>, </a:t>
            </a:r>
            <a:r>
              <a:rPr lang="ko-KR" altLang="en-US" dirty="0"/>
              <a:t>허용 범위를 넘는 오류가 지속될 경우</a:t>
            </a:r>
            <a:r>
              <a:rPr lang="en-US" altLang="ko-KR" dirty="0"/>
              <a:t>, </a:t>
            </a:r>
            <a:r>
              <a:rPr lang="ko-KR" altLang="en-US" dirty="0"/>
              <a:t>호출을 차단하는 </a:t>
            </a:r>
            <a:r>
              <a:rPr lang="en-US" altLang="ko-KR" dirty="0"/>
              <a:t>proxy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쿠버네티스</a:t>
            </a:r>
            <a:r>
              <a:rPr lang="ko-KR" altLang="en-US" dirty="0"/>
              <a:t> 인프라 환경이라면</a:t>
            </a:r>
            <a:r>
              <a:rPr lang="en-US" altLang="ko-KR" dirty="0"/>
              <a:t>, Istio</a:t>
            </a:r>
            <a:r>
              <a:rPr lang="ko-KR" altLang="en-US" dirty="0"/>
              <a:t>를 사용해 인프라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적용하시면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Istio </a:t>
            </a:r>
            <a:r>
              <a:rPr lang="ko-KR" altLang="en-US" dirty="0"/>
              <a:t>적용이 곤란하거나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쿠버네티스</a:t>
            </a:r>
            <a:r>
              <a:rPr lang="ko-KR" altLang="en-US" dirty="0"/>
              <a:t> 환경까지는 사용할 필요가 없을 경우가 더 많기 때문에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실습입니다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비동기 처리를 지원하는 </a:t>
            </a:r>
            <a:r>
              <a:rPr lang="ko-KR" altLang="en-US" dirty="0" err="1"/>
              <a:t>리즐리언스</a:t>
            </a:r>
            <a:r>
              <a:rPr lang="ko-KR" altLang="en-US" dirty="0"/>
              <a:t> </a:t>
            </a:r>
            <a:r>
              <a:rPr lang="en-US" altLang="ko-KR" dirty="0"/>
              <a:t>4J (Resilence4j) </a:t>
            </a:r>
            <a:r>
              <a:rPr lang="ko-KR" altLang="en-US" dirty="0"/>
              <a:t>라이브러리를 사용해</a:t>
            </a:r>
            <a:r>
              <a:rPr lang="en-US" altLang="ko-KR" dirty="0"/>
              <a:t>,</a:t>
            </a:r>
            <a:r>
              <a:rPr lang="ko-KR" altLang="en-US" dirty="0"/>
              <a:t>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운영시에는 </a:t>
            </a:r>
            <a:r>
              <a:rPr lang="en-US" altLang="ko-KR" dirty="0"/>
              <a:t>10</a:t>
            </a:r>
            <a:r>
              <a:rPr lang="ko-KR" altLang="en-US" dirty="0"/>
              <a:t>초에 </a:t>
            </a:r>
            <a:r>
              <a:rPr lang="en-US" altLang="ko-KR" dirty="0"/>
              <a:t>2</a:t>
            </a:r>
            <a:r>
              <a:rPr lang="ko-KR" altLang="en-US" dirty="0"/>
              <a:t>번만 처리를 제한하는 등의 </a:t>
            </a:r>
            <a:r>
              <a:rPr lang="en-US" altLang="ko-KR" dirty="0"/>
              <a:t>Rate Limitation, </a:t>
            </a:r>
            <a:r>
              <a:rPr lang="ko-KR" altLang="en-US" dirty="0"/>
              <a:t>요청 제한 기능도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인프라로 처리하는 것 또한 가능하지만</a:t>
            </a:r>
            <a:r>
              <a:rPr lang="en-US" altLang="ko-KR" dirty="0"/>
              <a:t>, </a:t>
            </a:r>
            <a:r>
              <a:rPr lang="ko-KR" altLang="en-US" dirty="0"/>
              <a:t>앞서 서킷 </a:t>
            </a:r>
            <a:r>
              <a:rPr lang="ko-KR" altLang="en-US" dirty="0" err="1"/>
              <a:t>브레이커와</a:t>
            </a:r>
            <a:r>
              <a:rPr lang="ko-KR" altLang="en-US" dirty="0"/>
              <a:t> 마찬가지로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</a:t>
            </a:r>
            <a:r>
              <a:rPr lang="en-US" altLang="ko-KR" dirty="0"/>
              <a:t>Rate Limiter 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진행하다 보면 가끔 </a:t>
            </a:r>
            <a:r>
              <a:rPr lang="en-US" altLang="ko-KR" dirty="0"/>
              <a:t>native query </a:t>
            </a:r>
            <a:r>
              <a:rPr lang="ko-KR" altLang="en-US" dirty="0"/>
              <a:t>를 사용해야 할 경우가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</a:t>
            </a:r>
            <a:r>
              <a:rPr lang="en-US" altLang="ko-KR" dirty="0"/>
              <a:t>JPA </a:t>
            </a:r>
            <a:r>
              <a:rPr lang="ko-KR" altLang="en-US" dirty="0"/>
              <a:t>를 사용하니까</a:t>
            </a:r>
            <a:r>
              <a:rPr lang="en-US" altLang="ko-KR" dirty="0"/>
              <a:t>, Entity </a:t>
            </a:r>
            <a:r>
              <a:rPr lang="ko-KR" altLang="en-US" dirty="0"/>
              <a:t>구조를 이용해 </a:t>
            </a:r>
            <a:r>
              <a:rPr lang="en-US" altLang="ko-KR" dirty="0"/>
              <a:t>JPQL, Java persistence query language </a:t>
            </a:r>
            <a:r>
              <a:rPr lang="ko-KR" altLang="en-US" dirty="0"/>
              <a:t>를 프로그램으로 만들 수 있는 라이브러리를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Kotlin </a:t>
            </a:r>
            <a:r>
              <a:rPr lang="ko-KR" altLang="en-US" dirty="0"/>
              <a:t>에서는</a:t>
            </a:r>
            <a:r>
              <a:rPr lang="en-US" altLang="ko-KR" dirty="0"/>
              <a:t> Query DSL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라인에서 만든 </a:t>
            </a:r>
            <a:r>
              <a:rPr lang="en-US" altLang="ko-KR" dirty="0"/>
              <a:t>Kotlin JDSL </a:t>
            </a:r>
            <a:r>
              <a:rPr lang="ko-KR" altLang="en-US" dirty="0"/>
              <a:t>을 사용하시는 것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추천드리는데요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Kotlin</a:t>
            </a:r>
            <a:r>
              <a:rPr lang="ko-KR" altLang="en-US" dirty="0"/>
              <a:t>은 클래스 필드의 메타정보 자체에 접근할 수 있다는 언어적 특성을 이용해</a:t>
            </a:r>
            <a:r>
              <a:rPr lang="en-US" altLang="ko-KR" dirty="0"/>
              <a:t>, </a:t>
            </a:r>
            <a:r>
              <a:rPr lang="ko-KR" altLang="en-US" dirty="0"/>
              <a:t>별도 빌드 없이 바로 </a:t>
            </a:r>
            <a:r>
              <a:rPr lang="en-US" altLang="ko-KR" dirty="0"/>
              <a:t>JPQL</a:t>
            </a:r>
            <a:r>
              <a:rPr lang="ko-KR" altLang="en-US" dirty="0"/>
              <a:t>을 날릴 수 있다는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Kotlin JDSL</a:t>
            </a:r>
            <a:r>
              <a:rPr lang="ko-KR" altLang="en-US" dirty="0"/>
              <a:t>은 </a:t>
            </a:r>
            <a:r>
              <a:rPr lang="en-US" altLang="ko-KR" dirty="0"/>
              <a:t>R2DBC</a:t>
            </a:r>
            <a:r>
              <a:rPr lang="ko-KR" altLang="en-US" dirty="0"/>
              <a:t>를 지원하지 않습니다</a:t>
            </a:r>
            <a:r>
              <a:rPr lang="en-US" altLang="ko-KR" dirty="0"/>
              <a:t>. </a:t>
            </a:r>
            <a:r>
              <a:rPr lang="ko-KR" altLang="en-US" dirty="0"/>
              <a:t>아마 앞으로도 지원하지 않을 것 같습니다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로는 </a:t>
            </a:r>
            <a:r>
              <a:rPr lang="en-US" altLang="ko-KR" dirty="0"/>
              <a:t>Entity </a:t>
            </a:r>
            <a:r>
              <a:rPr lang="ko-KR" altLang="en-US" dirty="0"/>
              <a:t>기반으로 </a:t>
            </a:r>
            <a:r>
              <a:rPr lang="en-US" altLang="ko-KR" dirty="0"/>
              <a:t>JPQL</a:t>
            </a:r>
            <a:r>
              <a:rPr lang="ko-KR" altLang="en-US" dirty="0"/>
              <a:t>을 만들 수 있는 방법이</a:t>
            </a:r>
            <a:r>
              <a:rPr lang="en-US" altLang="ko-KR" dirty="0"/>
              <a:t>, 2023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기준으로</a:t>
            </a:r>
            <a:r>
              <a:rPr lang="en-US" altLang="ko-KR" dirty="0"/>
              <a:t>, </a:t>
            </a:r>
            <a:r>
              <a:rPr lang="ko-KR" altLang="en-US" dirty="0"/>
              <a:t>아직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R2DBC </a:t>
            </a:r>
            <a:r>
              <a:rPr lang="ko-KR" altLang="en-US" dirty="0"/>
              <a:t>에서 </a:t>
            </a:r>
            <a:r>
              <a:rPr lang="en-US" altLang="ko-KR" dirty="0"/>
              <a:t>native query </a:t>
            </a:r>
            <a:r>
              <a:rPr lang="ko-KR" altLang="en-US" dirty="0"/>
              <a:t>를 사용하려면</a:t>
            </a:r>
            <a:r>
              <a:rPr lang="en-US" altLang="ko-KR" dirty="0"/>
              <a:t>, </a:t>
            </a:r>
            <a:r>
              <a:rPr lang="ko-KR" altLang="en-US" dirty="0"/>
              <a:t>문자열 기반으로 </a:t>
            </a:r>
            <a:r>
              <a:rPr lang="en-US" altLang="ko-KR" dirty="0"/>
              <a:t>DB client </a:t>
            </a:r>
            <a:r>
              <a:rPr lang="ko-KR" altLang="en-US" dirty="0"/>
              <a:t>를 이용해 쿼리를 직접 날려보는 방법 밖엔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300" dirty="0"/>
              <a:t>** </a:t>
            </a:r>
            <a:r>
              <a:rPr lang="ko-KR" altLang="en-US" sz="300" dirty="0"/>
              <a:t>물론</a:t>
            </a:r>
            <a:r>
              <a:rPr lang="en-US" altLang="ko-KR" sz="300" dirty="0"/>
              <a:t>, </a:t>
            </a:r>
            <a:r>
              <a:rPr lang="en-US" altLang="ko-KR" sz="300" dirty="0" err="1"/>
              <a:t>Webflux</a:t>
            </a:r>
            <a:r>
              <a:rPr lang="en-US" altLang="ko-KR" sz="300" dirty="0"/>
              <a:t> </a:t>
            </a:r>
            <a:r>
              <a:rPr lang="ko-KR" altLang="en-US" sz="300" dirty="0"/>
              <a:t>에 </a:t>
            </a:r>
            <a:r>
              <a:rPr lang="en-US" altLang="ko-KR" sz="300" dirty="0"/>
              <a:t>R2DBC </a:t>
            </a:r>
            <a:r>
              <a:rPr lang="ko-KR" altLang="en-US" sz="300" dirty="0"/>
              <a:t>대신 </a:t>
            </a:r>
            <a:r>
              <a:rPr lang="en-US" altLang="ko-KR" sz="300" dirty="0"/>
              <a:t>Reactive Hibernate </a:t>
            </a:r>
            <a:r>
              <a:rPr lang="ko-KR" altLang="en-US" sz="300" dirty="0"/>
              <a:t>스택을 사용하고</a:t>
            </a:r>
            <a:r>
              <a:rPr lang="en-US" altLang="ko-KR" sz="300" dirty="0"/>
              <a:t>, </a:t>
            </a:r>
            <a:r>
              <a:rPr lang="ko-KR" altLang="en-US" sz="300" dirty="0"/>
              <a:t>이걸 </a:t>
            </a:r>
            <a:r>
              <a:rPr lang="en-US" altLang="ko-KR" sz="300" dirty="0"/>
              <a:t>Kotlin JDSL </a:t>
            </a:r>
            <a:r>
              <a:rPr lang="ko-KR" altLang="en-US" sz="300" dirty="0"/>
              <a:t>로 감아서 사용하는 방법이 있습니다만</a:t>
            </a:r>
            <a:r>
              <a:rPr lang="en-US" altLang="ko-KR" sz="300" dirty="0"/>
              <a:t>, </a:t>
            </a:r>
            <a:r>
              <a:rPr lang="ko-KR" altLang="en-US" sz="300" dirty="0"/>
              <a:t>지금 사람들이 써보고 있는 단계라 아직은 검증중인 상태로 </a:t>
            </a:r>
            <a:r>
              <a:rPr lang="en-US" altLang="ko-KR" sz="300" dirty="0"/>
              <a:t>`</a:t>
            </a:r>
            <a:r>
              <a:rPr lang="ko-KR" altLang="en-US" sz="300" dirty="0"/>
              <a:t>봐야 해서</a:t>
            </a:r>
            <a:r>
              <a:rPr lang="en-US" altLang="ko-KR" sz="300" dirty="0"/>
              <a:t>, </a:t>
            </a:r>
            <a:r>
              <a:rPr lang="ko-KR" altLang="en-US" sz="300" dirty="0"/>
              <a:t>과정에서는 소개하지 않겠습니다</a:t>
            </a:r>
            <a:r>
              <a:rPr lang="en-US" altLang="ko-KR" sz="3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지금부터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r>
              <a:rPr lang="ko-KR" altLang="en-US" dirty="0"/>
              <a:t> 를 이용해</a:t>
            </a:r>
            <a:r>
              <a:rPr lang="en-US" altLang="ko-KR" dirty="0"/>
              <a:t>, title like </a:t>
            </a:r>
            <a:r>
              <a:rPr lang="ko-KR" altLang="en-US" dirty="0"/>
              <a:t>검색만 가능했던 </a:t>
            </a:r>
            <a:r>
              <a:rPr lang="en-US" altLang="ko-KR" dirty="0"/>
              <a:t>get all API</a:t>
            </a:r>
            <a:r>
              <a:rPr lang="ko-KR" altLang="en-US" dirty="0"/>
              <a:t>의 기능을 확장해 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3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프레임워크의 </a:t>
            </a:r>
            <a:r>
              <a:rPr lang="en-US" altLang="ko-KR" dirty="0"/>
              <a:t>Cache </a:t>
            </a:r>
            <a:r>
              <a:rPr lang="ko-KR" altLang="en-US" dirty="0"/>
              <a:t>구현체로서 </a:t>
            </a:r>
            <a:r>
              <a:rPr lang="en-US" altLang="ko-KR" dirty="0"/>
              <a:t>Redis </a:t>
            </a:r>
            <a:r>
              <a:rPr lang="ko-KR" altLang="en-US" dirty="0"/>
              <a:t>를 접하신 분들 많으실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Redis</a:t>
            </a:r>
            <a:r>
              <a:rPr lang="ko-KR" altLang="en-US" dirty="0"/>
              <a:t>는 </a:t>
            </a:r>
            <a:r>
              <a:rPr lang="en-US" altLang="ko-KR" dirty="0"/>
              <a:t>Memcached </a:t>
            </a:r>
            <a:r>
              <a:rPr lang="ko-KR" altLang="en-US" dirty="0"/>
              <a:t>에 비해 약간 느리지만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AIO </a:t>
            </a:r>
            <a:r>
              <a:rPr lang="ko-KR" altLang="en-US" dirty="0"/>
              <a:t>기반의 싱글 쓰레드로 동작하기 때문에</a:t>
            </a:r>
            <a:r>
              <a:rPr lang="en-US" altLang="ko-KR" dirty="0"/>
              <a:t> </a:t>
            </a:r>
            <a:r>
              <a:rPr lang="ko-KR" altLang="en-US" dirty="0"/>
              <a:t>처리흐름이 직관적이고</a:t>
            </a:r>
            <a:r>
              <a:rPr lang="en-US" altLang="ko-KR" dirty="0"/>
              <a:t>, API</a:t>
            </a:r>
            <a:r>
              <a:rPr lang="ko-KR" altLang="en-US" dirty="0"/>
              <a:t>를 다루기 쉽다는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Spring </a:t>
            </a:r>
            <a:r>
              <a:rPr lang="ko-KR" altLang="en-US" dirty="0"/>
              <a:t>프레임워크에서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cache </a:t>
            </a:r>
            <a:r>
              <a:rPr lang="ko-KR" altLang="en-US" b="1" u="sng" dirty="0" err="1"/>
              <a:t>어노테이션</a:t>
            </a:r>
            <a:r>
              <a:rPr lang="ko-KR" altLang="en-US" dirty="0" err="1"/>
              <a:t>으로만</a:t>
            </a:r>
            <a:r>
              <a:rPr lang="ko-KR" altLang="en-US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를 접하셨다면</a:t>
            </a:r>
            <a:r>
              <a:rPr lang="en-US" altLang="ko-KR" dirty="0"/>
              <a:t>, </a:t>
            </a:r>
            <a:r>
              <a:rPr lang="ko-KR" altLang="en-US" dirty="0"/>
              <a:t>이런 강력함을 미처 몰라보셨을 수도 있으실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인스턴스 간에는 메모리를 공유하지 않습니다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queue </a:t>
            </a:r>
            <a:r>
              <a:rPr lang="ko-KR" altLang="en-US" dirty="0"/>
              <a:t>나</a:t>
            </a:r>
            <a:r>
              <a:rPr lang="en-US" altLang="ko-KR" dirty="0"/>
              <a:t>, LinkedList, map, set </a:t>
            </a:r>
            <a:r>
              <a:rPr lang="ko-KR" altLang="en-US" dirty="0"/>
              <a:t>등의 자료구조를 문제해결에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메서드 안에서 로컬 변수로는 많이들 사용하셨을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지금 말씀드리는 상황은</a:t>
            </a:r>
            <a:r>
              <a:rPr lang="en-US" altLang="ko-KR" dirty="0"/>
              <a:t>, </a:t>
            </a:r>
            <a:r>
              <a:rPr lang="ko-KR" altLang="en-US" dirty="0"/>
              <a:t>예를 들면</a:t>
            </a: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</a:t>
            </a:r>
            <a:r>
              <a:rPr lang="en-US" altLang="ko-KR" dirty="0"/>
              <a:t>sorted set </a:t>
            </a:r>
            <a:r>
              <a:rPr lang="ko-KR" altLang="en-US" dirty="0"/>
              <a:t>이 있다면</a:t>
            </a:r>
            <a:r>
              <a:rPr lang="en-US" altLang="ko-KR" dirty="0"/>
              <a:t>, sorted set</a:t>
            </a:r>
            <a:r>
              <a:rPr lang="ko-KR" altLang="en-US" dirty="0"/>
              <a:t>은 입력 즉시 정렬되는 자료구조고</a:t>
            </a:r>
            <a:r>
              <a:rPr lang="en-US" altLang="ko-KR" dirty="0"/>
              <a:t>, </a:t>
            </a:r>
            <a:r>
              <a:rPr lang="ko-KR" altLang="en-US" dirty="0"/>
              <a:t>여기에 제목과 랭킹점수를 여러 서버에서 입력하면</a:t>
            </a:r>
            <a:r>
              <a:rPr lang="en-US" altLang="ko-KR" dirty="0"/>
              <a:t>, </a:t>
            </a:r>
            <a:r>
              <a:rPr lang="ko-KR" altLang="en-US" dirty="0"/>
              <a:t>입력 즉시 </a:t>
            </a:r>
            <a:r>
              <a:rPr lang="en-US" altLang="ko-KR" dirty="0"/>
              <a:t>! </a:t>
            </a:r>
            <a:r>
              <a:rPr lang="ko-KR" altLang="en-US" dirty="0"/>
              <a:t>정렬되는 실시간 랭킹시스템을 만들 수도 있을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Redis </a:t>
            </a:r>
            <a:r>
              <a:rPr lang="ko-KR" altLang="en-US" dirty="0"/>
              <a:t>는 바로</a:t>
            </a:r>
            <a:r>
              <a:rPr lang="en-US" altLang="ko-KR" dirty="0"/>
              <a:t>, </a:t>
            </a:r>
            <a:r>
              <a:rPr lang="ko-KR" altLang="en-US" dirty="0"/>
              <a:t>서버 인스턴스 간에 이런 자료구조를 공유할 수 있게끔 해주는 메모리 역할을 수행합니다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Redis</a:t>
            </a:r>
            <a:r>
              <a:rPr lang="ko-KR" altLang="en-US" dirty="0"/>
              <a:t>가 제공하는 다양한 </a:t>
            </a:r>
            <a:r>
              <a:rPr lang="en-US" altLang="ko-KR" dirty="0"/>
              <a:t>operation</a:t>
            </a:r>
            <a:r>
              <a:rPr lang="ko-KR" altLang="en-US" dirty="0"/>
              <a:t>을 사용해 보고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메모리 유형도 파악해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Redis </a:t>
            </a:r>
            <a:r>
              <a:rPr lang="ko-KR" altLang="en-US" dirty="0"/>
              <a:t>서버를 구성하고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reactive </a:t>
            </a:r>
            <a:r>
              <a:rPr lang="ko-KR" altLang="en-US" dirty="0"/>
              <a:t>방식으로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서버를 호출해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0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</a:t>
            </a:r>
            <a:r>
              <a:rPr lang="en-US" altLang="ko-KR" dirty="0"/>
              <a:t>Redis </a:t>
            </a:r>
            <a:r>
              <a:rPr lang="ko-KR" altLang="en-US" dirty="0"/>
              <a:t>가 제공하는 다양한 연산을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58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en-US" altLang="ko-KR" dirty="0"/>
              <a:t>DB</a:t>
            </a:r>
            <a:r>
              <a:rPr lang="ko-KR" altLang="en-US" dirty="0"/>
              <a:t>를 조회하는 것이 아니라</a:t>
            </a:r>
            <a:r>
              <a:rPr lang="en-US" altLang="ko-KR" dirty="0"/>
              <a:t>, Cache </a:t>
            </a:r>
            <a:r>
              <a:rPr lang="ko-KR" altLang="en-US" dirty="0"/>
              <a:t>에 저장해 놓고 여기에서 데이터를 넘겨주는 것이</a:t>
            </a:r>
            <a:r>
              <a:rPr lang="en-US" altLang="ko-KR" dirty="0"/>
              <a:t>, </a:t>
            </a:r>
            <a:r>
              <a:rPr lang="ko-KR" altLang="en-US" dirty="0" err="1"/>
              <a:t>테크</a:t>
            </a:r>
            <a:r>
              <a:rPr lang="ko-KR" altLang="en-US" dirty="0"/>
              <a:t> 기업에서 서비스를 빠르게 만드는 주요한 마법입니다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아쉽게도 아직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어노테이션이</a:t>
            </a:r>
            <a:r>
              <a:rPr lang="ko-KR" altLang="en-US" dirty="0"/>
              <a:t> 동작하지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함수인 경우에는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반환결과가 값이 아니라 </a:t>
            </a:r>
            <a:r>
              <a:rPr lang="en-US" altLang="ko-KR" dirty="0"/>
              <a:t>Mono </a:t>
            </a:r>
            <a:r>
              <a:rPr lang="ko-KR" altLang="en-US" dirty="0"/>
              <a:t>나 </a:t>
            </a:r>
            <a:r>
              <a:rPr lang="en-US" altLang="ko-KR" dirty="0"/>
              <a:t>Flux </a:t>
            </a:r>
            <a:r>
              <a:rPr lang="ko-KR" altLang="en-US" dirty="0"/>
              <a:t>등의 </a:t>
            </a:r>
            <a:r>
              <a:rPr lang="en-US" altLang="ko-KR" dirty="0"/>
              <a:t>publisher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</a:t>
            </a:r>
            <a:r>
              <a:rPr lang="en-US" altLang="ko-KR" dirty="0"/>
              <a:t>, </a:t>
            </a:r>
            <a:r>
              <a:rPr lang="ko-KR" altLang="en-US" dirty="0"/>
              <a:t>값이 아닌 </a:t>
            </a:r>
            <a:r>
              <a:rPr lang="en-US" altLang="ko-KR" dirty="0"/>
              <a:t>Publisher </a:t>
            </a:r>
            <a:r>
              <a:rPr lang="ko-KR" altLang="en-US" dirty="0"/>
              <a:t>를 캐시하기 때문에 정상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coroutine</a:t>
            </a:r>
            <a:r>
              <a:rPr lang="ko-KR" altLang="en-US" dirty="0"/>
              <a:t> 함수인 경우에는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컴파일 변형으로 생성되는 </a:t>
            </a:r>
            <a:r>
              <a:rPr lang="en-US" altLang="ko-KR" dirty="0"/>
              <a:t>continuation </a:t>
            </a:r>
            <a:r>
              <a:rPr lang="ko-KR" altLang="en-US" dirty="0"/>
              <a:t>파라미터와 </a:t>
            </a:r>
            <a:r>
              <a:rPr lang="en-US" altLang="ko-KR" dirty="0"/>
              <a:t>special return </a:t>
            </a:r>
            <a:r>
              <a:rPr lang="ko-KR" altLang="en-US" dirty="0"/>
              <a:t>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cache </a:t>
            </a:r>
            <a:r>
              <a:rPr lang="ko-KR" altLang="en-US" dirty="0" err="1"/>
              <a:t>어노테이션</a:t>
            </a:r>
            <a:r>
              <a:rPr lang="ko-KR" altLang="en-US" dirty="0"/>
              <a:t> 처리방식과 맞지 않아서</a:t>
            </a:r>
            <a:r>
              <a:rPr lang="en-US" altLang="ko-KR" dirty="0"/>
              <a:t>, </a:t>
            </a:r>
            <a:r>
              <a:rPr lang="ko-KR" altLang="en-US" dirty="0"/>
              <a:t>마찬가지로 정상 작동하지 않습니다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Cache </a:t>
            </a:r>
            <a:r>
              <a:rPr lang="ko-KR" altLang="en-US" dirty="0"/>
              <a:t>기능은</a:t>
            </a:r>
            <a:r>
              <a:rPr lang="en-US" altLang="ko-KR" dirty="0"/>
              <a:t>, </a:t>
            </a:r>
            <a:r>
              <a:rPr lang="ko-KR" altLang="en-US" dirty="0"/>
              <a:t>아직은 </a:t>
            </a:r>
            <a:r>
              <a:rPr lang="en-US" altLang="ko-KR" dirty="0"/>
              <a:t>Redis </a:t>
            </a:r>
            <a:r>
              <a:rPr lang="ko-KR" altLang="en-US" dirty="0"/>
              <a:t>를 이용해 </a:t>
            </a:r>
            <a:r>
              <a:rPr lang="ko-KR" altLang="en-US"/>
              <a:t>직접 처리하는 해야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학습한 </a:t>
            </a:r>
            <a:r>
              <a:rPr lang="en-US" altLang="ko-KR" dirty="0" err="1"/>
              <a:t>opsForValue</a:t>
            </a:r>
            <a:r>
              <a:rPr lang="en-US" altLang="ko-KR" dirty="0"/>
              <a:t> </a:t>
            </a:r>
            <a:r>
              <a:rPr lang="ko-KR" altLang="en-US" dirty="0"/>
              <a:t>를 이용해</a:t>
            </a:r>
            <a:r>
              <a:rPr lang="en-US" altLang="ko-KR" dirty="0"/>
              <a:t>, cache </a:t>
            </a:r>
            <a:r>
              <a:rPr lang="ko-KR" altLang="en-US" dirty="0"/>
              <a:t>기능을 </a:t>
            </a:r>
            <a:r>
              <a:rPr lang="en-US" altLang="ko-KR" dirty="0"/>
              <a:t>native </a:t>
            </a:r>
            <a:r>
              <a:rPr lang="ko-KR" altLang="en-US" dirty="0"/>
              <a:t>하게 구현해 보도록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심화개발 마지막인 </a:t>
            </a:r>
            <a:r>
              <a:rPr lang="en-US" altLang="ko-KR" dirty="0"/>
              <a:t>Lock, </a:t>
            </a:r>
            <a:r>
              <a:rPr lang="ko-KR" altLang="en-US" dirty="0"/>
              <a:t>데이터 잠금에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트렌젝션을</a:t>
            </a:r>
            <a:r>
              <a:rPr lang="ko-KR" altLang="en-US" dirty="0"/>
              <a:t> 걸고</a:t>
            </a:r>
            <a:r>
              <a:rPr lang="en-US" altLang="ko-KR" dirty="0"/>
              <a:t>, DB</a:t>
            </a:r>
            <a:r>
              <a:rPr lang="ko-KR" altLang="en-US" dirty="0"/>
              <a:t>를 수정한 다음</a:t>
            </a:r>
            <a:r>
              <a:rPr lang="en-US" altLang="ko-KR" dirty="0"/>
              <a:t>, </a:t>
            </a:r>
            <a:r>
              <a:rPr lang="ko-KR" altLang="en-US" dirty="0"/>
              <a:t>오류가 발생하면 롤백</a:t>
            </a:r>
            <a:r>
              <a:rPr lang="en-US" altLang="ko-KR" dirty="0"/>
              <a:t>, </a:t>
            </a:r>
            <a:r>
              <a:rPr lang="ko-KR" altLang="en-US" dirty="0"/>
              <a:t>성공이면 </a:t>
            </a:r>
            <a:r>
              <a:rPr lang="ko-KR" altLang="en-US" dirty="0" err="1"/>
              <a:t>커밋으로</a:t>
            </a:r>
            <a:r>
              <a:rPr lang="ko-KR" altLang="en-US" dirty="0"/>
              <a:t> 최종 결과를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서버가 죽는 극한의 상황에서도</a:t>
            </a:r>
            <a:r>
              <a:rPr lang="en-US" altLang="ko-KR" dirty="0"/>
              <a:t>, </a:t>
            </a:r>
            <a:r>
              <a:rPr lang="ko-KR" altLang="en-US" dirty="0"/>
              <a:t>데이터 정합성이 잘 보장됩니다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논리의 정합성까지 보장해 줄 수 있을까요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여러 사용자가 동시에 계좌에 접근해서 잔액을 수정하는 작업을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스타트 </a:t>
            </a:r>
            <a:r>
              <a:rPr lang="ko-KR" altLang="en-US" dirty="0" err="1"/>
              <a:t>트렌젝션은</a:t>
            </a:r>
            <a:r>
              <a:rPr lang="en-US" altLang="ko-KR" dirty="0"/>
              <a:t>,</a:t>
            </a:r>
            <a:r>
              <a:rPr lang="ko-KR" altLang="en-US" dirty="0"/>
              <a:t> 나중에 </a:t>
            </a:r>
            <a:r>
              <a:rPr lang="en-US" altLang="ko-KR" dirty="0"/>
              <a:t>commit </a:t>
            </a:r>
            <a:r>
              <a:rPr lang="ko-KR" altLang="en-US" dirty="0"/>
              <a:t>이나 </a:t>
            </a:r>
            <a:r>
              <a:rPr lang="en-US" altLang="ko-KR" dirty="0"/>
              <a:t>rollback </a:t>
            </a:r>
            <a:r>
              <a:rPr lang="ko-KR" altLang="en-US" dirty="0"/>
              <a:t>을 하기 위해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커넥션을 커넥션 풀에 반환하지 않고 </a:t>
            </a:r>
            <a:r>
              <a:rPr lang="ko-KR" altLang="en-US" dirty="0" err="1"/>
              <a:t>트렌젝션</a:t>
            </a:r>
            <a:r>
              <a:rPr lang="ko-KR" altLang="en-US" dirty="0"/>
              <a:t> 종료할 때 까지 들고 있겠다는 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어플리케이션 레벨에서 일어나는 작업일 뿐이고요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시작한다고 해서 데이터가 고정되는 것은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읽어온 데이터에서 잔액을 </a:t>
            </a:r>
            <a:r>
              <a:rPr lang="ko-KR" altLang="en-US" dirty="0" err="1"/>
              <a:t>빼주고</a:t>
            </a:r>
            <a:r>
              <a:rPr lang="ko-KR" altLang="en-US" dirty="0"/>
              <a:t> 이를 저장하는 대신</a:t>
            </a:r>
            <a:r>
              <a:rPr lang="en-US" altLang="ko-KR" dirty="0"/>
              <a:t>, </a:t>
            </a:r>
            <a:r>
              <a:rPr lang="ko-KR" altLang="en-US" dirty="0"/>
              <a:t>쿼리 문장으로 해결하는 방법도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하지만 이런 처리는 쿼리에 모든 로직을 녹여야 합니다</a:t>
            </a:r>
            <a:r>
              <a:rPr lang="en-US" altLang="ko-KR" dirty="0"/>
              <a:t>. </a:t>
            </a:r>
            <a:r>
              <a:rPr lang="ko-KR" altLang="en-US" dirty="0"/>
              <a:t>만약 중간에 다른 서비스를 호출하거나 복잡한 이자계산 등이 들어간다면</a:t>
            </a:r>
            <a:r>
              <a:rPr lang="en-US" altLang="ko-KR" dirty="0"/>
              <a:t>, </a:t>
            </a:r>
            <a:r>
              <a:rPr lang="ko-KR" altLang="en-US" dirty="0"/>
              <a:t>처리가 어려워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정합성을 확보하기 위해서는</a:t>
            </a:r>
            <a:r>
              <a:rPr lang="en-US" altLang="ko-KR" dirty="0"/>
              <a:t>, </a:t>
            </a:r>
            <a:r>
              <a:rPr lang="ko-KR" altLang="en-US" dirty="0"/>
              <a:t>기록하려는 데이터에 잠금을 걸어야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손쉬운 방법인 </a:t>
            </a:r>
            <a:r>
              <a:rPr lang="en-US" altLang="ko-KR" dirty="0"/>
              <a:t>Optimistic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잠그는 또 다른 방법인 </a:t>
            </a:r>
            <a:r>
              <a:rPr lang="en-US" altLang="ko-KR" dirty="0"/>
              <a:t>Pessimistic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내용을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3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요즘 각광받는 </a:t>
            </a:r>
            <a:r>
              <a:rPr lang="en-US" altLang="ko-KR" dirty="0"/>
              <a:t>Distributed Lock </a:t>
            </a:r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48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Lock </a:t>
            </a:r>
            <a:r>
              <a:rPr lang="ko-KR" altLang="en-US" dirty="0"/>
              <a:t>은 다른 말로 </a:t>
            </a:r>
            <a:r>
              <a:rPr lang="en-US" altLang="ko-KR" dirty="0"/>
              <a:t>Application Lock </a:t>
            </a:r>
            <a:r>
              <a:rPr lang="ko-KR" altLang="en-US" dirty="0"/>
              <a:t>이라고도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Distributed Lock</a:t>
            </a:r>
            <a:r>
              <a:rPr lang="ko-KR" altLang="en-US" dirty="0"/>
              <a:t>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이상으로 </a:t>
            </a:r>
            <a:r>
              <a:rPr lang="en-US" altLang="ko-KR" dirty="0"/>
              <a:t>Distributed Lock </a:t>
            </a:r>
            <a:r>
              <a:rPr lang="ko-KR" altLang="en-US" dirty="0"/>
              <a:t>실습 완료하였습니다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/>
              <a:t>Ch6 </a:t>
            </a:r>
            <a:r>
              <a:rPr lang="ko-KR" altLang="en-US" dirty="0"/>
              <a:t>실무형 심화개발도 마무리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드디어 실무에서 사용 가능한</a:t>
            </a:r>
            <a:r>
              <a:rPr lang="en-US" altLang="ko-KR" dirty="0"/>
              <a:t>, </a:t>
            </a:r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ko-KR" altLang="en-US" dirty="0" err="1"/>
              <a:t>웹플럭스</a:t>
            </a:r>
            <a:r>
              <a:rPr lang="ko-KR" altLang="en-US" dirty="0"/>
              <a:t> 기반의 비동기 서버 개발환경이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챕터에서는</a:t>
            </a:r>
            <a:r>
              <a:rPr lang="en-US" altLang="ko-KR" dirty="0"/>
              <a:t>, </a:t>
            </a:r>
            <a:r>
              <a:rPr lang="ko-KR" altLang="en-US" dirty="0"/>
              <a:t>드디어 결제 서비스를 만들어 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긴 시간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r>
              <a:rPr lang="ko-KR" altLang="en-US" dirty="0"/>
              <a:t>고생 많으셨습니다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에러가 발생하면</a:t>
            </a:r>
            <a:r>
              <a:rPr lang="en-US" altLang="ko-KR" dirty="0"/>
              <a:t>, API </a:t>
            </a:r>
            <a:r>
              <a:rPr lang="ko-KR" altLang="en-US" dirty="0"/>
              <a:t>를 호출한 곳에는 적절한 오류 응답을 전송해야 하고요</a:t>
            </a:r>
            <a:r>
              <a:rPr lang="en-US" altLang="ko-KR" dirty="0"/>
              <a:t>. </a:t>
            </a:r>
            <a:r>
              <a:rPr lang="ko-KR" altLang="en-US" dirty="0"/>
              <a:t>서버에서는 오류를 확인할 수 있는 로그를 출력해 주어야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그간 </a:t>
            </a:r>
            <a:r>
              <a:rPr lang="en-US" altLang="ko-KR" dirty="0"/>
              <a:t>MVC, Reactor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구현실습에서는</a:t>
            </a:r>
            <a:r>
              <a:rPr lang="en-US" altLang="ko-KR" dirty="0"/>
              <a:t>, </a:t>
            </a:r>
            <a:r>
              <a:rPr lang="ko-KR" altLang="en-US" dirty="0"/>
              <a:t>이 오류처리 기능이 없어서 디버깅이 쉽지 않으셨을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 err="1"/>
              <a:t>ErrorAttribute</a:t>
            </a:r>
            <a:r>
              <a:rPr lang="ko-KR" altLang="en-US" dirty="0"/>
              <a:t>를 재정의한 방법으로 전역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가 어떤 파라미터로 작동했는지를 로그에 </a:t>
            </a:r>
            <a:r>
              <a:rPr lang="ko-KR" altLang="en-US" dirty="0" err="1"/>
              <a:t>남겨놔야</a:t>
            </a:r>
            <a:r>
              <a:rPr lang="en-US" altLang="ko-KR" dirty="0"/>
              <a:t>, </a:t>
            </a:r>
            <a:r>
              <a:rPr lang="ko-KR" altLang="en-US" dirty="0"/>
              <a:t>이후 로그를 통해 오류 상황을 재현해 볼 수 있습니다</a:t>
            </a:r>
            <a:r>
              <a:rPr lang="en-US" altLang="ko-KR" dirty="0"/>
              <a:t>. </a:t>
            </a:r>
            <a:r>
              <a:rPr lang="ko-KR" altLang="en-US" dirty="0"/>
              <a:t>물론 디버깅 할 때도 편리하고요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응답 결과는 로그에 남기지 않는 것이 일반적이라서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파라미터만 로그에 남겨보도록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5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3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파라미터를 찍는 로그 모듈을 </a:t>
            </a:r>
            <a:r>
              <a:rPr lang="en-US" altLang="ko-KR" dirty="0"/>
              <a:t>Filter </a:t>
            </a:r>
            <a:r>
              <a:rPr lang="ko-KR" altLang="en-US" dirty="0"/>
              <a:t>형태로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Rate Limiter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0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DbClient</a:t>
            </a:r>
            <a:r>
              <a:rPr lang="ko-KR" altLang="en-US" dirty="0"/>
              <a:t>를 이용한 </a:t>
            </a:r>
            <a:r>
              <a:rPr lang="en-US" altLang="ko-KR" dirty="0"/>
              <a:t>native query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2992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8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73AE5-1D19-8E3E-7FD6-FCAB6D63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E7A4B4F-FF3E-EE90-2EAB-3CE9E129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925516" y="2343124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76813" y="2620123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793065" y="4276679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29D1-C3B4-5639-B536-EC8BD07D413C}"/>
              </a:ext>
            </a:extLst>
          </p:cNvPr>
          <p:cNvSpPr txBox="1"/>
          <p:nvPr/>
        </p:nvSpPr>
        <p:spPr>
          <a:xfrm>
            <a:off x="1963616" y="3146156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56057-0498-1927-4D20-E87DCDC3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Pessimistic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A91F-C967-3A21-7D83-E9FA0E6AFA6A}"/>
              </a:ext>
            </a:extLst>
          </p:cNvPr>
          <p:cNvSpPr txBox="1"/>
          <p:nvPr/>
        </p:nvSpPr>
        <p:spPr>
          <a:xfrm>
            <a:off x="1925516" y="2343124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BEDA9-CCA9-1AC5-52C5-D5482936432A}"/>
              </a:ext>
            </a:extLst>
          </p:cNvPr>
          <p:cNvSpPr txBox="1"/>
          <p:nvPr/>
        </p:nvSpPr>
        <p:spPr>
          <a:xfrm>
            <a:off x="3739662" y="2620123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Locking Row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09F3E-D1AA-B7D9-18A1-AB1936C81157}"/>
              </a:ext>
            </a:extLst>
          </p:cNvPr>
          <p:cNvSpPr txBox="1"/>
          <p:nvPr/>
        </p:nvSpPr>
        <p:spPr>
          <a:xfrm>
            <a:off x="3742612" y="3968062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7A8CFF-2207-BEE6-9489-2D4F5B4449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32041" y="2897122"/>
            <a:ext cx="2950" cy="10709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Optimistic Lock &amp; Pessimistic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6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5CB259A-8F0A-AB26-D84A-8281ED8F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A92936-8624-A53D-1354-B155F3D91B46}"/>
              </a:ext>
            </a:extLst>
          </p:cNvPr>
          <p:cNvGrpSpPr/>
          <p:nvPr/>
        </p:nvGrpSpPr>
        <p:grpSpPr>
          <a:xfrm>
            <a:off x="6335737" y="1206368"/>
            <a:ext cx="967154" cy="3903784"/>
            <a:chOff x="6335737" y="1206368"/>
            <a:chExt cx="967154" cy="39037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3503748-8D0A-74E6-7F4B-4D7C029FB4CB}"/>
                </a:ext>
              </a:extLst>
            </p:cNvPr>
            <p:cNvSpPr/>
            <p:nvPr/>
          </p:nvSpPr>
          <p:spPr>
            <a:xfrm>
              <a:off x="6335737" y="1206368"/>
              <a:ext cx="967154" cy="358664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C00000"/>
                  </a:solidFill>
                </a:rPr>
                <a:t>Locker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466F2B-224A-1884-3DBE-DF9B51A0ADAB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6819314" y="1565032"/>
              <a:ext cx="35169" cy="3545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2181225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904226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91113" y="2428875"/>
            <a:ext cx="174051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401390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3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6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3332</TotalTime>
  <Words>1298</Words>
  <Application>Microsoft Office PowerPoint</Application>
  <PresentationFormat>화면 슬라이드 쇼(16:9)</PresentationFormat>
  <Paragraphs>229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구현</vt:lpstr>
      <vt:lpstr>구현 실습</vt:lpstr>
      <vt:lpstr>실무형 심화개발</vt:lpstr>
      <vt:lpstr>구현 실습</vt:lpstr>
      <vt:lpstr>실무형 심화개발</vt:lpstr>
      <vt:lpstr>Optimistic Lock</vt:lpstr>
      <vt:lpstr>Optimistic Lock</vt:lpstr>
      <vt:lpstr>Optimistic Lock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Optimistic Lock</vt:lpstr>
      <vt:lpstr>Pessimistic Lock</vt:lpstr>
      <vt:lpstr>구현 실습</vt:lpstr>
      <vt:lpstr>구현 실습</vt:lpstr>
      <vt:lpstr>Distributed 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576</cp:revision>
  <dcterms:created xsi:type="dcterms:W3CDTF">2023-07-11T14:27:12Z</dcterms:created>
  <dcterms:modified xsi:type="dcterms:W3CDTF">2023-10-04T10:34:20Z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