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1"/>
  </p:notesMasterIdLst>
  <p:sldIdLst>
    <p:sldId id="364" r:id="rId2"/>
    <p:sldId id="332" r:id="rId3"/>
    <p:sldId id="372" r:id="rId4"/>
    <p:sldId id="371" r:id="rId5"/>
    <p:sldId id="365" r:id="rId6"/>
    <p:sldId id="367" r:id="rId7"/>
    <p:sldId id="379" r:id="rId8"/>
    <p:sldId id="378" r:id="rId9"/>
    <p:sldId id="377" r:id="rId10"/>
    <p:sldId id="361" r:id="rId11"/>
    <p:sldId id="368" r:id="rId12"/>
    <p:sldId id="381" r:id="rId13"/>
    <p:sldId id="375" r:id="rId14"/>
    <p:sldId id="383" r:id="rId15"/>
    <p:sldId id="398" r:id="rId16"/>
    <p:sldId id="399" r:id="rId17"/>
    <p:sldId id="395" r:id="rId18"/>
    <p:sldId id="396" r:id="rId19"/>
    <p:sldId id="397" r:id="rId20"/>
    <p:sldId id="384" r:id="rId21"/>
    <p:sldId id="264" r:id="rId22"/>
    <p:sldId id="374" r:id="rId23"/>
    <p:sldId id="388" r:id="rId24"/>
    <p:sldId id="394" r:id="rId25"/>
    <p:sldId id="393" r:id="rId26"/>
    <p:sldId id="389" r:id="rId27"/>
    <p:sldId id="391" r:id="rId28"/>
    <p:sldId id="392" r:id="rId29"/>
    <p:sldId id="376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D4D1B"/>
    <a:srgbClr val="DA2ADE"/>
    <a:srgbClr val="008000"/>
    <a:srgbClr val="9966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35817" autoAdjust="0"/>
  </p:normalViewPr>
  <p:slideViewPr>
    <p:cSldViewPr snapToGrid="0" showGuides="1">
      <p:cViewPr varScale="1">
        <p:scale>
          <a:sx n="52" d="100"/>
          <a:sy n="52" d="100"/>
        </p:scale>
        <p:origin x="2748" y="66"/>
      </p:cViewPr>
      <p:guideLst>
        <p:guide orient="horz" pos="1257"/>
        <p:guide pos="2880"/>
      </p:guideLst>
    </p:cSldViewPr>
  </p:slideViewPr>
  <p:notesTextViewPr>
    <p:cViewPr>
      <p:scale>
        <a:sx n="125" d="100"/>
        <a:sy n="125" d="100"/>
      </p:scale>
      <p:origin x="0" y="-33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여러분</a:t>
            </a:r>
            <a:r>
              <a:rPr lang="en-US" altLang="ko-KR" dirty="0"/>
              <a:t>. </a:t>
            </a:r>
            <a:r>
              <a:rPr lang="ko-KR" altLang="en-US" dirty="0"/>
              <a:t>챕터 </a:t>
            </a:r>
            <a:r>
              <a:rPr lang="en-US" altLang="ko-KR" dirty="0"/>
              <a:t>8. </a:t>
            </a:r>
            <a:r>
              <a:rPr lang="ko-KR" altLang="en-US" dirty="0"/>
              <a:t>결제서비스 기능확장 말씀드리겠습니다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41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기능확장 시나리오 두번째</a:t>
            </a:r>
            <a:r>
              <a:rPr lang="en-US" altLang="ko-KR" dirty="0"/>
              <a:t>, </a:t>
            </a:r>
            <a:r>
              <a:rPr lang="ko-KR" altLang="en-US" dirty="0"/>
              <a:t>주문이력 조회성능 개선방안을 마련해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47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매출 증가로 구매내역이 </a:t>
            </a:r>
            <a:r>
              <a:rPr lang="en-US" altLang="ko-KR" dirty="0"/>
              <a:t>DB</a:t>
            </a:r>
            <a:r>
              <a:rPr lang="ko-KR" altLang="en-US" dirty="0"/>
              <a:t>에 엄청나게 쌓였다고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RDB</a:t>
            </a:r>
            <a:r>
              <a:rPr lang="ko-KR" altLang="en-US" dirty="0"/>
              <a:t>에서 이런 </a:t>
            </a:r>
            <a:r>
              <a:rPr lang="ko-KR" altLang="en-US" dirty="0" err="1"/>
              <a:t>페이징</a:t>
            </a:r>
            <a:r>
              <a:rPr lang="ko-KR" altLang="en-US" dirty="0"/>
              <a:t> 쿼리는</a:t>
            </a:r>
            <a:r>
              <a:rPr lang="en-US" altLang="ko-KR" dirty="0"/>
              <a:t>, </a:t>
            </a:r>
            <a:r>
              <a:rPr lang="ko-KR" altLang="en-US" dirty="0"/>
              <a:t>데이터 적재량이 </a:t>
            </a:r>
            <a:r>
              <a:rPr lang="ko-KR" altLang="en-US" dirty="0" err="1"/>
              <a:t>수천만건</a:t>
            </a:r>
            <a:r>
              <a:rPr lang="ko-KR" altLang="en-US" dirty="0"/>
              <a:t> 이상이 되면</a:t>
            </a:r>
            <a:r>
              <a:rPr lang="en-US" altLang="ko-KR" dirty="0"/>
              <a:t>, </a:t>
            </a:r>
            <a:r>
              <a:rPr lang="ko-KR" altLang="en-US" dirty="0"/>
              <a:t>조회성능이 갑자기 느려지기 시작합니다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오프셋</a:t>
            </a:r>
            <a:r>
              <a:rPr lang="en-US" altLang="ko-KR" dirty="0"/>
              <a:t> </a:t>
            </a:r>
            <a:r>
              <a:rPr lang="ko-KR" altLang="en-US" dirty="0" err="1"/>
              <a:t>천구백팔십만</a:t>
            </a:r>
            <a:r>
              <a:rPr lang="en-US" altLang="ko-KR" dirty="0"/>
              <a:t>… </a:t>
            </a:r>
            <a:r>
              <a:rPr lang="ko-KR" altLang="en-US" dirty="0"/>
              <a:t>대략 </a:t>
            </a:r>
            <a:r>
              <a:rPr lang="en-US" altLang="ko-KR" dirty="0"/>
              <a:t>2</a:t>
            </a:r>
            <a:r>
              <a:rPr lang="ko-KR" altLang="en-US" dirty="0" err="1"/>
              <a:t>천만번째부터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개를 가져오라는 </a:t>
            </a:r>
            <a:r>
              <a:rPr lang="ko-KR" altLang="en-US" dirty="0" err="1"/>
              <a:t>페이징</a:t>
            </a:r>
            <a:r>
              <a:rPr lang="ko-KR" altLang="en-US" dirty="0"/>
              <a:t> 쿼리인데요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이게</a:t>
            </a:r>
            <a:r>
              <a:rPr lang="en-US" altLang="ko-KR" dirty="0"/>
              <a:t>, 2</a:t>
            </a:r>
            <a:r>
              <a:rPr lang="ko-KR" altLang="en-US" dirty="0" err="1"/>
              <a:t>천만번째</a:t>
            </a:r>
            <a:r>
              <a:rPr lang="ko-KR" altLang="en-US" dirty="0"/>
              <a:t> </a:t>
            </a:r>
            <a:r>
              <a:rPr lang="en-US" altLang="ko-KR" dirty="0"/>
              <a:t>row 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건을 </a:t>
            </a:r>
            <a:r>
              <a:rPr lang="ko-KR" altLang="en-US" dirty="0" err="1"/>
              <a:t>가져오는게</a:t>
            </a:r>
            <a:r>
              <a:rPr lang="ko-KR" altLang="en-US" dirty="0"/>
              <a:t> 아니라</a:t>
            </a:r>
            <a:endParaRPr lang="en-US" altLang="ko-KR" dirty="0"/>
          </a:p>
          <a:p>
            <a:r>
              <a:rPr lang="ko-KR" altLang="en-US" dirty="0"/>
              <a:t>조회조건을 타고 </a:t>
            </a:r>
            <a:r>
              <a:rPr lang="ko-KR" altLang="en-US" dirty="0" err="1"/>
              <a:t>필터링된</a:t>
            </a:r>
            <a:r>
              <a:rPr lang="ko-KR" altLang="en-US" dirty="0"/>
              <a:t> 결과물 중 </a:t>
            </a:r>
            <a:r>
              <a:rPr lang="en-US" altLang="ko-KR" dirty="0"/>
              <a:t>2</a:t>
            </a:r>
            <a:r>
              <a:rPr lang="ko-KR" altLang="en-US" dirty="0"/>
              <a:t>천만 </a:t>
            </a:r>
            <a:r>
              <a:rPr lang="en-US" altLang="ko-KR" dirty="0"/>
              <a:t>10</a:t>
            </a:r>
            <a:r>
              <a:rPr lang="ko-KR" altLang="en-US" dirty="0" err="1"/>
              <a:t>번째까지를</a:t>
            </a:r>
            <a:r>
              <a:rPr lang="ko-KR" altLang="en-US" dirty="0"/>
              <a:t> 모두 패치하고</a:t>
            </a:r>
            <a:r>
              <a:rPr lang="en-US" altLang="ko-KR" dirty="0"/>
              <a:t>, </a:t>
            </a:r>
            <a:r>
              <a:rPr lang="ko-KR" altLang="en-US" dirty="0"/>
              <a:t>거기서 위에 </a:t>
            </a:r>
            <a:r>
              <a:rPr lang="en-US" altLang="ko-KR" dirty="0"/>
              <a:t>2</a:t>
            </a:r>
            <a:r>
              <a:rPr lang="ko-KR" altLang="en-US" dirty="0"/>
              <a:t>천만개를 버리는 방식으로 작동하기 때문에</a:t>
            </a:r>
            <a:r>
              <a:rPr lang="en-US" altLang="ko-KR" dirty="0"/>
              <a:t>, </a:t>
            </a:r>
            <a:r>
              <a:rPr lang="ko-KR" altLang="en-US" dirty="0"/>
              <a:t>처리속도가 느릴 수 밖에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게다가</a:t>
            </a:r>
            <a:r>
              <a:rPr lang="en-US" altLang="ko-KR" dirty="0"/>
              <a:t>, </a:t>
            </a:r>
            <a:r>
              <a:rPr lang="ko-KR" altLang="en-US" dirty="0"/>
              <a:t>저희가 만든 구매내역 조회 기능은</a:t>
            </a:r>
            <a:r>
              <a:rPr lang="en-US" altLang="ko-KR" dirty="0"/>
              <a:t>, </a:t>
            </a:r>
            <a:r>
              <a:rPr lang="ko-KR" altLang="en-US" dirty="0"/>
              <a:t>불행히도 </a:t>
            </a:r>
            <a:r>
              <a:rPr lang="en-US" altLang="ko-KR" dirty="0"/>
              <a:t>description LIKE </a:t>
            </a:r>
            <a:r>
              <a:rPr lang="ko-KR" altLang="en-US" dirty="0"/>
              <a:t>검색기능을 제공하고 있어서</a:t>
            </a:r>
            <a:endParaRPr lang="en-US" altLang="ko-KR" dirty="0"/>
          </a:p>
          <a:p>
            <a:r>
              <a:rPr lang="ko-KR" altLang="en-US" dirty="0"/>
              <a:t>인덱스를 제대로 타지 못해 필터링 속도가 매우 느립니다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 더해서</a:t>
            </a:r>
            <a:r>
              <a:rPr lang="en-US" altLang="ko-KR" dirty="0"/>
              <a:t>, UI </a:t>
            </a:r>
            <a:r>
              <a:rPr lang="ko-KR" altLang="en-US" dirty="0"/>
              <a:t>페이지 네비게이션 동작을 위해</a:t>
            </a:r>
            <a:r>
              <a:rPr lang="en-US" altLang="ko-KR" dirty="0"/>
              <a:t>, </a:t>
            </a:r>
            <a:r>
              <a:rPr lang="ko-KR" altLang="en-US" dirty="0"/>
              <a:t>전체 페이지 수와</a:t>
            </a:r>
            <a:r>
              <a:rPr lang="en-US" altLang="ko-KR" dirty="0"/>
              <a:t>, </a:t>
            </a:r>
            <a:r>
              <a:rPr lang="ko-KR" altLang="en-US" dirty="0"/>
              <a:t>현재 페이지 위치를 확인하는 구문이 함께 동작한다면</a:t>
            </a:r>
            <a:endParaRPr lang="en-US" altLang="ko-KR" dirty="0"/>
          </a:p>
          <a:p>
            <a:r>
              <a:rPr lang="ko-KR" altLang="en-US" dirty="0"/>
              <a:t>테이블 전체 </a:t>
            </a:r>
            <a:r>
              <a:rPr lang="en-US" altLang="ko-KR" dirty="0"/>
              <a:t>row</a:t>
            </a:r>
            <a:r>
              <a:rPr lang="ko-KR" altLang="en-US" dirty="0"/>
              <a:t>를 필터링해야 하기 때문에</a:t>
            </a:r>
            <a:r>
              <a:rPr lang="en-US" altLang="ko-KR" dirty="0"/>
              <a:t>, </a:t>
            </a:r>
            <a:r>
              <a:rPr lang="ko-KR" altLang="en-US" dirty="0"/>
              <a:t>처리속도는 배 이상 느려집니다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심한 경우 </a:t>
            </a:r>
            <a:r>
              <a:rPr lang="en-US" altLang="ko-KR" dirty="0"/>
              <a:t>DBMS</a:t>
            </a:r>
            <a:r>
              <a:rPr lang="ko-KR" altLang="en-US" dirty="0"/>
              <a:t>가 주기적으로 </a:t>
            </a:r>
            <a:r>
              <a:rPr lang="ko-KR" altLang="en-US" dirty="0" err="1"/>
              <a:t>셧다운되는</a:t>
            </a:r>
            <a:r>
              <a:rPr lang="ko-KR" altLang="en-US" dirty="0"/>
              <a:t> 것도 경험해 보실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 </a:t>
            </a:r>
            <a:r>
              <a:rPr lang="en-US" altLang="ko-KR" dirty="0"/>
              <a:t>LIKE </a:t>
            </a:r>
            <a:r>
              <a:rPr lang="ko-KR" altLang="en-US" dirty="0"/>
              <a:t>검색이 없다면</a:t>
            </a:r>
            <a:r>
              <a:rPr lang="en-US" altLang="ko-KR" dirty="0"/>
              <a:t>, search after, </a:t>
            </a:r>
            <a:r>
              <a:rPr lang="ko-KR" altLang="en-US" dirty="0"/>
              <a:t>부분범위 인덱스</a:t>
            </a:r>
            <a:r>
              <a:rPr lang="en-US" altLang="ko-KR" dirty="0"/>
              <a:t> </a:t>
            </a:r>
            <a:r>
              <a:rPr lang="ko-KR" altLang="en-US" dirty="0"/>
              <a:t>기법을 이용해 개선해 볼 여지가 있습니다만</a:t>
            </a:r>
            <a:r>
              <a:rPr lang="en-US" altLang="ko-KR" dirty="0"/>
              <a:t>,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만든 주문이력 조회는 </a:t>
            </a:r>
            <a:r>
              <a:rPr lang="en-US" altLang="ko-KR" dirty="0"/>
              <a:t>LIKE </a:t>
            </a:r>
            <a:r>
              <a:rPr lang="ko-KR" altLang="en-US" dirty="0"/>
              <a:t>검색을 제공하기 때문에</a:t>
            </a:r>
            <a:r>
              <a:rPr lang="en-US" altLang="ko-KR" dirty="0"/>
              <a:t>, RDB</a:t>
            </a:r>
            <a:r>
              <a:rPr lang="ko-KR" altLang="en-US" dirty="0"/>
              <a:t>로는 성능 개선이 어렵습니다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5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RDB </a:t>
            </a:r>
            <a:r>
              <a:rPr lang="ko-KR" altLang="en-US" dirty="0"/>
              <a:t>에서 대용량 데이터의 </a:t>
            </a:r>
            <a:r>
              <a:rPr lang="ko-KR" altLang="en-US" dirty="0" err="1"/>
              <a:t>페이징</a:t>
            </a:r>
            <a:r>
              <a:rPr lang="ko-KR" altLang="en-US" dirty="0"/>
              <a:t> 쿼리는 좋은 성능이 나오기 어렵습니다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</a:t>
            </a:r>
            <a:r>
              <a:rPr lang="en-US" altLang="ko-KR" dirty="0"/>
              <a:t> </a:t>
            </a:r>
            <a:r>
              <a:rPr lang="ko-KR" altLang="en-US" dirty="0"/>
              <a:t>저희는</a:t>
            </a:r>
            <a:r>
              <a:rPr lang="en-US" altLang="ko-KR" dirty="0"/>
              <a:t>, RDB </a:t>
            </a:r>
            <a:r>
              <a:rPr lang="ko-KR" altLang="en-US" dirty="0"/>
              <a:t>대신</a:t>
            </a:r>
            <a:r>
              <a:rPr lang="en-US" altLang="ko-KR" dirty="0"/>
              <a:t>, </a:t>
            </a:r>
            <a:r>
              <a:rPr lang="ko-KR" altLang="en-US" dirty="0"/>
              <a:t>텍스트 검색에 특화된 </a:t>
            </a:r>
            <a:r>
              <a:rPr lang="en-US" altLang="ko-KR" dirty="0"/>
              <a:t>Elasticsearch </a:t>
            </a:r>
            <a:r>
              <a:rPr lang="ko-KR" altLang="en-US" dirty="0"/>
              <a:t>를 주문이력 저장소로 대체하려고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서비스가</a:t>
            </a:r>
            <a:r>
              <a:rPr lang="en-US" altLang="ko-KR" dirty="0"/>
              <a:t>, PG </a:t>
            </a:r>
            <a:r>
              <a:rPr lang="ko-KR" altLang="en-US" dirty="0"/>
              <a:t>연동을 하고</a:t>
            </a:r>
            <a:r>
              <a:rPr lang="en-US" altLang="ko-KR" dirty="0"/>
              <a:t>, RDB</a:t>
            </a:r>
            <a:r>
              <a:rPr lang="ko-KR" altLang="en-US" dirty="0"/>
              <a:t>에 저장된 </a:t>
            </a:r>
            <a:r>
              <a:rPr lang="en-US" altLang="ko-KR" dirty="0"/>
              <a:t>Order </a:t>
            </a:r>
            <a:r>
              <a:rPr lang="ko-KR" altLang="en-US" dirty="0"/>
              <a:t>데이터의 상태를 결제 완료로 바꿉니다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Order</a:t>
            </a:r>
            <a:r>
              <a:rPr lang="ko-KR" altLang="en-US" dirty="0"/>
              <a:t> 데이터를 </a:t>
            </a:r>
            <a:r>
              <a:rPr lang="en-US" altLang="ko-KR" dirty="0"/>
              <a:t>Elasticsearch </a:t>
            </a:r>
            <a:r>
              <a:rPr lang="ko-KR" altLang="en-US" dirty="0"/>
              <a:t>에 저장해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Elasticsearch</a:t>
            </a:r>
            <a:r>
              <a:rPr lang="ko-KR" altLang="en-US" dirty="0"/>
              <a:t>는 </a:t>
            </a:r>
            <a:r>
              <a:rPr lang="ko-KR" altLang="en-US" dirty="0" err="1"/>
              <a:t>역인덱스라는</a:t>
            </a:r>
            <a:r>
              <a:rPr lang="ko-KR" altLang="en-US" dirty="0"/>
              <a:t> 방식으로 데이터가 저장되기 때문에</a:t>
            </a:r>
            <a:r>
              <a:rPr lang="en-US" altLang="ko-KR" dirty="0"/>
              <a:t>, </a:t>
            </a:r>
            <a:r>
              <a:rPr lang="ko-KR" altLang="en-US" dirty="0"/>
              <a:t>아무리 데이터가 많아져도 검색속도가 매우 빠릅니다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서비스에서 </a:t>
            </a:r>
            <a:r>
              <a:rPr lang="en-US" altLang="ko-KR" dirty="0"/>
              <a:t>Elasticsearch </a:t>
            </a:r>
            <a:r>
              <a:rPr lang="ko-KR" altLang="en-US" dirty="0"/>
              <a:t>에 주문이력을 바로 저장할 수도 있지만</a:t>
            </a:r>
            <a:r>
              <a:rPr lang="en-US" altLang="ko-KR" dirty="0"/>
              <a:t>, </a:t>
            </a:r>
            <a:r>
              <a:rPr lang="ko-KR" altLang="en-US" dirty="0"/>
              <a:t>주문이력 데이터는 분석지표나 마케팅 수단으로서 다양한 응용가치를 갖기 때문에</a:t>
            </a:r>
            <a:r>
              <a:rPr lang="en-US" altLang="ko-KR" dirty="0"/>
              <a:t>, </a:t>
            </a:r>
            <a:r>
              <a:rPr lang="ko-KR" altLang="en-US" dirty="0"/>
              <a:t>하나의 주문이력 메시지를 연동시키면</a:t>
            </a:r>
            <a:r>
              <a:rPr lang="en-US" altLang="ko-KR" dirty="0"/>
              <a:t>, </a:t>
            </a:r>
            <a:r>
              <a:rPr lang="ko-KR" altLang="en-US" dirty="0"/>
              <a:t>이력도 </a:t>
            </a:r>
            <a:r>
              <a:rPr lang="en-US" altLang="ko-KR" dirty="0"/>
              <a:t>Elasticsearch</a:t>
            </a:r>
            <a:r>
              <a:rPr lang="ko-KR" altLang="en-US" dirty="0"/>
              <a:t>에 저장하고 다양한 </a:t>
            </a:r>
            <a:r>
              <a:rPr lang="en-US" altLang="ko-KR" dirty="0"/>
              <a:t>consumer</a:t>
            </a:r>
            <a:r>
              <a:rPr lang="ko-KR" altLang="en-US" dirty="0"/>
              <a:t>를 붙여 기능을 확장할 수 있는 구조를 만들어 보고자 합니다</a:t>
            </a:r>
            <a:r>
              <a:rPr lang="en-US" altLang="ko-KR" dirty="0"/>
              <a:t>. </a:t>
            </a:r>
            <a:r>
              <a:rPr lang="ko-KR" altLang="en-US" dirty="0"/>
              <a:t>이런 처리를 위해 저희는 메시지 브로커로 </a:t>
            </a:r>
            <a:r>
              <a:rPr lang="en-US" altLang="ko-KR" dirty="0"/>
              <a:t>Rabbit MQ </a:t>
            </a:r>
            <a:r>
              <a:rPr lang="ko-KR" altLang="en-US" dirty="0"/>
              <a:t>대신 </a:t>
            </a:r>
            <a:r>
              <a:rPr lang="en-US" altLang="ko-KR" dirty="0"/>
              <a:t>Kafka </a:t>
            </a:r>
            <a:r>
              <a:rPr lang="ko-KR" altLang="en-US" dirty="0"/>
              <a:t>를 사용할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90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클립에서는 카프카를 간략히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4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카프카는 </a:t>
            </a:r>
            <a:r>
              <a:rPr lang="ko-KR" altLang="en-US" dirty="0" err="1"/>
              <a:t>링크드인에서</a:t>
            </a:r>
            <a:r>
              <a:rPr lang="ko-KR" altLang="en-US" dirty="0"/>
              <a:t> 자사에서 발생하는 이슈를 해결하고자 만든 기술로</a:t>
            </a:r>
            <a:r>
              <a:rPr lang="en-US" altLang="ko-KR" dirty="0"/>
              <a:t>, 2011</a:t>
            </a:r>
            <a:r>
              <a:rPr lang="ko-KR" altLang="en-US" dirty="0"/>
              <a:t>년 대중에게 처음 공개되었습니다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당시 </a:t>
            </a:r>
            <a:r>
              <a:rPr lang="ko-KR" altLang="en-US" dirty="0" err="1"/>
              <a:t>링크드인의</a:t>
            </a:r>
            <a:r>
              <a:rPr lang="ko-KR" altLang="en-US" dirty="0"/>
              <a:t> 데이터 파이프라인은 너무 복잡해서</a:t>
            </a:r>
            <a:r>
              <a:rPr lang="en-US" altLang="ko-KR" dirty="0"/>
              <a:t>, </a:t>
            </a:r>
            <a:r>
              <a:rPr lang="ko-KR" altLang="en-US" dirty="0"/>
              <a:t>이로 인해 발생할 수 있는 모든 문제를 안고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알아보기 어려워 수정이 어렵고</a:t>
            </a:r>
            <a:r>
              <a:rPr lang="en-US" altLang="ko-KR" dirty="0"/>
              <a:t>, </a:t>
            </a:r>
            <a:r>
              <a:rPr lang="ko-KR" altLang="en-US" dirty="0"/>
              <a:t>없는 줄 알고 비슷한 걸 계속 만들어서 중복이 많았고</a:t>
            </a:r>
            <a:r>
              <a:rPr lang="en-US" altLang="ko-KR" dirty="0"/>
              <a:t>, </a:t>
            </a:r>
            <a:r>
              <a:rPr lang="ko-KR" altLang="en-US" dirty="0" err="1"/>
              <a:t>이러다보니</a:t>
            </a:r>
            <a:r>
              <a:rPr lang="ko-KR" altLang="en-US" dirty="0"/>
              <a:t> 영향도 파악이 쉽지 않아 수정을 꺼리게 되고</a:t>
            </a:r>
            <a:r>
              <a:rPr lang="en-US" altLang="ko-KR" dirty="0"/>
              <a:t>, </a:t>
            </a:r>
            <a:r>
              <a:rPr lang="ko-KR" altLang="en-US" dirty="0"/>
              <a:t>그래서 요건이 들어올 때마다 수정이 아니라 신규 기능 추가로 대응하게 되고</a:t>
            </a:r>
            <a:r>
              <a:rPr lang="en-US" altLang="ko-KR" dirty="0"/>
              <a:t>, </a:t>
            </a:r>
            <a:r>
              <a:rPr lang="ko-KR" altLang="en-US" dirty="0"/>
              <a:t>만든 사람이 모두 </a:t>
            </a:r>
            <a:r>
              <a:rPr lang="ko-KR" altLang="en-US" dirty="0" err="1"/>
              <a:t>제각각이어서</a:t>
            </a:r>
            <a:r>
              <a:rPr lang="ko-KR" altLang="en-US" dirty="0"/>
              <a:t> 처리 방식에 일관성도 결여되고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난감한 상황을 </a:t>
            </a:r>
            <a:r>
              <a:rPr lang="ko-KR" altLang="en-US" dirty="0" err="1"/>
              <a:t>링크드인은</a:t>
            </a:r>
            <a:r>
              <a:rPr lang="ko-KR" altLang="en-US" dirty="0"/>
              <a:t> 카프카를 이용해 오른쪽과 같이 깔끔하게 정리했다고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카프카에 어떤 특징이 있길래</a:t>
            </a:r>
            <a:r>
              <a:rPr lang="en-US" altLang="ko-KR" dirty="0"/>
              <a:t>, </a:t>
            </a:r>
            <a:r>
              <a:rPr lang="ko-KR" altLang="en-US" dirty="0"/>
              <a:t>이런 개선이 가능했는지 한 번 살펴보도록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2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Rabbit MQ </a:t>
            </a:r>
            <a:r>
              <a:rPr lang="ko-KR" altLang="en-US" dirty="0"/>
              <a:t>같은 </a:t>
            </a:r>
            <a:r>
              <a:rPr lang="ko-KR" altLang="en-US" dirty="0" err="1"/>
              <a:t>메세지</a:t>
            </a:r>
            <a:r>
              <a:rPr lang="ko-KR" altLang="en-US" dirty="0"/>
              <a:t> 큐 작동방식을 먼저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프로듀서에서 메세지를 큐에 전송합니다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큐에 전송된 메세지는 들어온 순서대로 </a:t>
            </a:r>
            <a:r>
              <a:rPr lang="ko-KR" altLang="en-US" dirty="0" err="1"/>
              <a:t>컨슈머에게</a:t>
            </a:r>
            <a:r>
              <a:rPr lang="ko-KR" altLang="en-US" dirty="0"/>
              <a:t> 전달되고요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컨슈머는</a:t>
            </a:r>
            <a:r>
              <a:rPr lang="ko-KR" altLang="en-US" dirty="0"/>
              <a:t> 메세지를 받으면 전송 </a:t>
            </a:r>
            <a:r>
              <a:rPr lang="ko-KR" altLang="en-US" dirty="0" err="1"/>
              <a:t>완료됬다는</a:t>
            </a:r>
            <a:r>
              <a:rPr lang="ko-KR" altLang="en-US" dirty="0"/>
              <a:t> 응답을 </a:t>
            </a:r>
            <a:r>
              <a:rPr lang="en-US" altLang="ko-KR" dirty="0"/>
              <a:t>MQ</a:t>
            </a:r>
            <a:r>
              <a:rPr lang="ko-KR" altLang="en-US" dirty="0"/>
              <a:t>에 돌려주고</a:t>
            </a:r>
            <a:endParaRPr lang="en-US" altLang="ko-KR" dirty="0"/>
          </a:p>
          <a:p>
            <a:r>
              <a:rPr lang="ko-KR" altLang="en-US" dirty="0"/>
              <a:t>이를 </a:t>
            </a:r>
            <a:r>
              <a:rPr lang="ko-KR" altLang="en-US" dirty="0" err="1"/>
              <a:t>수신받은</a:t>
            </a:r>
            <a:r>
              <a:rPr lang="ko-KR" altLang="en-US" dirty="0"/>
              <a:t> </a:t>
            </a:r>
            <a:r>
              <a:rPr lang="en-US" altLang="ko-KR" dirty="0"/>
              <a:t>MQ</a:t>
            </a:r>
            <a:r>
              <a:rPr lang="ko-KR" altLang="en-US" dirty="0"/>
              <a:t>는 큐에서 전송 완료된 메세지를 삭제하고</a:t>
            </a:r>
            <a:r>
              <a:rPr lang="en-US" altLang="ko-KR" dirty="0"/>
              <a:t>, </a:t>
            </a:r>
            <a:r>
              <a:rPr lang="ko-KR" altLang="en-US" dirty="0"/>
              <a:t>다음 메세지를 </a:t>
            </a:r>
            <a:r>
              <a:rPr lang="ko-KR" altLang="en-US" dirty="0" err="1"/>
              <a:t>컨슈머에게</a:t>
            </a:r>
            <a:r>
              <a:rPr lang="ko-KR" altLang="en-US" dirty="0"/>
              <a:t> 전달합니다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큐는 메모리로 관리하기 때문에 크기가 상대적으로 작습니다</a:t>
            </a:r>
            <a:r>
              <a:rPr lang="en-US" altLang="ko-KR" dirty="0"/>
              <a:t>. </a:t>
            </a:r>
            <a:r>
              <a:rPr lang="ko-KR" altLang="en-US" dirty="0"/>
              <a:t>그래서 지연이 발생하면 순식간에 가득 차버려 작동을 멈춥니다</a:t>
            </a:r>
            <a:r>
              <a:rPr lang="en-US" altLang="ko-KR" dirty="0"/>
              <a:t>. </a:t>
            </a:r>
            <a:r>
              <a:rPr lang="ko-KR" altLang="en-US" dirty="0"/>
              <a:t>이런 상황을 막기 위해 </a:t>
            </a:r>
            <a:r>
              <a:rPr lang="en-US" altLang="ko-KR" dirty="0"/>
              <a:t>MQ</a:t>
            </a:r>
            <a:r>
              <a:rPr lang="ko-KR" altLang="en-US" dirty="0"/>
              <a:t>는 메세지가 전달 완료되면 즉시 큐에서 메세지를 지워버립니다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 err="1"/>
              <a:t>링크드인은</a:t>
            </a:r>
            <a:r>
              <a:rPr lang="ko-KR" altLang="en-US" dirty="0"/>
              <a:t> </a:t>
            </a:r>
            <a:r>
              <a:rPr lang="en-US" altLang="ko-KR" dirty="0"/>
              <a:t>MQ</a:t>
            </a:r>
            <a:r>
              <a:rPr lang="ko-KR" altLang="en-US" dirty="0"/>
              <a:t>를 이렇게 쓰고 싶었습니다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메세지를 하나 발행합니다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저희 결제내역이라고 </a:t>
            </a:r>
            <a:r>
              <a:rPr lang="ko-KR" altLang="en-US" dirty="0" err="1"/>
              <a:t>해볼께요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결제내역이 하나 들어오면</a:t>
            </a:r>
            <a:r>
              <a:rPr lang="en-US" altLang="ko-KR" dirty="0"/>
              <a:t>,  </a:t>
            </a:r>
            <a:r>
              <a:rPr lang="ko-KR" altLang="en-US" dirty="0"/>
              <a:t>큐를 거쳐 </a:t>
            </a:r>
            <a:r>
              <a:rPr lang="ko-KR" altLang="en-US" dirty="0" err="1"/>
              <a:t>컨슈머에서</a:t>
            </a:r>
            <a:r>
              <a:rPr lang="ko-KR" altLang="en-US" dirty="0"/>
              <a:t> 소비될 때</a:t>
            </a:r>
            <a:r>
              <a:rPr lang="en-US" altLang="ko-KR" dirty="0"/>
              <a:t>, </a:t>
            </a:r>
            <a:r>
              <a:rPr lang="ko-KR" altLang="en-US" dirty="0"/>
              <a:t>필요에 의해 다양한 기능을 붙이고 싶었던 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비단 구매이력을 특정 자료구조에 저장하는 것 뿐만 아니라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사용자가 월 별로 얼마를 소비했는지 통계 하나 만들고</a:t>
            </a:r>
            <a:r>
              <a:rPr lang="en-US" altLang="ko-KR" dirty="0"/>
              <a:t>, </a:t>
            </a:r>
            <a:r>
              <a:rPr lang="ko-KR" altLang="en-US" dirty="0"/>
              <a:t>특정 국가에서 몇 명이 소비를 했는지 통계 하나 만들고</a:t>
            </a:r>
            <a:r>
              <a:rPr lang="en-US" altLang="ko-KR" dirty="0"/>
              <a:t>, </a:t>
            </a:r>
            <a:r>
              <a:rPr lang="ko-KR" altLang="en-US" dirty="0"/>
              <a:t>시간대별 통계 하나 만들고</a:t>
            </a:r>
            <a:r>
              <a:rPr lang="en-US" altLang="ko-KR" dirty="0"/>
              <a:t>...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ko-KR" altLang="en-US" dirty="0" err="1"/>
              <a:t>컨슈머</a:t>
            </a:r>
            <a:r>
              <a:rPr lang="ko-KR" altLang="en-US" dirty="0"/>
              <a:t> 안에서 이런 기능을 한꺼번에 처리할 수도 있겠지만</a:t>
            </a:r>
            <a:r>
              <a:rPr lang="en-US" altLang="ko-KR" dirty="0"/>
              <a:t>, </a:t>
            </a:r>
            <a:r>
              <a:rPr lang="ko-KR" altLang="en-US" dirty="0"/>
              <a:t>만약 어떤 처리 하나가 너무 느려서 다른 처리에 지연이 생기고 이로 인해 장애가 발생하는 등</a:t>
            </a:r>
            <a:r>
              <a:rPr lang="en-US" altLang="ko-KR" dirty="0"/>
              <a:t>, </a:t>
            </a:r>
            <a:r>
              <a:rPr lang="ko-KR" altLang="en-US" dirty="0"/>
              <a:t>응집력이 높다면 관리가 </a:t>
            </a:r>
            <a:r>
              <a:rPr lang="ko-KR" altLang="en-US" dirty="0" err="1"/>
              <a:t>지저분해집니다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 err="1"/>
              <a:t>링크드인은</a:t>
            </a:r>
            <a:r>
              <a:rPr lang="ko-KR" altLang="en-US" dirty="0"/>
              <a:t> </a:t>
            </a:r>
            <a:r>
              <a:rPr lang="ko-KR" altLang="en-US" dirty="0" err="1"/>
              <a:t>컨슈머</a:t>
            </a:r>
            <a:r>
              <a:rPr lang="ko-KR" altLang="en-US" dirty="0"/>
              <a:t> 하나에 한 가지 기능을 두고</a:t>
            </a:r>
            <a:r>
              <a:rPr lang="en-US" altLang="ko-KR" dirty="0"/>
              <a:t>, </a:t>
            </a:r>
            <a:r>
              <a:rPr lang="ko-KR" altLang="en-US" dirty="0"/>
              <a:t>하나의 메세지를 여러 </a:t>
            </a:r>
            <a:r>
              <a:rPr lang="ko-KR" altLang="en-US" dirty="0" err="1"/>
              <a:t>컨슈머가</a:t>
            </a:r>
            <a:r>
              <a:rPr lang="ko-KR" altLang="en-US" dirty="0"/>
              <a:t> 소비하도록 만들고 싶었던 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그 역으로</a:t>
            </a:r>
            <a:r>
              <a:rPr lang="en-US" altLang="ko-KR" dirty="0"/>
              <a:t>, </a:t>
            </a:r>
            <a:r>
              <a:rPr lang="ko-KR" altLang="en-US" dirty="0"/>
              <a:t>여러 프로듀서가 동일한 큐에 메세지를 적재하는 것도 원하던 기능이었습니다</a:t>
            </a:r>
            <a:r>
              <a:rPr lang="en-US" altLang="ko-KR" dirty="0"/>
              <a:t>. </a:t>
            </a:r>
            <a:r>
              <a:rPr lang="ko-KR" altLang="en-US" dirty="0" err="1"/>
              <a:t>삼성같은</a:t>
            </a:r>
            <a:r>
              <a:rPr lang="ko-KR" altLang="en-US" dirty="0"/>
              <a:t> 글로벌 대기업에서</a:t>
            </a:r>
            <a:r>
              <a:rPr lang="en-US" altLang="ko-KR" dirty="0"/>
              <a:t>, </a:t>
            </a:r>
            <a:r>
              <a:rPr lang="ko-KR" altLang="en-US" dirty="0"/>
              <a:t>나라마다 매출액을 실시간으로 집계하고 싶다면</a:t>
            </a:r>
            <a:r>
              <a:rPr lang="en-US" altLang="ko-KR" dirty="0"/>
              <a:t>, </a:t>
            </a:r>
            <a:r>
              <a:rPr lang="ko-KR" altLang="en-US" dirty="0" err="1"/>
              <a:t>네델란드</a:t>
            </a:r>
            <a:r>
              <a:rPr lang="ko-KR" altLang="en-US" dirty="0"/>
              <a:t> 지사의 프로듀서가</a:t>
            </a:r>
            <a:r>
              <a:rPr lang="en-US" altLang="ko-KR" dirty="0"/>
              <a:t> </a:t>
            </a:r>
            <a:r>
              <a:rPr lang="ko-KR" altLang="en-US" dirty="0"/>
              <a:t>매출액을 큐에 넣을 수도 있고</a:t>
            </a:r>
            <a:r>
              <a:rPr lang="en-US" altLang="ko-KR" dirty="0"/>
              <a:t>, </a:t>
            </a:r>
            <a:r>
              <a:rPr lang="ko-KR" altLang="en-US" dirty="0"/>
              <a:t>영국 지사의 프로듀서가 넣을 수도</a:t>
            </a:r>
            <a:r>
              <a:rPr lang="en-US" altLang="ko-KR" dirty="0"/>
              <a:t>, </a:t>
            </a:r>
            <a:r>
              <a:rPr lang="ko-KR" altLang="en-US" dirty="0"/>
              <a:t>마찬가지로 미국이나 일본 등 다양한 지사의 프로듀서가 데이터를 단일 포맷의 큐에 넣어주면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ko-KR" altLang="en-US" dirty="0" err="1"/>
              <a:t>컨슈머가</a:t>
            </a:r>
            <a:r>
              <a:rPr lang="ko-KR" altLang="en-US" dirty="0"/>
              <a:t> 이를 일괄 처리하는 것도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기존 큐로는 이런 처리가 불가능했습니다</a:t>
            </a:r>
            <a:r>
              <a:rPr lang="en-US" altLang="ko-KR" dirty="0"/>
              <a:t>. </a:t>
            </a:r>
            <a:r>
              <a:rPr lang="ko-KR" altLang="en-US" dirty="0"/>
              <a:t>메세지를 </a:t>
            </a:r>
            <a:r>
              <a:rPr lang="ko-KR" altLang="en-US" dirty="0" err="1"/>
              <a:t>컨슈머에</a:t>
            </a:r>
            <a:r>
              <a:rPr lang="ko-KR" altLang="en-US" dirty="0"/>
              <a:t> 전달하면</a:t>
            </a:r>
            <a:r>
              <a:rPr lang="en-US" altLang="ko-KR" dirty="0"/>
              <a:t>, </a:t>
            </a:r>
            <a:r>
              <a:rPr lang="ko-KR" altLang="en-US"/>
              <a:t>그 즉시 큐에서 메제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9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52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카프카는 </a:t>
            </a:r>
            <a:r>
              <a:rPr lang="ko-KR" altLang="en-US" dirty="0" err="1"/>
              <a:t>링크드인에서</a:t>
            </a:r>
            <a:r>
              <a:rPr lang="ko-KR" altLang="en-US" dirty="0"/>
              <a:t> 만든 기술로</a:t>
            </a:r>
            <a:r>
              <a:rPr lang="en-US" altLang="ko-KR" dirty="0"/>
              <a:t>, 2011</a:t>
            </a:r>
            <a:r>
              <a:rPr lang="ko-KR" altLang="en-US" dirty="0"/>
              <a:t>년 공개되었습니다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당시 </a:t>
            </a:r>
            <a:r>
              <a:rPr lang="ko-KR" altLang="en-US" dirty="0" err="1"/>
              <a:t>링크드인의</a:t>
            </a:r>
            <a:r>
              <a:rPr lang="ko-KR" altLang="en-US" dirty="0"/>
              <a:t> 데이터 파이프라인은 너무 복잡했고</a:t>
            </a:r>
            <a:r>
              <a:rPr lang="en-US" altLang="ko-KR" dirty="0"/>
              <a:t>, </a:t>
            </a:r>
            <a:r>
              <a:rPr lang="ko-KR" altLang="en-US" dirty="0"/>
              <a:t>중복이 많았으며</a:t>
            </a:r>
            <a:r>
              <a:rPr lang="en-US" altLang="ko-KR" dirty="0"/>
              <a:t>, </a:t>
            </a:r>
            <a:r>
              <a:rPr lang="ko-KR" altLang="en-US" dirty="0"/>
              <a:t>관리 주체마다 포맷</a:t>
            </a:r>
            <a:r>
              <a:rPr lang="en-US" altLang="ko-KR" dirty="0"/>
              <a:t>, </a:t>
            </a:r>
            <a:r>
              <a:rPr lang="ko-KR" altLang="en-US" dirty="0"/>
              <a:t>처리방법이 달라 기능 확장이 어려운 상황이었습니다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링크드인</a:t>
            </a:r>
            <a:r>
              <a:rPr lang="ko-KR" altLang="en-US" dirty="0"/>
              <a:t> 엔지니어들은</a:t>
            </a:r>
            <a:r>
              <a:rPr lang="en-US" altLang="ko-KR" dirty="0"/>
              <a:t>, </a:t>
            </a:r>
            <a:r>
              <a:rPr lang="ko-KR" altLang="en-US" dirty="0"/>
              <a:t>카프카라는 메시지 브로커를 만들어</a:t>
            </a:r>
            <a:r>
              <a:rPr lang="en-US" altLang="ko-KR" dirty="0"/>
              <a:t>, </a:t>
            </a:r>
            <a:r>
              <a:rPr lang="ko-KR" altLang="en-US" dirty="0"/>
              <a:t>이런 상황을 깔끔하게 정리했습니다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모든 데이터가 카프카로 모여</a:t>
            </a:r>
            <a:r>
              <a:rPr lang="en-US" altLang="ko-KR" dirty="0"/>
              <a:t>, </a:t>
            </a:r>
            <a:r>
              <a:rPr lang="ko-KR" altLang="en-US" dirty="0"/>
              <a:t>카프카에서 나가고 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처리가 </a:t>
            </a:r>
            <a:r>
              <a:rPr lang="ko-KR" altLang="en-US" dirty="0" err="1"/>
              <a:t>가능하려면</a:t>
            </a:r>
            <a:r>
              <a:rPr lang="en-US" altLang="ko-KR" dirty="0"/>
              <a:t>, MQ</a:t>
            </a:r>
            <a:r>
              <a:rPr lang="ko-KR" altLang="en-US" dirty="0"/>
              <a:t>보다도 속도</a:t>
            </a:r>
            <a:r>
              <a:rPr lang="en-US" altLang="ko-KR" dirty="0"/>
              <a:t>, </a:t>
            </a:r>
            <a:r>
              <a:rPr lang="ko-KR" altLang="en-US" dirty="0"/>
              <a:t>처리량</a:t>
            </a:r>
            <a:r>
              <a:rPr lang="en-US" altLang="ko-KR" dirty="0"/>
              <a:t>, </a:t>
            </a:r>
            <a:r>
              <a:rPr lang="ko-KR" altLang="en-US" dirty="0"/>
              <a:t>안정성이 우수해야 하겠지만</a:t>
            </a:r>
            <a:endParaRPr lang="en-US" altLang="ko-KR" dirty="0"/>
          </a:p>
          <a:p>
            <a:r>
              <a:rPr lang="ko-KR" altLang="en-US" dirty="0"/>
              <a:t>무엇보다도</a:t>
            </a:r>
            <a:r>
              <a:rPr lang="en-US" altLang="ko-KR" dirty="0"/>
              <a:t>, consumer </a:t>
            </a:r>
            <a:r>
              <a:rPr lang="ko-KR" altLang="en-US" dirty="0"/>
              <a:t>를 자유롭게 연결할 수 있어야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바로 이 부분이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MQ</a:t>
            </a:r>
            <a:r>
              <a:rPr lang="ko-KR" altLang="en-US" dirty="0"/>
              <a:t>는 </a:t>
            </a:r>
            <a:r>
              <a:rPr lang="en-US" altLang="ko-KR" dirty="0"/>
              <a:t>consumer</a:t>
            </a:r>
            <a:r>
              <a:rPr lang="ko-KR" altLang="en-US" dirty="0"/>
              <a:t>가 메시지를 소비하면 </a:t>
            </a:r>
            <a:r>
              <a:rPr lang="en-US" altLang="ko-KR" dirty="0"/>
              <a:t>queue</a:t>
            </a:r>
            <a:r>
              <a:rPr lang="ko-KR" altLang="en-US" dirty="0"/>
              <a:t>에서 즉시 메시지를 삭제합니다</a:t>
            </a:r>
            <a:r>
              <a:rPr lang="en-US" altLang="ko-KR" dirty="0"/>
              <a:t>. Queue </a:t>
            </a:r>
            <a:r>
              <a:rPr lang="ko-KR" altLang="en-US" dirty="0"/>
              <a:t>를 메모리에서 관리하고 있기 때문에</a:t>
            </a:r>
            <a:r>
              <a:rPr lang="en-US" altLang="ko-KR" dirty="0"/>
              <a:t>, </a:t>
            </a:r>
            <a:r>
              <a:rPr lang="ko-KR" altLang="en-US" dirty="0"/>
              <a:t>자원을 효율적으로 사용하기 위해서 이렇게 작동을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카프카가 </a:t>
            </a:r>
            <a:r>
              <a:rPr lang="en-US" altLang="ko-KR" dirty="0"/>
              <a:t>MQ</a:t>
            </a:r>
            <a:r>
              <a:rPr lang="ko-KR" altLang="en-US" dirty="0"/>
              <a:t>와 가장 차이나는 부분이 바로 이 부분입니다</a:t>
            </a:r>
            <a:r>
              <a:rPr lang="en-US" altLang="ko-KR" dirty="0"/>
              <a:t>. </a:t>
            </a:r>
            <a:r>
              <a:rPr lang="ko-KR" altLang="en-US" dirty="0"/>
              <a:t>카프카는 하나의 메시지를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제일 특이한 점은</a:t>
            </a:r>
            <a:r>
              <a:rPr lang="en-US" altLang="ko-KR" dirty="0"/>
              <a:t>, consumer</a:t>
            </a:r>
            <a:r>
              <a:rPr lang="ko-KR" altLang="en-US" dirty="0"/>
              <a:t>가 </a:t>
            </a:r>
            <a:r>
              <a:rPr lang="ko-KR" altLang="en-US" dirty="0" err="1"/>
              <a:t>여러개이</a:t>
            </a:r>
            <a:r>
              <a:rPr lang="ko-KR" altLang="en-US" dirty="0"/>
              <a:t> 많아야 했으며</a:t>
            </a:r>
            <a:r>
              <a:rPr lang="en-US" altLang="ko-KR" dirty="0"/>
              <a:t>, </a:t>
            </a:r>
            <a:r>
              <a:rPr lang="ko-KR" altLang="en-US" dirty="0"/>
              <a:t>안정성도 높아야 했을 겁니다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무엇보다 </a:t>
            </a:r>
            <a:r>
              <a:rPr lang="ko-KR" altLang="en-US" dirty="0" err="1"/>
              <a:t>중ㅇ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지금부터 기존 </a:t>
            </a:r>
            <a:r>
              <a:rPr lang="en-US" altLang="ko-KR" dirty="0"/>
              <a:t>MQ</a:t>
            </a:r>
            <a:r>
              <a:rPr lang="ko-KR" altLang="en-US" dirty="0"/>
              <a:t>에 비해 </a:t>
            </a:r>
            <a:r>
              <a:rPr lang="en-US" altLang="ko-KR" dirty="0"/>
              <a:t>Kafka </a:t>
            </a:r>
            <a:r>
              <a:rPr lang="ko-KR" altLang="en-US" dirty="0"/>
              <a:t>가 어떤 특징을 가지고 있는지 간략하게 살펴보도록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933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92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4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SDLC, </a:t>
            </a:r>
            <a:r>
              <a:rPr lang="ko-KR" altLang="en-US" dirty="0"/>
              <a:t>소프트웨어 개발 라이프사이클</a:t>
            </a:r>
            <a:r>
              <a:rPr lang="en-US" altLang="ko-KR" dirty="0"/>
              <a:t>, </a:t>
            </a:r>
            <a:r>
              <a:rPr lang="ko-KR" altLang="en-US" dirty="0"/>
              <a:t>또는 소프트웨어 생명주기는 시스템이 개발될 때부터 운용과 유지보수를 거쳐 생애를 마칠 때 까지의 일련의 순서를 체계화한 절차를 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, </a:t>
            </a:r>
            <a:r>
              <a:rPr lang="ko-KR" altLang="en-US" dirty="0"/>
              <a:t>유지보수가 끊임없이 반복되는 이 생명주기는 저희가 프로젝트에서 늘 겪는 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지난 시간에 구현한 결제 서비스는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(6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 운영과정을 거치면서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새로운 요구사항이 도출됩니다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개발부서는 요건을 분석하고</a:t>
            </a:r>
            <a:r>
              <a:rPr lang="en-US" altLang="ko-KR" dirty="0"/>
              <a:t>, </a:t>
            </a:r>
            <a:r>
              <a:rPr lang="ko-KR" altLang="en-US" dirty="0"/>
              <a:t>시스템을 디자인해서</a:t>
            </a:r>
            <a:r>
              <a:rPr lang="en-US" altLang="ko-KR" dirty="0"/>
              <a:t>, </a:t>
            </a:r>
            <a:r>
              <a:rPr lang="ko-KR" altLang="en-US" dirty="0"/>
              <a:t>이를 구현하고</a:t>
            </a:r>
            <a:r>
              <a:rPr lang="en-US" altLang="ko-KR" dirty="0"/>
              <a:t>, </a:t>
            </a:r>
            <a:r>
              <a:rPr lang="ko-KR" altLang="en-US" dirty="0"/>
              <a:t>테스팅하고 배포하는 일련의 과정을 수행할 </a:t>
            </a:r>
            <a:r>
              <a:rPr lang="ko-KR" altLang="en-US" dirty="0" err="1"/>
              <a:t>꺼고요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작업은 소프트웨어가 더 이상 쓸모없어 질 때까지 계속 반복해서 일어납니다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** ISO 12207 </a:t>
            </a:r>
            <a:r>
              <a:rPr lang="ko-KR" altLang="en-US" dirty="0"/>
              <a:t>표준으로도 정의되어 있음</a:t>
            </a:r>
            <a:endParaRPr lang="en-US" altLang="ko-KR" dirty="0"/>
          </a:p>
          <a:p>
            <a:r>
              <a:rPr lang="en-US" altLang="ko-KR" dirty="0"/>
              <a:t>- 23</a:t>
            </a:r>
            <a:r>
              <a:rPr lang="ko-KR" altLang="en-US" dirty="0"/>
              <a:t>개 프로세스</a:t>
            </a:r>
            <a:r>
              <a:rPr lang="en-US" altLang="ko-KR" dirty="0"/>
              <a:t>, 95</a:t>
            </a:r>
            <a:r>
              <a:rPr lang="ko-KR" altLang="en-US" dirty="0"/>
              <a:t>개 </a:t>
            </a:r>
            <a:r>
              <a:rPr lang="en-US" altLang="ko-KR" dirty="0"/>
              <a:t>Activity, 223</a:t>
            </a:r>
            <a:r>
              <a:rPr lang="ko-KR" altLang="en-US" dirty="0"/>
              <a:t>개 산출물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13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클립에서는 </a:t>
            </a:r>
            <a:r>
              <a:rPr lang="en-US" altLang="ko-KR" dirty="0"/>
              <a:t>Elasticsearch </a:t>
            </a:r>
            <a:r>
              <a:rPr lang="ko-KR" altLang="en-US" dirty="0"/>
              <a:t>를 간략히 살펴보겠습니다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14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엘라스틱서치는</a:t>
            </a:r>
            <a:r>
              <a:rPr lang="ko-KR" altLang="en-US" dirty="0"/>
              <a:t> 아파치 </a:t>
            </a:r>
            <a:r>
              <a:rPr lang="ko-KR" altLang="en-US" dirty="0" err="1"/>
              <a:t>루씬</a:t>
            </a:r>
            <a:r>
              <a:rPr lang="ko-KR" altLang="en-US" dirty="0"/>
              <a:t> 기반의 분산 검색엔진입니다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 </a:t>
            </a:r>
            <a:r>
              <a:rPr lang="ko-KR" altLang="en-US" dirty="0"/>
              <a:t>로 만들어졌고</a:t>
            </a:r>
            <a:r>
              <a:rPr lang="en-US" altLang="ko-KR" dirty="0"/>
              <a:t>, 2010</a:t>
            </a:r>
            <a:r>
              <a:rPr lang="ko-KR" altLang="en-US" dirty="0"/>
              <a:t>년 릴리즈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엘라스틱서치의</a:t>
            </a:r>
            <a:r>
              <a:rPr lang="ko-KR" altLang="en-US" dirty="0"/>
              <a:t> 가장 큰 장점은</a:t>
            </a:r>
            <a:r>
              <a:rPr lang="en-US" altLang="ko-KR" dirty="0"/>
              <a:t>, </a:t>
            </a:r>
            <a:r>
              <a:rPr lang="ko-KR" altLang="en-US" dirty="0"/>
              <a:t>빠른 속도입니다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대량의 데이터를 </a:t>
            </a:r>
            <a:r>
              <a:rPr lang="en-US" altLang="ko-KR" dirty="0"/>
              <a:t>1</a:t>
            </a:r>
            <a:r>
              <a:rPr lang="ko-KR" altLang="en-US" dirty="0"/>
              <a:t>초 정도의 </a:t>
            </a:r>
            <a:r>
              <a:rPr lang="en-US" altLang="ko-KR" dirty="0"/>
              <a:t>Near Realtime, </a:t>
            </a:r>
            <a:r>
              <a:rPr lang="ko-KR" altLang="en-US" dirty="0"/>
              <a:t>거의 실시간 수준으로 저장하고 검색할 수 있는데</a:t>
            </a:r>
            <a:endParaRPr lang="en-US" altLang="ko-KR" dirty="0"/>
          </a:p>
          <a:p>
            <a:r>
              <a:rPr lang="ko-KR" altLang="en-US" dirty="0"/>
              <a:t>이는 역색인이라는 독특한 방식으로 자료구조를 관리하기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56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왼쪽이 색인</a:t>
            </a:r>
            <a:r>
              <a:rPr lang="en-US" altLang="ko-KR" dirty="0"/>
              <a:t>, </a:t>
            </a:r>
            <a:r>
              <a:rPr lang="ko-KR" altLang="en-US" dirty="0"/>
              <a:t>오른쪽이 </a:t>
            </a:r>
            <a:r>
              <a:rPr lang="ko-KR" altLang="en-US" dirty="0" err="1"/>
              <a:t>역색인입니다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색인은 </a:t>
            </a:r>
            <a:r>
              <a:rPr lang="en-US" altLang="ko-KR" dirty="0"/>
              <a:t>DB</a:t>
            </a:r>
            <a:r>
              <a:rPr lang="ko-KR" altLang="en-US" dirty="0"/>
              <a:t>에서 테이블 검색시간을 단축하기 위해 만든 </a:t>
            </a:r>
            <a:r>
              <a:rPr lang="ko-KR" altLang="en-US" dirty="0" err="1"/>
              <a:t>자료구조입니다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색인을 이용하면 테이블을 전체 검색하지 않아도 원하는 자료를 빠르게 찾을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전문검색에서는 색인이 효율적이지 </a:t>
            </a:r>
            <a:r>
              <a:rPr lang="ko-KR" altLang="en-US" dirty="0" err="1"/>
              <a:t>않아서요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 색인에서</a:t>
            </a:r>
            <a:r>
              <a:rPr lang="en-US" altLang="ko-KR" dirty="0"/>
              <a:t>, fury </a:t>
            </a:r>
            <a:r>
              <a:rPr lang="ko-KR" altLang="en-US" dirty="0"/>
              <a:t>라는 단어가 들어간 </a:t>
            </a:r>
            <a:r>
              <a:rPr lang="en-US" altLang="ko-KR" dirty="0"/>
              <a:t>id </a:t>
            </a:r>
            <a:r>
              <a:rPr lang="ko-KR" altLang="en-US" dirty="0"/>
              <a:t>를 찾으려면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index </a:t>
            </a:r>
            <a:r>
              <a:rPr lang="ko-KR" altLang="en-US" dirty="0"/>
              <a:t>를 뒤져서 </a:t>
            </a:r>
            <a:r>
              <a:rPr lang="en-US" altLang="ko-KR" dirty="0"/>
              <a:t>LIKE </a:t>
            </a:r>
            <a:r>
              <a:rPr lang="ko-KR" altLang="en-US" dirty="0"/>
              <a:t>검색을 수행해 </a:t>
            </a:r>
            <a:r>
              <a:rPr lang="en-US" altLang="ko-KR" dirty="0"/>
              <a:t>id 2</a:t>
            </a:r>
            <a:r>
              <a:rPr lang="ko-KR" altLang="en-US" dirty="0"/>
              <a:t>를 </a:t>
            </a:r>
            <a:r>
              <a:rPr lang="ko-KR" altLang="en-US" dirty="0" err="1"/>
              <a:t>찾을텐데요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반면 오른쪽 역색인에서는</a:t>
            </a:r>
            <a:r>
              <a:rPr lang="en-US" altLang="ko-KR" dirty="0"/>
              <a:t>, fury </a:t>
            </a:r>
            <a:r>
              <a:rPr lang="ko-KR" altLang="en-US" dirty="0"/>
              <a:t>라는 단어가 </a:t>
            </a:r>
            <a:r>
              <a:rPr lang="en-US" altLang="ko-KR" dirty="0"/>
              <a:t>id 2</a:t>
            </a:r>
            <a:r>
              <a:rPr lang="ko-KR" altLang="en-US" dirty="0"/>
              <a:t>에 들어있다는 것을 바로 찾을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17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엘라스틱서치는</a:t>
            </a:r>
            <a:r>
              <a:rPr lang="ko-KR" altLang="en-US" dirty="0"/>
              <a:t> 레코드를 </a:t>
            </a:r>
            <a:r>
              <a:rPr lang="en-US" altLang="ko-KR" dirty="0"/>
              <a:t>JSON </a:t>
            </a:r>
            <a:r>
              <a:rPr lang="ko-KR" altLang="en-US" dirty="0"/>
              <a:t>기반으로 관리하기 때문에 저장 형식이 자유롭고요</a:t>
            </a:r>
            <a:r>
              <a:rPr lang="en-US" altLang="ko-KR" dirty="0"/>
              <a:t>, Shard </a:t>
            </a:r>
            <a:r>
              <a:rPr lang="ko-KR" altLang="en-US" dirty="0"/>
              <a:t>구성을 통해 고가용성 및 처리성능 향상이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단점도 물론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실시간 처리가 안됩니다</a:t>
            </a:r>
            <a:r>
              <a:rPr lang="en-US" altLang="ko-KR" dirty="0"/>
              <a:t>. </a:t>
            </a:r>
            <a:r>
              <a:rPr lang="ko-KR" altLang="en-US" dirty="0"/>
              <a:t>요청이 바로 </a:t>
            </a:r>
            <a:r>
              <a:rPr lang="ko-KR" altLang="en-US" dirty="0" err="1"/>
              <a:t>처리되는게</a:t>
            </a:r>
            <a:r>
              <a:rPr lang="ko-KR" altLang="en-US" dirty="0"/>
              <a:t> 아니라</a:t>
            </a:r>
            <a:r>
              <a:rPr lang="en-US" altLang="ko-KR" dirty="0"/>
              <a:t>, 1</a:t>
            </a:r>
            <a:r>
              <a:rPr lang="ko-KR" altLang="en-US" dirty="0"/>
              <a:t>초 정도의 색인작업이 완료되기 전까지는 처리내역이 조회가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롤백도 지원하지 않습니다</a:t>
            </a:r>
            <a:r>
              <a:rPr lang="en-US" altLang="ko-KR" dirty="0"/>
              <a:t>. </a:t>
            </a:r>
            <a:r>
              <a:rPr lang="ko-KR" altLang="en-US" dirty="0"/>
              <a:t>그리고 업데이트도 엄밀하게는 지원하지 않습니다</a:t>
            </a:r>
            <a:r>
              <a:rPr lang="en-US" altLang="ko-KR" dirty="0"/>
              <a:t>. Delete </a:t>
            </a:r>
            <a:r>
              <a:rPr lang="ko-KR" altLang="en-US" dirty="0"/>
              <a:t>하고 </a:t>
            </a:r>
            <a:r>
              <a:rPr lang="en-US" altLang="ko-KR" dirty="0"/>
              <a:t>Insert </a:t>
            </a:r>
            <a:r>
              <a:rPr lang="ko-KR" altLang="en-US" dirty="0"/>
              <a:t>하는 방식이라서 자료 동시성 처리에 매우 취약합니다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돈이나 재고 관리 등 미션 </a:t>
            </a:r>
            <a:r>
              <a:rPr lang="ko-KR" altLang="en-US" dirty="0" err="1"/>
              <a:t>크리티컬한</a:t>
            </a:r>
            <a:r>
              <a:rPr lang="ko-KR" altLang="en-US" dirty="0"/>
              <a:t> 업무에는 부적합합니다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31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RDB</a:t>
            </a:r>
            <a:r>
              <a:rPr lang="ko-KR" altLang="en-US" dirty="0"/>
              <a:t>와 </a:t>
            </a:r>
            <a:r>
              <a:rPr lang="ko-KR" altLang="en-US" dirty="0" err="1"/>
              <a:t>엘라스틱서치의</a:t>
            </a:r>
            <a:r>
              <a:rPr lang="ko-KR" altLang="en-US" dirty="0"/>
              <a:t> 자료 형은 다음과 같이 대응됩니다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56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엘라스틱서치의</a:t>
            </a:r>
            <a:r>
              <a:rPr lang="ko-KR" altLang="en-US" dirty="0"/>
              <a:t> 검색은 </a:t>
            </a:r>
            <a:r>
              <a:rPr lang="en-US" altLang="ko-KR" dirty="0"/>
              <a:t>Query </a:t>
            </a:r>
            <a:r>
              <a:rPr lang="ko-KR" altLang="en-US" dirty="0"/>
              <a:t>방식과 필터방식 </a:t>
            </a:r>
            <a:r>
              <a:rPr lang="en-US" altLang="ko-KR" dirty="0"/>
              <a:t>2</a:t>
            </a:r>
            <a:r>
              <a:rPr lang="ko-KR" altLang="en-US" dirty="0"/>
              <a:t>가지가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ko-KR" altLang="en-US" dirty="0" err="1"/>
              <a:t>엘라스틱서치로</a:t>
            </a:r>
            <a:r>
              <a:rPr lang="ko-KR" altLang="en-US" dirty="0"/>
              <a:t> 간단한 </a:t>
            </a:r>
            <a:r>
              <a:rPr lang="en-US" altLang="ko-KR" dirty="0"/>
              <a:t>CRUD </a:t>
            </a:r>
            <a:r>
              <a:rPr lang="ko-KR" altLang="en-US" dirty="0"/>
              <a:t>서비스 구현해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프로젝트 환경부터 구성해 보시겠습니다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51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</a:t>
            </a:r>
            <a:r>
              <a:rPr lang="ko-KR" altLang="en-US" dirty="0" err="1"/>
              <a:t>엘라스틱서치와</a:t>
            </a:r>
            <a:r>
              <a:rPr lang="ko-KR" altLang="en-US" dirty="0"/>
              <a:t> 카프카에 대해 알아보았습니다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솔루션이 준비되었으니</a:t>
            </a:r>
            <a:r>
              <a:rPr lang="en-US" altLang="ko-KR" dirty="0"/>
              <a:t>, </a:t>
            </a:r>
            <a:r>
              <a:rPr lang="ko-KR" altLang="en-US" dirty="0"/>
              <a:t>지금부터는 기존 결제 서비스의 주문이력 조회성능을 개선해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9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운영 기간 중 접수된 </a:t>
            </a:r>
            <a:r>
              <a:rPr lang="en-US" altLang="ko-KR" dirty="0" err="1"/>
              <a:t>VoC</a:t>
            </a:r>
            <a:r>
              <a:rPr lang="en-US" altLang="ko-KR" dirty="0"/>
              <a:t>, </a:t>
            </a:r>
            <a:r>
              <a:rPr lang="ko-KR" altLang="en-US" dirty="0"/>
              <a:t>고객 피드백은</a:t>
            </a:r>
            <a:r>
              <a:rPr lang="en-US" altLang="ko-KR" dirty="0"/>
              <a:t> </a:t>
            </a:r>
            <a:r>
              <a:rPr lang="ko-KR" altLang="en-US" dirty="0"/>
              <a:t>크게 </a:t>
            </a:r>
            <a:r>
              <a:rPr lang="en-US" altLang="ko-KR" dirty="0"/>
              <a:t>2</a:t>
            </a:r>
            <a:r>
              <a:rPr lang="ko-KR" altLang="en-US" dirty="0"/>
              <a:t>가지로 분류할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</a:t>
            </a:r>
            <a:r>
              <a:rPr lang="en-US" altLang="ko-KR" dirty="0"/>
              <a:t>. </a:t>
            </a:r>
            <a:r>
              <a:rPr lang="ko-KR" altLang="en-US" dirty="0"/>
              <a:t>결제가 가끔 실패한다고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고객이 승인요청만 다시 하는 수준이라면</a:t>
            </a:r>
            <a:r>
              <a:rPr lang="en-US" altLang="ko-KR" dirty="0"/>
              <a:t> </a:t>
            </a:r>
            <a:r>
              <a:rPr lang="ko-KR" altLang="en-US" dirty="0"/>
              <a:t>그나마 다행인데</a:t>
            </a:r>
            <a:endParaRPr lang="en-US" altLang="ko-KR" dirty="0"/>
          </a:p>
          <a:p>
            <a:r>
              <a:rPr lang="ko-KR" altLang="en-US" dirty="0"/>
              <a:t>문제는 카드 승인까지 </a:t>
            </a:r>
            <a:r>
              <a:rPr lang="ko-KR" altLang="en-US" dirty="0" err="1"/>
              <a:t>됬는데도</a:t>
            </a:r>
            <a:r>
              <a:rPr lang="ko-KR" altLang="en-US" dirty="0"/>
              <a:t> 주문이 계속 결제 실패였던 상황이 발생했다는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오류가 발생하지 않는 완전 무결한 시스템은 없습니다</a:t>
            </a:r>
            <a:r>
              <a:rPr lang="en-US" altLang="ko-KR" dirty="0"/>
              <a:t>. </a:t>
            </a:r>
            <a:r>
              <a:rPr lang="ko-KR" altLang="en-US" dirty="0"/>
              <a:t>때문에 </a:t>
            </a:r>
            <a:r>
              <a:rPr lang="en-US" altLang="ko-KR" dirty="0"/>
              <a:t>Auth capture </a:t>
            </a:r>
            <a:r>
              <a:rPr lang="ko-KR" altLang="en-US" dirty="0"/>
              <a:t>까지 도입해서 결제를 처리했던 거고요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 </a:t>
            </a:r>
            <a:r>
              <a:rPr lang="ko-KR" altLang="en-US" dirty="0"/>
              <a:t>오류를 없애는데 집중하기보다는</a:t>
            </a:r>
            <a:r>
              <a:rPr lang="en-US" altLang="ko-KR" dirty="0"/>
              <a:t>, </a:t>
            </a:r>
            <a:r>
              <a:rPr lang="ko-KR" altLang="en-US" dirty="0"/>
              <a:t>결제 실패한 주문은 다시 결제를 요청하는 재처리 기능을 추가해 보려고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우선순위는 최상이고요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</a:t>
            </a:r>
            <a:r>
              <a:rPr lang="en-US" altLang="ko-KR" dirty="0"/>
              <a:t>. </a:t>
            </a:r>
            <a:r>
              <a:rPr lang="ko-KR" altLang="en-US" dirty="0"/>
              <a:t>구매내역이 너무 느리다고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매출이 급성장하면서 구매 내역이 엄청나게 쌓였는데요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어느 순간 갑자기 구매내역 조회가 심각하게 느려졌습니다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다행히도 저희는 서비스를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로 구현해서</a:t>
            </a:r>
            <a:r>
              <a:rPr lang="en-US" altLang="ko-KR" dirty="0"/>
              <a:t>, </a:t>
            </a:r>
            <a:r>
              <a:rPr lang="ko-KR" altLang="en-US" dirty="0"/>
              <a:t>구매내역이 느리다고 주문 생성이나 결제까지 느려지진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구매내역을 조회할 때마다 </a:t>
            </a:r>
            <a:r>
              <a:rPr lang="en-US" altLang="ko-KR" dirty="0"/>
              <a:t>DB </a:t>
            </a:r>
            <a:r>
              <a:rPr lang="ko-KR" altLang="en-US" dirty="0"/>
              <a:t>부하가 너무 높아져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DB</a:t>
            </a:r>
            <a:r>
              <a:rPr lang="ko-KR" altLang="en-US" dirty="0"/>
              <a:t>를 함께 쓰는 다른 서비스들의 처리속도도 덩달아 느려지고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클라우드를 사용한다면</a:t>
            </a:r>
            <a:r>
              <a:rPr lang="en-US" altLang="ko-KR" dirty="0"/>
              <a:t>, DB </a:t>
            </a:r>
            <a:r>
              <a:rPr lang="ko-KR" altLang="en-US" dirty="0"/>
              <a:t>비용이 과다 청구될 </a:t>
            </a:r>
            <a:r>
              <a:rPr lang="ko-KR" altLang="en-US" dirty="0" err="1"/>
              <a:t>꺼고요</a:t>
            </a:r>
            <a:r>
              <a:rPr lang="en-US" altLang="ko-KR" dirty="0"/>
              <a:t>. </a:t>
            </a:r>
            <a:r>
              <a:rPr lang="ko-KR" altLang="en-US" dirty="0"/>
              <a:t>고객 불만도 점점 높아질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 </a:t>
            </a:r>
            <a:r>
              <a:rPr lang="ko-KR" altLang="en-US" dirty="0"/>
              <a:t>결제이력을 검색에 특화된 다른 데이터 저장소로 옮겨 서비스 해보려고 합니다</a:t>
            </a:r>
            <a:r>
              <a:rPr lang="en-US" altLang="ko-KR" dirty="0"/>
              <a:t>. </a:t>
            </a:r>
            <a:r>
              <a:rPr lang="ko-KR" altLang="en-US" dirty="0"/>
              <a:t>우선 순위는 중간 정도로 매길 수 있을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1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기능확장 시나리오 첫번째</a:t>
            </a:r>
            <a:r>
              <a:rPr lang="en-US" altLang="ko-KR" dirty="0"/>
              <a:t>, </a:t>
            </a:r>
            <a:r>
              <a:rPr lang="ko-KR" altLang="en-US" dirty="0"/>
              <a:t>결제 재처리 기능 구현입니다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PG</a:t>
            </a:r>
            <a:r>
              <a:rPr lang="ko-KR" altLang="en-US" dirty="0"/>
              <a:t>사 호출은 느릴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MVC</a:t>
            </a:r>
            <a:r>
              <a:rPr lang="ko-KR" altLang="en-US" dirty="0"/>
              <a:t> 결제 서비스는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PG</a:t>
            </a:r>
            <a:r>
              <a:rPr lang="ko-KR" altLang="en-US" dirty="0"/>
              <a:t>사 호출 지연이 </a:t>
            </a:r>
            <a:r>
              <a:rPr lang="en-US" altLang="ko-KR" dirty="0"/>
              <a:t>thread pool </a:t>
            </a:r>
            <a:r>
              <a:rPr lang="ko-KR" altLang="en-US" dirty="0"/>
              <a:t>을 쉽게 고갈시켜 서버 성능을 떨어뜨릴 수 있기 때문에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MQ</a:t>
            </a:r>
            <a:r>
              <a:rPr lang="ko-KR" altLang="en-US" dirty="0"/>
              <a:t>를 이용해 호출을 비동기로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MQ</a:t>
            </a:r>
            <a:r>
              <a:rPr lang="ko-KR" altLang="en-US" dirty="0"/>
              <a:t> 도입으로 얻는 장점은 이런 비동기 처리만이 아닙니다</a:t>
            </a:r>
            <a:r>
              <a:rPr lang="en-US" altLang="ko-KR" dirty="0"/>
              <a:t>. </a:t>
            </a:r>
            <a:r>
              <a:rPr lang="ko-KR" altLang="en-US" dirty="0"/>
              <a:t>재처리가 무척 쉬워집니다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실패한 결제 건은 다시 </a:t>
            </a:r>
            <a:r>
              <a:rPr lang="en-US" altLang="ko-KR" dirty="0"/>
              <a:t>queue </a:t>
            </a:r>
            <a:r>
              <a:rPr lang="ko-KR" altLang="en-US" dirty="0"/>
              <a:t>에 넣으면 되거든요</a:t>
            </a:r>
            <a:r>
              <a:rPr lang="en-US" altLang="ko-KR" dirty="0"/>
              <a:t>. Queue</a:t>
            </a:r>
            <a:r>
              <a:rPr lang="ko-KR" altLang="en-US" dirty="0"/>
              <a:t>에 들어온 재처리 건은 자연스럽게 </a:t>
            </a:r>
            <a:r>
              <a:rPr lang="en-US" altLang="ko-KR" dirty="0"/>
              <a:t>consumer</a:t>
            </a:r>
            <a:r>
              <a:rPr lang="ko-KR" altLang="en-US" dirty="0"/>
              <a:t>에 의해 다시 결제를 요청합니다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일정 횟수 이상 결제가 실패하면</a:t>
            </a:r>
            <a:r>
              <a:rPr lang="en-US" altLang="ko-KR" dirty="0"/>
              <a:t>, </a:t>
            </a:r>
            <a:r>
              <a:rPr lang="ko-KR" altLang="en-US" dirty="0"/>
              <a:t>주문상태를 처리 실패로 변경하고 더 이상 실패 건을 </a:t>
            </a:r>
            <a:r>
              <a:rPr lang="en-US" altLang="ko-KR" dirty="0"/>
              <a:t>queue</a:t>
            </a:r>
            <a:r>
              <a:rPr lang="ko-KR" altLang="en-US" dirty="0"/>
              <a:t>에 넣지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실무에서는 </a:t>
            </a:r>
            <a:r>
              <a:rPr lang="en-US" altLang="ko-KR" dirty="0"/>
              <a:t>queue</a:t>
            </a:r>
            <a:r>
              <a:rPr lang="ko-KR" altLang="en-US" dirty="0"/>
              <a:t>를 이렇게 하나만 사용하진 않고요</a:t>
            </a:r>
            <a:r>
              <a:rPr lang="en-US" altLang="ko-KR" dirty="0"/>
              <a:t>, Backoff </a:t>
            </a:r>
            <a:r>
              <a:rPr lang="ko-KR" altLang="en-US" dirty="0"/>
              <a:t>전략을 구현하기 위해 재처리 </a:t>
            </a:r>
            <a:r>
              <a:rPr lang="en-US" altLang="ko-KR" dirty="0"/>
              <a:t>queue</a:t>
            </a:r>
            <a:r>
              <a:rPr lang="ko-KR" altLang="en-US" dirty="0"/>
              <a:t>와 </a:t>
            </a:r>
            <a:r>
              <a:rPr lang="en-US" altLang="ko-KR" dirty="0"/>
              <a:t>Dead Letter queue </a:t>
            </a:r>
            <a:r>
              <a:rPr lang="ko-KR" altLang="en-US" dirty="0"/>
              <a:t>를 추가로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0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흔한 결제 실패 케이스는</a:t>
            </a:r>
            <a:r>
              <a:rPr lang="en-US" altLang="ko-KR" dirty="0"/>
              <a:t>, PG</a:t>
            </a:r>
            <a:r>
              <a:rPr lang="ko-KR" altLang="en-US" dirty="0"/>
              <a:t>사 서버가 일시적으로 응답하지 않을 경우입니다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이런 서버에</a:t>
            </a:r>
            <a:r>
              <a:rPr lang="en-US" altLang="ko-KR" dirty="0"/>
              <a:t>, </a:t>
            </a:r>
            <a:r>
              <a:rPr lang="ko-KR" altLang="en-US" dirty="0"/>
              <a:t>실패한 결제요청을 수십 번</a:t>
            </a:r>
            <a:r>
              <a:rPr lang="en-US" altLang="ko-KR" dirty="0"/>
              <a:t>,</a:t>
            </a:r>
            <a:r>
              <a:rPr lang="ko-KR" altLang="en-US" dirty="0"/>
              <a:t> 연속해서 다시 찌르는 것은</a:t>
            </a:r>
            <a:r>
              <a:rPr lang="en-US" altLang="ko-KR" dirty="0"/>
              <a:t>, PG</a:t>
            </a:r>
            <a:r>
              <a:rPr lang="ko-KR" altLang="en-US" dirty="0"/>
              <a:t>사 서버에 </a:t>
            </a:r>
            <a:r>
              <a:rPr lang="en-US" altLang="ko-KR" dirty="0"/>
              <a:t>DDOS </a:t>
            </a:r>
            <a:r>
              <a:rPr lang="ko-KR" altLang="en-US" dirty="0"/>
              <a:t>공격만 가하는 꼴이며</a:t>
            </a:r>
            <a:r>
              <a:rPr lang="en-US" altLang="ko-KR" dirty="0"/>
              <a:t>, </a:t>
            </a:r>
            <a:r>
              <a:rPr lang="ko-KR" altLang="en-US" dirty="0"/>
              <a:t>문제 해결이 전혀 도움이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PG</a:t>
            </a:r>
            <a:r>
              <a:rPr lang="ko-KR" altLang="en-US" dirty="0"/>
              <a:t>사 서버에 무리를 주지 않게끔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초만큼 기다렸다가 요청을 하는 </a:t>
            </a:r>
            <a:r>
              <a:rPr lang="en-US" altLang="ko-KR" dirty="0"/>
              <a:t>exponential backoff </a:t>
            </a:r>
            <a:r>
              <a:rPr lang="ko-KR" altLang="en-US" dirty="0"/>
              <a:t>전략을 취하는 것이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처음엔 </a:t>
            </a:r>
            <a:r>
              <a:rPr lang="en-US" altLang="ko-KR" dirty="0"/>
              <a:t>2</a:t>
            </a:r>
            <a:r>
              <a:rPr lang="ko-KR" altLang="en-US" dirty="0"/>
              <a:t>초</a:t>
            </a:r>
            <a:r>
              <a:rPr lang="en-US" altLang="ko-KR" dirty="0"/>
              <a:t>, 2</a:t>
            </a:r>
            <a:r>
              <a:rPr lang="ko-KR" altLang="en-US" dirty="0"/>
              <a:t>번째는 </a:t>
            </a:r>
            <a:r>
              <a:rPr lang="en-US" altLang="ko-KR" dirty="0"/>
              <a:t>4</a:t>
            </a:r>
            <a:r>
              <a:rPr lang="ko-KR" altLang="en-US" dirty="0"/>
              <a:t>초</a:t>
            </a:r>
            <a:r>
              <a:rPr lang="en-US" altLang="ko-KR" dirty="0"/>
              <a:t>, 3</a:t>
            </a:r>
            <a:r>
              <a:rPr lang="ko-KR" altLang="en-US" dirty="0"/>
              <a:t>번째는 </a:t>
            </a:r>
            <a:r>
              <a:rPr lang="en-US" altLang="ko-KR" dirty="0"/>
              <a:t>8</a:t>
            </a:r>
            <a:r>
              <a:rPr lang="ko-KR" altLang="en-US" dirty="0"/>
              <a:t>초</a:t>
            </a:r>
            <a:r>
              <a:rPr lang="en-US" altLang="ko-KR" dirty="0"/>
              <a:t>, 4</a:t>
            </a:r>
            <a:r>
              <a:rPr lang="ko-KR" altLang="en-US" dirty="0"/>
              <a:t>번째는 </a:t>
            </a:r>
            <a:r>
              <a:rPr lang="en-US" altLang="ko-KR" dirty="0"/>
              <a:t>16</a:t>
            </a:r>
            <a:r>
              <a:rPr lang="ko-KR" altLang="en-US" dirty="0"/>
              <a:t>초만큼 </a:t>
            </a:r>
            <a:r>
              <a:rPr lang="ko-KR" altLang="en-US" dirty="0" err="1"/>
              <a:t>기다리는거죠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2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이런 배려는</a:t>
            </a:r>
            <a:r>
              <a:rPr lang="en-US" altLang="ko-KR" dirty="0"/>
              <a:t>, </a:t>
            </a:r>
            <a:r>
              <a:rPr lang="ko-KR" altLang="en-US" dirty="0"/>
              <a:t>아직 </a:t>
            </a:r>
            <a:r>
              <a:rPr lang="en-US" altLang="ko-KR" dirty="0"/>
              <a:t>2% </a:t>
            </a:r>
            <a:r>
              <a:rPr lang="ko-KR" altLang="en-US" dirty="0"/>
              <a:t>부족합니다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PG </a:t>
            </a:r>
            <a:r>
              <a:rPr lang="ko-KR" altLang="en-US" dirty="0"/>
              <a:t>서버가 일시적으로 응답 불능에 빠지면</a:t>
            </a:r>
            <a:r>
              <a:rPr lang="en-US" altLang="ko-KR" dirty="0"/>
              <a:t>, </a:t>
            </a:r>
            <a:r>
              <a:rPr lang="ko-KR" altLang="en-US" dirty="0"/>
              <a:t>결제 실패 건들은 바로 그 순간부터 덩어리 째로 발생해</a:t>
            </a:r>
            <a:r>
              <a:rPr lang="en-US" altLang="ko-KR" dirty="0"/>
              <a:t>, </a:t>
            </a:r>
            <a:r>
              <a:rPr lang="ko-KR" altLang="en-US" dirty="0"/>
              <a:t>몰려다니면서 </a:t>
            </a:r>
            <a:r>
              <a:rPr lang="en-US" altLang="ko-KR" dirty="0"/>
              <a:t>backoff </a:t>
            </a:r>
            <a:r>
              <a:rPr lang="ko-KR" altLang="en-US" dirty="0" err="1"/>
              <a:t>카운팅을</a:t>
            </a:r>
            <a:r>
              <a:rPr lang="ko-KR" altLang="en-US" dirty="0"/>
              <a:t> 시작합니다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저희의 선한 의도와는 달리</a:t>
            </a:r>
            <a:r>
              <a:rPr lang="en-US" altLang="ko-KR" dirty="0"/>
              <a:t>, </a:t>
            </a:r>
            <a:r>
              <a:rPr lang="ko-KR" altLang="en-US" dirty="0"/>
              <a:t>오른쪽 그래프처럼</a:t>
            </a:r>
            <a:r>
              <a:rPr lang="en-US" altLang="ko-KR" dirty="0"/>
              <a:t>, </a:t>
            </a:r>
            <a:r>
              <a:rPr lang="ko-KR" altLang="en-US" dirty="0"/>
              <a:t>재처리 요청은</a:t>
            </a:r>
            <a:r>
              <a:rPr lang="en-US" altLang="ko-KR" dirty="0"/>
              <a:t>, 2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승 초에 잔뜩</a:t>
            </a:r>
            <a:r>
              <a:rPr lang="en-US" altLang="ko-KR" dirty="0"/>
              <a:t>, 2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승 초에 잔뜩</a:t>
            </a:r>
            <a:r>
              <a:rPr lang="en-US" altLang="ko-KR" dirty="0"/>
              <a:t>, </a:t>
            </a:r>
            <a:r>
              <a:rPr lang="ko-KR" altLang="en-US" dirty="0"/>
              <a:t>이렇게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초에 잔뜩 몰려 날아갑니다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아직까진</a:t>
            </a:r>
            <a:r>
              <a:rPr lang="ko-KR" altLang="en-US" dirty="0"/>
              <a:t> </a:t>
            </a:r>
            <a:r>
              <a:rPr lang="en-US" altLang="ko-KR" dirty="0"/>
              <a:t>DDOS </a:t>
            </a:r>
            <a:r>
              <a:rPr lang="ko-KR" altLang="en-US" dirty="0"/>
              <a:t>공격과 별반 차이가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69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 지연시간에 </a:t>
            </a:r>
            <a:r>
              <a:rPr lang="en-US" altLang="ko-KR" dirty="0"/>
              <a:t>Jitter </a:t>
            </a:r>
            <a:r>
              <a:rPr lang="ko-KR" altLang="en-US" dirty="0"/>
              <a:t>를 추가해 재처리 요청을 날려야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 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초만큼 단순히 기다리는 것이 아니라</a:t>
            </a:r>
            <a:r>
              <a:rPr lang="en-US" altLang="ko-KR" dirty="0"/>
              <a:t>, 2 </a:t>
            </a:r>
            <a:r>
              <a:rPr lang="ko-KR" altLang="en-US" dirty="0"/>
              <a:t>의</a:t>
            </a:r>
            <a:r>
              <a:rPr lang="en-US" altLang="ko-KR" dirty="0"/>
              <a:t> n -1 </a:t>
            </a:r>
            <a:r>
              <a:rPr lang="ko-KR" altLang="en-US" dirty="0"/>
              <a:t>승 </a:t>
            </a:r>
            <a:r>
              <a:rPr lang="en-US" altLang="ko-KR" dirty="0"/>
              <a:t>+ 0</a:t>
            </a:r>
            <a:r>
              <a:rPr lang="ko-KR" altLang="en-US" dirty="0"/>
              <a:t>부터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n-1 </a:t>
            </a:r>
            <a:r>
              <a:rPr lang="ko-KR" altLang="en-US" dirty="0"/>
              <a:t>승 사이의 랜덤 </a:t>
            </a:r>
            <a:r>
              <a:rPr lang="ko-KR" altLang="en-US" dirty="0" err="1"/>
              <a:t>초만큼을</a:t>
            </a:r>
            <a:r>
              <a:rPr lang="ko-KR" altLang="en-US" dirty="0"/>
              <a:t> 지연시켜 재처리를 요청하는 것이 바람직합니다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소개드린</a:t>
            </a:r>
            <a:r>
              <a:rPr lang="ko-KR" altLang="en-US" dirty="0"/>
              <a:t> </a:t>
            </a:r>
            <a:r>
              <a:rPr lang="en-US" altLang="ko-KR" dirty="0"/>
              <a:t>Jitter </a:t>
            </a:r>
            <a:r>
              <a:rPr lang="ko-KR" altLang="en-US" dirty="0"/>
              <a:t>로직은 </a:t>
            </a:r>
            <a:r>
              <a:rPr lang="en-US" altLang="ko-KR" dirty="0"/>
              <a:t>full jitter </a:t>
            </a:r>
            <a:r>
              <a:rPr lang="ko-KR" altLang="en-US" dirty="0"/>
              <a:t>로직이며</a:t>
            </a:r>
            <a:r>
              <a:rPr lang="en-US" altLang="ko-KR" dirty="0"/>
              <a:t>, </a:t>
            </a:r>
            <a:r>
              <a:rPr lang="ko-KR" altLang="en-US" dirty="0" err="1"/>
              <a:t>공유드린</a:t>
            </a:r>
            <a:r>
              <a:rPr lang="ko-KR" altLang="en-US" dirty="0"/>
              <a:t> 링크 가보시면 다양한 </a:t>
            </a:r>
            <a:r>
              <a:rPr lang="en-US" altLang="ko-KR" dirty="0"/>
              <a:t>jitter </a:t>
            </a:r>
            <a:r>
              <a:rPr lang="ko-KR" altLang="en-US" dirty="0"/>
              <a:t>전략을 확인하실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상황에 맞는 적절한 전략을 취하시면 될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7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지금까지는 </a:t>
            </a:r>
            <a:r>
              <a:rPr lang="en-US" altLang="ko-KR" dirty="0"/>
              <a:t>MVC </a:t>
            </a:r>
            <a:r>
              <a:rPr lang="ko-KR" altLang="en-US" dirty="0"/>
              <a:t>에서 </a:t>
            </a:r>
            <a:r>
              <a:rPr lang="en-US" altLang="ko-KR" dirty="0"/>
              <a:t>MQ</a:t>
            </a:r>
            <a:r>
              <a:rPr lang="ko-KR" altLang="en-US" dirty="0"/>
              <a:t>를 이용해 재처리를 처리하는 디자인을 </a:t>
            </a:r>
            <a:r>
              <a:rPr lang="ko-KR" altLang="en-US" dirty="0" err="1"/>
              <a:t>소개드렸고요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결제서비스에서는 </a:t>
            </a:r>
            <a:r>
              <a:rPr lang="en-US" altLang="ko-KR" dirty="0"/>
              <a:t>MQ</a:t>
            </a:r>
            <a:r>
              <a:rPr lang="ko-KR" altLang="en-US" dirty="0"/>
              <a:t>를 사용하지 않아도 되므로</a:t>
            </a:r>
            <a:r>
              <a:rPr lang="en-US" altLang="ko-KR" dirty="0"/>
              <a:t>, </a:t>
            </a:r>
            <a:r>
              <a:rPr lang="ko-KR" altLang="en-US" dirty="0"/>
              <a:t>재처리를 자기 자신에게 다시 요청하는 형태로 간단하게 구현할 수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지연로직은</a:t>
            </a:r>
            <a:r>
              <a:rPr lang="ko-KR" altLang="en-US" dirty="0"/>
              <a:t> 앞서 </a:t>
            </a:r>
            <a:r>
              <a:rPr lang="ko-KR" altLang="en-US" dirty="0" err="1"/>
              <a:t>소개드린</a:t>
            </a:r>
            <a:r>
              <a:rPr lang="ko-KR" altLang="en-US" dirty="0"/>
              <a:t> </a:t>
            </a:r>
            <a:r>
              <a:rPr lang="en-US" altLang="ko-KR" dirty="0"/>
              <a:t>exponential backoff &amp; full jitter </a:t>
            </a:r>
            <a:r>
              <a:rPr lang="ko-KR" altLang="en-US" dirty="0"/>
              <a:t>로직 적용하면 </a:t>
            </a:r>
            <a:r>
              <a:rPr lang="ko-KR" altLang="en-US" dirty="0" err="1"/>
              <a:t>되겠고요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이렇게 설계하면</a:t>
            </a:r>
            <a:r>
              <a:rPr lang="en-US" altLang="ko-KR" dirty="0"/>
              <a:t>, </a:t>
            </a:r>
            <a:r>
              <a:rPr lang="ko-KR" altLang="en-US" dirty="0"/>
              <a:t>서버가 죽었을 때 문제가 발생할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MQ </a:t>
            </a:r>
            <a:r>
              <a:rPr lang="ko-KR" altLang="en-US" dirty="0"/>
              <a:t>재처리는</a:t>
            </a:r>
            <a:r>
              <a:rPr lang="en-US" altLang="ko-KR" dirty="0"/>
              <a:t>, </a:t>
            </a:r>
            <a:r>
              <a:rPr lang="ko-KR" altLang="en-US" dirty="0"/>
              <a:t>요청내역이 </a:t>
            </a:r>
            <a:r>
              <a:rPr lang="en-US" altLang="ko-KR" dirty="0"/>
              <a:t>queue </a:t>
            </a:r>
            <a:r>
              <a:rPr lang="ko-KR" altLang="en-US" dirty="0"/>
              <a:t>에 보관되어 있어 서버가 죽어도 재처리에 영향이 없는 반면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여기서는 서버가 죽으면</a:t>
            </a:r>
            <a:r>
              <a:rPr lang="en-US" altLang="ko-KR" dirty="0"/>
              <a:t>, </a:t>
            </a:r>
            <a:r>
              <a:rPr lang="ko-KR" altLang="en-US" dirty="0"/>
              <a:t>지연 처리 중이던 재처리 건들 모두 날아가 버립니다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설계에서는</a:t>
            </a:r>
            <a:r>
              <a:rPr lang="en-US" altLang="ko-KR" dirty="0"/>
              <a:t>, </a:t>
            </a:r>
            <a:r>
              <a:rPr lang="ko-KR" altLang="en-US" dirty="0"/>
              <a:t>서버 </a:t>
            </a:r>
            <a:r>
              <a:rPr lang="ko-KR" altLang="en-US" dirty="0" err="1"/>
              <a:t>재기동</a:t>
            </a:r>
            <a:r>
              <a:rPr lang="ko-KR" altLang="en-US" dirty="0"/>
              <a:t> 후 재처리 작업 재개하려면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어떤 건이 재처리 중이었는지 전체 주문내역 뒤져서</a:t>
            </a:r>
            <a:r>
              <a:rPr lang="en-US" altLang="ko-KR" dirty="0"/>
              <a:t>, </a:t>
            </a:r>
            <a:r>
              <a:rPr lang="ko-KR" altLang="en-US" dirty="0"/>
              <a:t>수작업으로 개별 처리하는 수고가 필요할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</a:t>
            </a:r>
            <a:r>
              <a:rPr lang="ko-KR" altLang="en-US" dirty="0"/>
              <a:t> 재처리 요청중인 </a:t>
            </a:r>
            <a:r>
              <a:rPr lang="ko-KR" altLang="en-US" dirty="0" err="1"/>
              <a:t>결제건을</a:t>
            </a:r>
            <a:r>
              <a:rPr lang="ko-KR" altLang="en-US" dirty="0"/>
              <a:t> </a:t>
            </a:r>
            <a:r>
              <a:rPr lang="ko-KR" altLang="en-US" dirty="0" err="1"/>
              <a:t>어딘가에</a:t>
            </a:r>
            <a:r>
              <a:rPr lang="ko-KR" altLang="en-US" dirty="0"/>
              <a:t> </a:t>
            </a:r>
            <a:r>
              <a:rPr lang="ko-KR" altLang="en-US" dirty="0" err="1"/>
              <a:t>마킹해두고</a:t>
            </a:r>
            <a:r>
              <a:rPr lang="en-US" altLang="ko-KR" dirty="0"/>
              <a:t>, </a:t>
            </a:r>
            <a:r>
              <a:rPr lang="ko-KR" altLang="en-US" dirty="0"/>
              <a:t>서버 재기동시</a:t>
            </a:r>
            <a:r>
              <a:rPr lang="en-US" altLang="ko-KR" dirty="0"/>
              <a:t>, </a:t>
            </a:r>
            <a:r>
              <a:rPr lang="ko-KR" altLang="en-US" dirty="0"/>
              <a:t>이 미완료 재처리 건을 다시 재개할 수 있도록 기능을 확장해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7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hyperlink" Target="https://start.spring.io/#!type=gradle-project-kotlin&amp;language=kotlin&amp;platformVersion=3.1.4&amp;packaging=jar&amp;jvmVersion=17&amp;groupId=dev.fastcampus&amp;artifactId=kafka-consumer&amp;name=kafka-consumer&amp;description=kafka%20consumer&amp;packageName=dev.fastcampus.kafka-consumer&amp;dependencies=kafk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kr/blog/found-elasticsearch-from-the-bottom-u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hyperlink" Target="https://start.spring.io/#!type=gradle-project-kotlin&amp;language=kotlin&amp;platformVersion=3.1.5&amp;packaging=jar&amp;jvmVersion=17&amp;groupId=dev.fastcampus&amp;artifactId=elasticsearch&amp;name=elasticsearch&amp;description=Demo%20project%20for%20Spring%20Boot&amp;packageName=dev.fastcampus.elasticsearch&amp;dependencies=webflux,data-elasticsearch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319838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</a:t>
            </a:r>
            <a:r>
              <a:rPr lang="ko-KR" altLang="en-US" dirty="0"/>
              <a:t>분석 및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43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00EEF-0290-BBAD-F978-0D4D2AD40A93}"/>
              </a:ext>
            </a:extLst>
          </p:cNvPr>
          <p:cNvSpPr txBox="1"/>
          <p:nvPr/>
        </p:nvSpPr>
        <p:spPr>
          <a:xfrm>
            <a:off x="879231" y="1617785"/>
            <a:ext cx="3182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SELECT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*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FROM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TB_ORDER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WHERE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many condition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ORDER BY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created_at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DESC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LIMIT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10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OFFSET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19876543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CE0FF8-F599-CA05-E47B-612050386EFF}"/>
              </a:ext>
            </a:extLst>
          </p:cNvPr>
          <p:cNvSpPr/>
          <p:nvPr/>
        </p:nvSpPr>
        <p:spPr bwMode="auto">
          <a:xfrm>
            <a:off x="4217082" y="1239713"/>
            <a:ext cx="2700000" cy="3757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1"/>
            <a:endParaRPr lang="ko-KR" altLang="en-US" sz="1100" dirty="0" err="1"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582117-D035-E0B3-B43B-E7EBBAD63D2F}"/>
              </a:ext>
            </a:extLst>
          </p:cNvPr>
          <p:cNvSpPr/>
          <p:nvPr/>
        </p:nvSpPr>
        <p:spPr bwMode="auto">
          <a:xfrm rot="10800000">
            <a:off x="4217083" y="1239715"/>
            <a:ext cx="2700000" cy="3270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dirty="0" err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F5AEAD-D70D-9AFC-2D3A-5B78421A1224}"/>
              </a:ext>
            </a:extLst>
          </p:cNvPr>
          <p:cNvSpPr/>
          <p:nvPr/>
        </p:nvSpPr>
        <p:spPr bwMode="auto">
          <a:xfrm>
            <a:off x="4217082" y="1239714"/>
            <a:ext cx="2700000" cy="2927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dirty="0" err="1"/>
          </a:p>
        </p:txBody>
      </p:sp>
    </p:spTree>
    <p:extLst>
      <p:ext uri="{BB962C8B-B14F-4D97-AF65-F5344CB8AC3E}">
        <p14:creationId xmlns:p14="http://schemas.microsoft.com/office/powerpoint/2010/main" val="191123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1669C5-57A1-C791-EDE2-A316342C139E}"/>
              </a:ext>
            </a:extLst>
          </p:cNvPr>
          <p:cNvSpPr/>
          <p:nvPr/>
        </p:nvSpPr>
        <p:spPr>
          <a:xfrm>
            <a:off x="3776293" y="1843179"/>
            <a:ext cx="1288008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7EF077-B999-0720-3D0C-CE44928BFCAF}"/>
              </a:ext>
            </a:extLst>
          </p:cNvPr>
          <p:cNvSpPr/>
          <p:nvPr/>
        </p:nvSpPr>
        <p:spPr>
          <a:xfrm>
            <a:off x="6365702" y="1843178"/>
            <a:ext cx="1288009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7DD9AD11-74B4-892C-2F18-15FA7089984C}"/>
              </a:ext>
            </a:extLst>
          </p:cNvPr>
          <p:cNvSpPr/>
          <p:nvPr/>
        </p:nvSpPr>
        <p:spPr>
          <a:xfrm>
            <a:off x="1239642" y="1762858"/>
            <a:ext cx="975947" cy="775121"/>
          </a:xfrm>
          <a:prstGeom prst="can">
            <a:avLst>
              <a:gd name="adj" fmla="val 1936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Order</a:t>
            </a:r>
          </a:p>
          <a:p>
            <a:pPr algn="ctr"/>
            <a:r>
              <a:rPr lang="en-US" altLang="ko-KR" sz="10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(RDB)</a:t>
            </a:r>
            <a:endParaRPr lang="ko-KR" altLang="en-US" sz="10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AC5DA20A-66DC-4470-F4FD-11A75724B710}"/>
              </a:ext>
            </a:extLst>
          </p:cNvPr>
          <p:cNvSpPr/>
          <p:nvPr/>
        </p:nvSpPr>
        <p:spPr>
          <a:xfrm>
            <a:off x="3932322" y="3974005"/>
            <a:ext cx="975947" cy="967272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History</a:t>
            </a:r>
          </a:p>
          <a:p>
            <a:pPr algn="ctr"/>
            <a:r>
              <a:rPr lang="en-US" altLang="ko-KR" sz="8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(Elasticsearch)</a:t>
            </a:r>
            <a:endParaRPr lang="ko-KR" altLang="en-US" sz="8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ABFF9F9-8E86-5C06-BD40-05E607ADCA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064301" y="2155305"/>
            <a:ext cx="1301401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E47154-C8D3-BEB7-958F-97C934F4367A}"/>
              </a:ext>
            </a:extLst>
          </p:cNvPr>
          <p:cNvCxnSpPr>
            <a:cxnSpLocks/>
            <a:stCxn id="9" idx="1"/>
            <a:endCxn id="3" idx="4"/>
          </p:cNvCxnSpPr>
          <p:nvPr/>
        </p:nvCxnSpPr>
        <p:spPr>
          <a:xfrm flipH="1" flipV="1">
            <a:off x="2215589" y="2150419"/>
            <a:ext cx="1560704" cy="48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FB9B7C-0491-A7B7-AF72-BA082E5A8C40}"/>
              </a:ext>
            </a:extLst>
          </p:cNvPr>
          <p:cNvCxnSpPr>
            <a:cxnSpLocks/>
            <a:stCxn id="9" idx="2"/>
            <a:endCxn id="4" idx="1"/>
          </p:cNvCxnSpPr>
          <p:nvPr/>
        </p:nvCxnSpPr>
        <p:spPr>
          <a:xfrm flipH="1">
            <a:off x="4420296" y="2467432"/>
            <a:ext cx="1" cy="15065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직접 액세스 저장소 4">
            <a:extLst>
              <a:ext uri="{FF2B5EF4-FFF2-40B4-BE49-F238E27FC236}">
                <a16:creationId xmlns:a16="http://schemas.microsoft.com/office/drawing/2014/main" id="{6B90408A-50F6-5124-2684-DEFC48AE1C8E}"/>
              </a:ext>
            </a:extLst>
          </p:cNvPr>
          <p:cNvSpPr/>
          <p:nvPr/>
        </p:nvSpPr>
        <p:spPr>
          <a:xfrm>
            <a:off x="3701653" y="2942837"/>
            <a:ext cx="1437287" cy="555763"/>
          </a:xfrm>
          <a:prstGeom prst="flowChartMagneticDrum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363F3B8-957A-4470-0B2C-DB288CB89FFC}"/>
              </a:ext>
            </a:extLst>
          </p:cNvPr>
          <p:cNvSpPr/>
          <p:nvPr/>
        </p:nvSpPr>
        <p:spPr>
          <a:xfrm>
            <a:off x="5824967" y="3974005"/>
            <a:ext cx="1288009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Another</a:t>
            </a: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FF6C83-9330-2883-3150-2E2F75E8A9FE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5138940" y="3220719"/>
            <a:ext cx="1330032" cy="75328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1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 animBg="1"/>
      <p:bldP spid="4" grpId="0" animBg="1"/>
      <p:bldP spid="5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Kafka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51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A823A3-7110-6B0F-B1B4-CDE5F591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9" y="1810740"/>
            <a:ext cx="3771900" cy="28047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A4CB01-0FB5-66CA-30A4-9957B969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401" y="1810740"/>
            <a:ext cx="3779981" cy="2804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B08E5-1877-625C-39F2-12C74334CECC}"/>
              </a:ext>
            </a:extLst>
          </p:cNvPr>
          <p:cNvSpPr txBox="1"/>
          <p:nvPr/>
        </p:nvSpPr>
        <p:spPr>
          <a:xfrm>
            <a:off x="74868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AsIs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14C98-CF7A-5A0B-A7A6-C4E48798DA8B}"/>
              </a:ext>
            </a:extLst>
          </p:cNvPr>
          <p:cNvSpPr txBox="1"/>
          <p:nvPr/>
        </p:nvSpPr>
        <p:spPr>
          <a:xfrm>
            <a:off x="480240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ToBe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86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순서도: 직접 액세스 저장소 11">
            <a:extLst>
              <a:ext uri="{FF2B5EF4-FFF2-40B4-BE49-F238E27FC236}">
                <a16:creationId xmlns:a16="http://schemas.microsoft.com/office/drawing/2014/main" id="{621D0821-BCAC-52EE-BC44-9EF8C62931EA}"/>
              </a:ext>
            </a:extLst>
          </p:cNvPr>
          <p:cNvSpPr/>
          <p:nvPr/>
        </p:nvSpPr>
        <p:spPr>
          <a:xfrm>
            <a:off x="3304894" y="2547652"/>
            <a:ext cx="2597486" cy="755374"/>
          </a:xfrm>
          <a:prstGeom prst="flowChartMagneticDrum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Queue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1EF82B-ECEB-1739-146C-7B7BE7A51301}"/>
              </a:ext>
            </a:extLst>
          </p:cNvPr>
          <p:cNvSpPr/>
          <p:nvPr/>
        </p:nvSpPr>
        <p:spPr>
          <a:xfrm>
            <a:off x="901942" y="2553917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AC2D7F1-461A-A3D5-0923-CD1BB99EC349}"/>
              </a:ext>
            </a:extLst>
          </p:cNvPr>
          <p:cNvSpPr/>
          <p:nvPr/>
        </p:nvSpPr>
        <p:spPr>
          <a:xfrm>
            <a:off x="7168896" y="2553155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0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00C451-1D48-FB16-FE11-9CC4E3159993}"/>
              </a:ext>
            </a:extLst>
          </p:cNvPr>
          <p:cNvSpPr/>
          <p:nvPr/>
        </p:nvSpPr>
        <p:spPr>
          <a:xfrm>
            <a:off x="1280160" y="2827782"/>
            <a:ext cx="487680" cy="97612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0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9AF569-3957-DC22-F097-FA4C8BD97ABC}"/>
              </a:ext>
            </a:extLst>
          </p:cNvPr>
          <p:cNvSpPr/>
          <p:nvPr/>
        </p:nvSpPr>
        <p:spPr>
          <a:xfrm>
            <a:off x="1767840" y="2827782"/>
            <a:ext cx="487680" cy="97612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1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97F0FC-4961-D254-B156-5D86095B1782}"/>
              </a:ext>
            </a:extLst>
          </p:cNvPr>
          <p:cNvSpPr/>
          <p:nvPr/>
        </p:nvSpPr>
        <p:spPr>
          <a:xfrm>
            <a:off x="2255520" y="2827782"/>
            <a:ext cx="487680" cy="97612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2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AB896C-D40E-358D-11D4-264C8AF2FD78}"/>
              </a:ext>
            </a:extLst>
          </p:cNvPr>
          <p:cNvSpPr/>
          <p:nvPr/>
        </p:nvSpPr>
        <p:spPr>
          <a:xfrm>
            <a:off x="2743200" y="2827782"/>
            <a:ext cx="487680" cy="97612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3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B063EF-62AA-EDA8-AD70-44CBA7389C1C}"/>
              </a:ext>
            </a:extLst>
          </p:cNvPr>
          <p:cNvSpPr/>
          <p:nvPr/>
        </p:nvSpPr>
        <p:spPr>
          <a:xfrm>
            <a:off x="3230880" y="2827782"/>
            <a:ext cx="487680" cy="97612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4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1844F8-7826-DD5C-2073-7420361235CB}"/>
              </a:ext>
            </a:extLst>
          </p:cNvPr>
          <p:cNvSpPr/>
          <p:nvPr/>
        </p:nvSpPr>
        <p:spPr>
          <a:xfrm>
            <a:off x="3718560" y="2827782"/>
            <a:ext cx="487680" cy="97612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5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700EF4-4BD7-737A-5846-B5018115D5F7}"/>
              </a:ext>
            </a:extLst>
          </p:cNvPr>
          <p:cNvSpPr/>
          <p:nvPr/>
        </p:nvSpPr>
        <p:spPr>
          <a:xfrm>
            <a:off x="4206240" y="2827782"/>
            <a:ext cx="487680" cy="97612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6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9850C4-ED70-B64F-C4A8-A92DCCD3E1E6}"/>
              </a:ext>
            </a:extLst>
          </p:cNvPr>
          <p:cNvSpPr/>
          <p:nvPr/>
        </p:nvSpPr>
        <p:spPr>
          <a:xfrm>
            <a:off x="4693920" y="2827782"/>
            <a:ext cx="487680" cy="97612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7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46A2E8-B64F-7DBE-BB6B-31194DECBCC8}"/>
              </a:ext>
            </a:extLst>
          </p:cNvPr>
          <p:cNvSpPr/>
          <p:nvPr/>
        </p:nvSpPr>
        <p:spPr>
          <a:xfrm>
            <a:off x="5179065" y="2827782"/>
            <a:ext cx="487680" cy="97612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8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4CAA25-0377-6C14-5852-43E85060EF1E}"/>
              </a:ext>
            </a:extLst>
          </p:cNvPr>
          <p:cNvSpPr/>
          <p:nvPr/>
        </p:nvSpPr>
        <p:spPr>
          <a:xfrm>
            <a:off x="5666745" y="2827782"/>
            <a:ext cx="487680" cy="97612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9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F2C51C-0B7E-6EB0-F7C1-F8F353DA5DF0}"/>
              </a:ext>
            </a:extLst>
          </p:cNvPr>
          <p:cNvSpPr/>
          <p:nvPr/>
        </p:nvSpPr>
        <p:spPr>
          <a:xfrm>
            <a:off x="6154425" y="2827782"/>
            <a:ext cx="487680" cy="97612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10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3EC79A-9E65-9D5C-B66A-71DD39FA44BC}"/>
              </a:ext>
            </a:extLst>
          </p:cNvPr>
          <p:cNvSpPr/>
          <p:nvPr/>
        </p:nvSpPr>
        <p:spPr>
          <a:xfrm>
            <a:off x="6642105" y="2827782"/>
            <a:ext cx="487680" cy="97612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11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08D3B0-135C-72CC-1704-D7C8CB27D1E0}"/>
              </a:ext>
            </a:extLst>
          </p:cNvPr>
          <p:cNvSpPr/>
          <p:nvPr/>
        </p:nvSpPr>
        <p:spPr>
          <a:xfrm>
            <a:off x="7129785" y="2827782"/>
            <a:ext cx="487680" cy="97612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12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4522C7-6258-8C61-3D8C-58DF7357A135}"/>
              </a:ext>
            </a:extLst>
          </p:cNvPr>
          <p:cNvSpPr/>
          <p:nvPr/>
        </p:nvSpPr>
        <p:spPr>
          <a:xfrm>
            <a:off x="7617465" y="2827782"/>
            <a:ext cx="487680" cy="976122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13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D5ABA7-A79E-FA54-1E33-A60D367ABD9B}"/>
              </a:ext>
            </a:extLst>
          </p:cNvPr>
          <p:cNvSpPr txBox="1"/>
          <p:nvPr/>
        </p:nvSpPr>
        <p:spPr>
          <a:xfrm>
            <a:off x="5666745" y="2023050"/>
            <a:ext cx="1226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188B286-B9B4-F6A8-7624-808001F5D446}"/>
              </a:ext>
            </a:extLst>
          </p:cNvPr>
          <p:cNvCxnSpPr>
            <a:cxnSpLocks/>
            <a:stCxn id="22" idx="3"/>
            <a:endCxn id="19" idx="0"/>
          </p:cNvCxnSpPr>
          <p:nvPr/>
        </p:nvCxnSpPr>
        <p:spPr>
          <a:xfrm>
            <a:off x="6893665" y="2192327"/>
            <a:ext cx="967640" cy="635455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3C6969-C553-AC4F-8EB0-441EA16FB790}"/>
              </a:ext>
            </a:extLst>
          </p:cNvPr>
          <p:cNvSpPr txBox="1"/>
          <p:nvPr/>
        </p:nvSpPr>
        <p:spPr>
          <a:xfrm>
            <a:off x="1887830" y="4270082"/>
            <a:ext cx="171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 B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offset = 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C9BA73-5F11-466D-C204-0CF2CD0D2135}"/>
              </a:ext>
            </a:extLst>
          </p:cNvPr>
          <p:cNvSpPr txBox="1"/>
          <p:nvPr/>
        </p:nvSpPr>
        <p:spPr>
          <a:xfrm>
            <a:off x="5786735" y="4270082"/>
            <a:ext cx="171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 A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offset = 10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3391208-9EFE-92EC-7170-25B6EF773036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6398265" y="3803904"/>
            <a:ext cx="243840" cy="46617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E7B7259-61A8-7C87-05E0-6A6E631BF89C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2743200" y="3803904"/>
            <a:ext cx="731520" cy="46617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10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A823A3-7110-6B0F-B1B4-CDE5F591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9" y="1810740"/>
            <a:ext cx="3771900" cy="28047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A4CB01-0FB5-66CA-30A4-9957B969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401" y="1810740"/>
            <a:ext cx="3779981" cy="2804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B08E5-1877-625C-39F2-12C74334CECC}"/>
              </a:ext>
            </a:extLst>
          </p:cNvPr>
          <p:cNvSpPr txBox="1"/>
          <p:nvPr/>
        </p:nvSpPr>
        <p:spPr>
          <a:xfrm>
            <a:off x="74868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AsIs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14C98-CF7A-5A0B-A7A6-C4E48798DA8B}"/>
              </a:ext>
            </a:extLst>
          </p:cNvPr>
          <p:cNvSpPr txBox="1"/>
          <p:nvPr/>
        </p:nvSpPr>
        <p:spPr>
          <a:xfrm>
            <a:off x="480240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ToBe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22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69B343-663C-A7B5-86DE-51DE2C2395DA}"/>
              </a:ext>
            </a:extLst>
          </p:cNvPr>
          <p:cNvSpPr/>
          <p:nvPr/>
        </p:nvSpPr>
        <p:spPr>
          <a:xfrm>
            <a:off x="1337961" y="351567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9B679A14-CC23-9AB1-03CA-2E86FFD551F7}"/>
              </a:ext>
            </a:extLst>
          </p:cNvPr>
          <p:cNvSpPr/>
          <p:nvPr/>
        </p:nvSpPr>
        <p:spPr>
          <a:xfrm>
            <a:off x="4084026" y="3117764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2BB33B-7E3B-AC82-45EA-29BC6E43F500}"/>
              </a:ext>
            </a:extLst>
          </p:cNvPr>
          <p:cNvSpPr/>
          <p:nvPr/>
        </p:nvSpPr>
        <p:spPr>
          <a:xfrm>
            <a:off x="6732612" y="3506154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8101F2-4CD1-5EA8-6B60-52D74E67F3C6}"/>
              </a:ext>
            </a:extLst>
          </p:cNvPr>
          <p:cNvSpPr/>
          <p:nvPr/>
        </p:nvSpPr>
        <p:spPr>
          <a:xfrm>
            <a:off x="4035286" y="1607016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Zookeeper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F93A6E-484D-BE47-70B4-3E8E29550969}"/>
              </a:ext>
            </a:extLst>
          </p:cNvPr>
          <p:cNvCxnSpPr>
            <a:cxnSpLocks/>
            <a:stCxn id="3" idx="3"/>
            <a:endCxn id="30" idx="2"/>
          </p:cNvCxnSpPr>
          <p:nvPr/>
        </p:nvCxnSpPr>
        <p:spPr>
          <a:xfrm flipV="1">
            <a:off x="2411387" y="3889078"/>
            <a:ext cx="1668589" cy="42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05A4CD-8857-7CCA-F975-D7F0EDC193C7}"/>
              </a:ext>
            </a:extLst>
          </p:cNvPr>
          <p:cNvCxnSpPr>
            <a:cxnSpLocks/>
            <a:stCxn id="5" idx="1"/>
            <a:endCxn id="30" idx="4"/>
          </p:cNvCxnSpPr>
          <p:nvPr/>
        </p:nvCxnSpPr>
        <p:spPr>
          <a:xfrm flipH="1">
            <a:off x="5055923" y="3883841"/>
            <a:ext cx="1676689" cy="52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667E89-01B5-A8DA-7AB6-B2253C4F6B8D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4571999" y="2362390"/>
            <a:ext cx="14607" cy="54353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8F4AAF-7FD2-4D08-1EE5-4A0710108DA1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5428294" y="1665122"/>
            <a:ext cx="1521451" cy="2160613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DC8AE5-D55E-DFA2-E954-F506BB601E01}"/>
              </a:ext>
            </a:extLst>
          </p:cNvPr>
          <p:cNvSpPr txBox="1"/>
          <p:nvPr/>
        </p:nvSpPr>
        <p:spPr>
          <a:xfrm>
            <a:off x="2461300" y="3923830"/>
            <a:ext cx="11673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Publish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push 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702DB-DAF0-A743-022C-EE78D081A587}"/>
              </a:ext>
            </a:extLst>
          </p:cNvPr>
          <p:cNvSpPr txBox="1"/>
          <p:nvPr/>
        </p:nvSpPr>
        <p:spPr>
          <a:xfrm>
            <a:off x="5594769" y="3933355"/>
            <a:ext cx="10967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Subscribe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pull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1BB1FB-53FF-C6B8-208E-20F119C065BC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189492" y="1669885"/>
            <a:ext cx="1530976" cy="2160612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59C013-9FD5-22A9-94E9-94E4AAEB15FA}"/>
              </a:ext>
            </a:extLst>
          </p:cNvPr>
          <p:cNvSpPr txBox="1"/>
          <p:nvPr/>
        </p:nvSpPr>
        <p:spPr>
          <a:xfrm>
            <a:off x="1867379" y="1560845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get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id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82741-7BF3-56FF-8D18-49F4DC6AEDCD}"/>
              </a:ext>
            </a:extLst>
          </p:cNvPr>
          <p:cNvSpPr txBox="1"/>
          <p:nvPr/>
        </p:nvSpPr>
        <p:spPr>
          <a:xfrm>
            <a:off x="5669180" y="160836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update offset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E3476061-F1BD-47C3-0B7E-454FA153DAC8}"/>
              </a:ext>
            </a:extLst>
          </p:cNvPr>
          <p:cNvSpPr/>
          <p:nvPr/>
        </p:nvSpPr>
        <p:spPr>
          <a:xfrm>
            <a:off x="4077951" y="4193197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B2C90230-546B-503A-8421-B1C234406A19}"/>
              </a:ext>
            </a:extLst>
          </p:cNvPr>
          <p:cNvSpPr/>
          <p:nvPr/>
        </p:nvSpPr>
        <p:spPr>
          <a:xfrm>
            <a:off x="4079976" y="3650551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6A55563-6F71-FF66-435E-F632CAE34CBB}"/>
              </a:ext>
            </a:extLst>
          </p:cNvPr>
          <p:cNvSpPr/>
          <p:nvPr/>
        </p:nvSpPr>
        <p:spPr>
          <a:xfrm>
            <a:off x="3739732" y="2905921"/>
            <a:ext cx="1693748" cy="1978966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703D9-BEEC-BD5B-B44F-C2AC1CEC474D}"/>
              </a:ext>
            </a:extLst>
          </p:cNvPr>
          <p:cNvSpPr txBox="1"/>
          <p:nvPr/>
        </p:nvSpPr>
        <p:spPr>
          <a:xfrm>
            <a:off x="4731920" y="2560358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 cluster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84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46B314D-F5CE-ED71-85CF-1CF46BC3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Kafka cluster</a:t>
            </a:r>
          </a:p>
          <a:p>
            <a:pPr lvl="1"/>
            <a:r>
              <a:rPr lang="en-US" altLang="ko-KR" sz="1400" dirty="0"/>
              <a:t>topic: A, partition </a:t>
            </a:r>
            <a:r>
              <a:rPr lang="ko-KR" altLang="en-US" sz="1400" dirty="0"/>
              <a:t>개수</a:t>
            </a:r>
            <a:r>
              <a:rPr lang="en-US" altLang="ko-KR" sz="1400" dirty="0"/>
              <a:t>: 3</a:t>
            </a:r>
            <a:r>
              <a:rPr lang="ko-KR" altLang="en-US" sz="1400" dirty="0"/>
              <a:t>개</a:t>
            </a:r>
            <a:r>
              <a:rPr lang="en-US" altLang="ko-KR" sz="1400" dirty="0"/>
              <a:t>, replication factor: 2</a:t>
            </a:r>
            <a:endParaRPr lang="ko-KR" altLang="en-US" sz="14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2EF8D8-EC04-2B3C-BB33-15983B5DE438}"/>
              </a:ext>
            </a:extLst>
          </p:cNvPr>
          <p:cNvSpPr/>
          <p:nvPr/>
        </p:nvSpPr>
        <p:spPr>
          <a:xfrm>
            <a:off x="1280160" y="2255520"/>
            <a:ext cx="6973824" cy="2629367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8B3959B-35C6-3429-6ACE-84D76564D482}"/>
              </a:ext>
            </a:extLst>
          </p:cNvPr>
          <p:cNvSpPr/>
          <p:nvPr/>
        </p:nvSpPr>
        <p:spPr>
          <a:xfrm>
            <a:off x="1885800" y="3618433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95706F-688E-9AC2-F844-21F49A24D0B4}"/>
              </a:ext>
            </a:extLst>
          </p:cNvPr>
          <p:cNvSpPr/>
          <p:nvPr/>
        </p:nvSpPr>
        <p:spPr>
          <a:xfrm>
            <a:off x="1885800" y="3167339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810B391-A075-C6C5-B920-5649EBCCD2D4}"/>
              </a:ext>
            </a:extLst>
          </p:cNvPr>
          <p:cNvSpPr/>
          <p:nvPr/>
        </p:nvSpPr>
        <p:spPr>
          <a:xfrm>
            <a:off x="1780032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EDBD88E-64E4-3D4C-BDD4-A52D5C708C80}"/>
              </a:ext>
            </a:extLst>
          </p:cNvPr>
          <p:cNvSpPr/>
          <p:nvPr/>
        </p:nvSpPr>
        <p:spPr>
          <a:xfrm>
            <a:off x="4257144" y="3618433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B0A0941-E538-6317-0119-E603B9945124}"/>
              </a:ext>
            </a:extLst>
          </p:cNvPr>
          <p:cNvSpPr/>
          <p:nvPr/>
        </p:nvSpPr>
        <p:spPr>
          <a:xfrm>
            <a:off x="4265906" y="4069527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593B967-243D-07CC-E259-3AE1C422D4BB}"/>
              </a:ext>
            </a:extLst>
          </p:cNvPr>
          <p:cNvSpPr/>
          <p:nvPr/>
        </p:nvSpPr>
        <p:spPr>
          <a:xfrm>
            <a:off x="4151376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8D15A7C-7C03-E4F1-9F21-F06CCAB9B6D4}"/>
              </a:ext>
            </a:extLst>
          </p:cNvPr>
          <p:cNvSpPr/>
          <p:nvPr/>
        </p:nvSpPr>
        <p:spPr>
          <a:xfrm>
            <a:off x="6578958" y="3167339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2A86852-85AE-1086-5A0C-DB98FB3CE2E3}"/>
              </a:ext>
            </a:extLst>
          </p:cNvPr>
          <p:cNvSpPr/>
          <p:nvPr/>
        </p:nvSpPr>
        <p:spPr>
          <a:xfrm>
            <a:off x="6587720" y="4069527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7021732-4726-5BD5-A297-A48D91CFFB0E}"/>
              </a:ext>
            </a:extLst>
          </p:cNvPr>
          <p:cNvSpPr/>
          <p:nvPr/>
        </p:nvSpPr>
        <p:spPr>
          <a:xfrm>
            <a:off x="6473190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1C72-C7DC-BAEF-6274-B31E949F0110}"/>
              </a:ext>
            </a:extLst>
          </p:cNvPr>
          <p:cNvSpPr txBox="1"/>
          <p:nvPr/>
        </p:nvSpPr>
        <p:spPr>
          <a:xfrm>
            <a:off x="1827430" y="2734426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1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925EEC-FFFB-9E61-75C4-21CEA01C28E7}"/>
              </a:ext>
            </a:extLst>
          </p:cNvPr>
          <p:cNvSpPr txBox="1"/>
          <p:nvPr/>
        </p:nvSpPr>
        <p:spPr>
          <a:xfrm>
            <a:off x="4175075" y="2742231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2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362E55-B0AA-E4DF-C544-39F717EDC3A0}"/>
              </a:ext>
            </a:extLst>
          </p:cNvPr>
          <p:cNvSpPr txBox="1"/>
          <p:nvPr/>
        </p:nvSpPr>
        <p:spPr>
          <a:xfrm>
            <a:off x="6451512" y="2742230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3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54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생명주기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B2EA5-E297-3DED-09A1-4B5E6B5A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SDLC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ofrware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evelopment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ife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ycle)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7928A5-EBD9-4BA3-4D03-A74879CC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57" y="1697106"/>
            <a:ext cx="3396086" cy="340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CFA041-E5DC-AB05-4253-8D573846B3F9}"/>
              </a:ext>
            </a:extLst>
          </p:cNvPr>
          <p:cNvSpPr/>
          <p:nvPr/>
        </p:nvSpPr>
        <p:spPr>
          <a:xfrm>
            <a:off x="3112477" y="2073961"/>
            <a:ext cx="3358662" cy="2457224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617B6-DC95-4F60-C847-9F8473553599}"/>
              </a:ext>
            </a:extLst>
          </p:cNvPr>
          <p:cNvSpPr txBox="1"/>
          <p:nvPr/>
        </p:nvSpPr>
        <p:spPr>
          <a:xfrm>
            <a:off x="3991708" y="1716217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 cluster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813851-1433-B2F9-86CF-06F98AE7C8E3}"/>
              </a:ext>
            </a:extLst>
          </p:cNvPr>
          <p:cNvSpPr/>
          <p:nvPr/>
        </p:nvSpPr>
        <p:spPr>
          <a:xfrm>
            <a:off x="880761" y="2193169"/>
            <a:ext cx="1027170" cy="62916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70D8579-6C03-D55E-299C-F22854D2E026}"/>
              </a:ext>
            </a:extLst>
          </p:cNvPr>
          <p:cNvSpPr/>
          <p:nvPr/>
        </p:nvSpPr>
        <p:spPr>
          <a:xfrm>
            <a:off x="880761" y="3686502"/>
            <a:ext cx="1027170" cy="62916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5BC65CC-E8A3-E4EE-9683-80C1BA97EF8A}"/>
              </a:ext>
            </a:extLst>
          </p:cNvPr>
          <p:cNvSpPr/>
          <p:nvPr/>
        </p:nvSpPr>
        <p:spPr>
          <a:xfrm>
            <a:off x="7115044" y="2105246"/>
            <a:ext cx="1275749" cy="45938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42179FA-897B-63AA-7737-7942FFE31C7F}"/>
              </a:ext>
            </a:extLst>
          </p:cNvPr>
          <p:cNvSpPr/>
          <p:nvPr/>
        </p:nvSpPr>
        <p:spPr>
          <a:xfrm>
            <a:off x="7115043" y="2870721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0D82630-8CE0-F19C-4B68-5DC3CB7000E7}"/>
              </a:ext>
            </a:extLst>
          </p:cNvPr>
          <p:cNvSpPr/>
          <p:nvPr/>
        </p:nvSpPr>
        <p:spPr>
          <a:xfrm>
            <a:off x="3761291" y="2236470"/>
            <a:ext cx="1955524" cy="1118772"/>
          </a:xfrm>
          <a:prstGeom prst="roundRect">
            <a:avLst>
              <a:gd name="adj" fmla="val 9898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Topic #1</a:t>
            </a:r>
          </a:p>
          <a:p>
            <a:pPr algn="ctr"/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492FA41-7C2A-5673-7FF5-86ED2D8A214E}"/>
              </a:ext>
            </a:extLst>
          </p:cNvPr>
          <p:cNvSpPr/>
          <p:nvPr/>
        </p:nvSpPr>
        <p:spPr>
          <a:xfrm>
            <a:off x="3761291" y="3492857"/>
            <a:ext cx="1955524" cy="863339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Topic #2</a:t>
            </a:r>
          </a:p>
          <a:p>
            <a:pPr algn="ctr"/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F34C86-F354-A7C9-6D02-5ABD4A9ADD0E}"/>
              </a:ext>
            </a:extLst>
          </p:cNvPr>
          <p:cNvSpPr/>
          <p:nvPr/>
        </p:nvSpPr>
        <p:spPr>
          <a:xfrm>
            <a:off x="4225468" y="2586958"/>
            <a:ext cx="1027170" cy="30683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Partition #1</a:t>
            </a:r>
            <a:endParaRPr lang="ko-KR" altLang="en-US" sz="10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D4CAE9F-E411-DF8C-5985-515EC1DED0E9}"/>
              </a:ext>
            </a:extLst>
          </p:cNvPr>
          <p:cNvSpPr/>
          <p:nvPr/>
        </p:nvSpPr>
        <p:spPr>
          <a:xfrm>
            <a:off x="4225468" y="2963199"/>
            <a:ext cx="1027170" cy="30683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Partition #2</a:t>
            </a:r>
            <a:endParaRPr lang="ko-KR" altLang="en-US" sz="10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FDD19B7-F7E4-231E-B6D6-9730C49A9EEA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907931" y="2507750"/>
            <a:ext cx="1853360" cy="2881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2D6C01B-3C88-40C5-74BD-219154EB77D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07931" y="3067136"/>
            <a:ext cx="1853360" cy="93394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1AEED3C-8077-8CF6-7E11-DE72EA88D61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907931" y="3924527"/>
            <a:ext cx="1853360" cy="2430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3BB257-510C-3E25-FF1B-29026672CB31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5252638" y="3070377"/>
            <a:ext cx="1862405" cy="462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1F0F654-9F5C-C0CD-AA55-6EE05C76053D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5252638" y="2334938"/>
            <a:ext cx="1862406" cy="4054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4384A3E-FBF5-BECF-C801-8058F47D49F9}"/>
              </a:ext>
            </a:extLst>
          </p:cNvPr>
          <p:cNvSpPr/>
          <p:nvPr/>
        </p:nvSpPr>
        <p:spPr>
          <a:xfrm>
            <a:off x="4225468" y="3926874"/>
            <a:ext cx="1027170" cy="30683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Partition #1</a:t>
            </a:r>
            <a:endParaRPr lang="ko-KR" altLang="en-US" sz="10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7346AC-A853-61BC-994D-F0AC99CDD94D}"/>
              </a:ext>
            </a:extLst>
          </p:cNvPr>
          <p:cNvCxnSpPr>
            <a:cxnSpLocks/>
            <a:stCxn id="35" idx="3"/>
            <a:endCxn id="46" idx="1"/>
          </p:cNvCxnSpPr>
          <p:nvPr/>
        </p:nvCxnSpPr>
        <p:spPr>
          <a:xfrm>
            <a:off x="5252638" y="4080291"/>
            <a:ext cx="1862404" cy="2554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18BC325-C20A-E6BA-A7FE-9535550023D1}"/>
              </a:ext>
            </a:extLst>
          </p:cNvPr>
          <p:cNvSpPr/>
          <p:nvPr/>
        </p:nvSpPr>
        <p:spPr>
          <a:xfrm>
            <a:off x="7115043" y="3474360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4F5806A-D8EB-2A28-CCF9-939B2ECC6D2B}"/>
              </a:ext>
            </a:extLst>
          </p:cNvPr>
          <p:cNvSpPr/>
          <p:nvPr/>
        </p:nvSpPr>
        <p:spPr>
          <a:xfrm>
            <a:off x="7115042" y="4136118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#4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E61D76A-E4AF-9792-7653-2B23C0A52AC0}"/>
              </a:ext>
            </a:extLst>
          </p:cNvPr>
          <p:cNvCxnSpPr>
            <a:cxnSpLocks/>
            <a:stCxn id="35" idx="3"/>
            <a:endCxn id="45" idx="1"/>
          </p:cNvCxnSpPr>
          <p:nvPr/>
        </p:nvCxnSpPr>
        <p:spPr>
          <a:xfrm flipV="1">
            <a:off x="5252638" y="3674016"/>
            <a:ext cx="1862405" cy="40627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39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https://start.spring.io/#!type=gradle-project-kotlin&amp;language=kotlin&amp;platformVersion=3.1.4&amp;packaging=jar&amp;jvmVersion=17&amp;groupId=dev.fastcampus&amp;artifactId=kafka-consumer&amp;name=kafka-consumer&amp;description=kafka </a:t>
            </a:r>
            <a:r>
              <a:rPr lang="en-US" altLang="ko-KR" sz="300" dirty="0" err="1">
                <a:effectLst/>
                <a:hlinkClick r:id="rId4"/>
              </a:rPr>
              <a:t>consumer&amp;packageName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dev.fastcampus.kafka-consumer&amp;dependencies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kafka</a:t>
            </a:r>
            <a:endParaRPr lang="en-US" altLang="ko-KR" sz="900" dirty="0">
              <a:solidFill>
                <a:srgbClr val="53585F"/>
              </a:solidFill>
            </a:endParaRP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3B06362D-CAAD-1705-C1AD-D31B838A005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6" name="Google Shape;210;p30">
            <a:extLst>
              <a:ext uri="{FF2B5EF4-FFF2-40B4-BE49-F238E27FC236}">
                <a16:creationId xmlns:a16="http://schemas.microsoft.com/office/drawing/2014/main" id="{AE114EB6-5F80-672C-B727-BD278A7E49D5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918045-A4D5-AD86-03F5-CA63ABB7E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851" y="2374751"/>
            <a:ext cx="5532280" cy="26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Elasticsearch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5EB93-6B17-389D-C37C-435F4E89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Elasticsearch</a:t>
            </a:r>
          </a:p>
          <a:p>
            <a:pPr lvl="1"/>
            <a:r>
              <a:rPr lang="en-US" altLang="ko-KR" dirty="0"/>
              <a:t>Apache Lucene </a:t>
            </a:r>
            <a:r>
              <a:rPr lang="ko-KR" altLang="en-US" dirty="0"/>
              <a:t>기반의 분산 검색엔진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대량 데이터를 </a:t>
            </a:r>
            <a:r>
              <a:rPr lang="en-US" altLang="ko-KR" dirty="0"/>
              <a:t>Near Real Time </a:t>
            </a:r>
            <a:r>
              <a:rPr lang="ko-KR" altLang="en-US" dirty="0"/>
              <a:t>하게 저장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en-US" altLang="ko-KR" dirty="0"/>
              <a:t>Document oriented</a:t>
            </a:r>
          </a:p>
          <a:p>
            <a:pPr lvl="2"/>
            <a:r>
              <a:rPr lang="en-US" altLang="ko-KR" dirty="0"/>
              <a:t>Shard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실시간 처리가 아님</a:t>
            </a:r>
            <a:endParaRPr lang="en-US" altLang="ko-KR" dirty="0"/>
          </a:p>
          <a:p>
            <a:pPr lvl="2"/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</a:t>
            </a:r>
            <a:r>
              <a:rPr lang="en-US" altLang="ko-KR" dirty="0"/>
              <a:t>, </a:t>
            </a:r>
            <a:r>
              <a:rPr lang="ko-KR" altLang="en-US" dirty="0"/>
              <a:t>업데이트 미지원</a:t>
            </a:r>
            <a:endParaRPr lang="en-US" altLang="ko-KR" dirty="0"/>
          </a:p>
          <a:p>
            <a:pPr lvl="2"/>
            <a:r>
              <a:rPr lang="en-US" altLang="ko-KR" dirty="0"/>
              <a:t>Join </a:t>
            </a:r>
            <a:r>
              <a:rPr lang="ko-KR" altLang="en-US" dirty="0"/>
              <a:t>불가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53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87984-76E9-D667-3953-7639DF9E0ACF}"/>
              </a:ext>
            </a:extLst>
          </p:cNvPr>
          <p:cNvSpPr txBox="1"/>
          <p:nvPr/>
        </p:nvSpPr>
        <p:spPr>
          <a:xfrm>
            <a:off x="748681" y="132056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색인 </a:t>
            </a:r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(Index)</a:t>
            </a:r>
            <a:endParaRPr lang="ko-KR" altLang="en-US" sz="16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9E150-DADF-E9C9-6995-C0FECD36E0CA}"/>
              </a:ext>
            </a:extLst>
          </p:cNvPr>
          <p:cNvSpPr txBox="1"/>
          <p:nvPr/>
        </p:nvSpPr>
        <p:spPr>
          <a:xfrm>
            <a:off x="4857619" y="1375063"/>
            <a:ext cx="2953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역색인</a:t>
            </a:r>
            <a:r>
              <a:rPr lang="ko-KR" altLang="en-US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(Reverted Index)</a:t>
            </a:r>
            <a:endParaRPr lang="ko-KR" altLang="en-US" sz="16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206E3DE-E968-B1C4-CF5E-499B336BC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11640"/>
              </p:ext>
            </p:extLst>
          </p:nvPr>
        </p:nvGraphicFramePr>
        <p:xfrm>
          <a:off x="748680" y="1883261"/>
          <a:ext cx="2556495" cy="14553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7451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2059044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Winter is coming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Ours is the fury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The choice is yours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8A6C9F-02CA-37BF-EC97-EB3168B0A19D}"/>
              </a:ext>
            </a:extLst>
          </p:cNvPr>
          <p:cNvSpPr txBox="1"/>
          <p:nvPr/>
        </p:nvSpPr>
        <p:spPr>
          <a:xfrm>
            <a:off x="583753" y="4858401"/>
            <a:ext cx="7293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https://www.elastic.co/kr/blog/found-elasticsearch-from-the-bottom-up</a:t>
            </a:r>
            <a:endParaRPr lang="en-US" altLang="ko-KR" sz="12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4DCDD32-F18F-0317-B308-76A5ED5D9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13493"/>
              </p:ext>
            </p:extLst>
          </p:nvPr>
        </p:nvGraphicFramePr>
        <p:xfrm>
          <a:off x="4857618" y="1758306"/>
          <a:ext cx="3180595" cy="266861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54084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1158949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  <a:gridCol w="967562">
                  <a:extLst>
                    <a:ext uri="{9D8B030D-6E8A-4147-A177-3AD203B41FA5}">
                      <a16:colId xmlns:a16="http://schemas.microsoft.com/office/drawing/2014/main" val="3209172425"/>
                    </a:ext>
                  </a:extLst>
                </a:gridCol>
              </a:tblGrid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term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freq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choice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coming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fury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1,2,3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856012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ours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2,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486593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the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2,3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6437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79148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yours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005844"/>
                  </a:ext>
                </a:extLst>
              </a:tr>
            </a:tbl>
          </a:graphicData>
        </a:graphic>
      </p:graphicFrame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09BE7A80-7406-77A5-7C11-11306DE6D11F}"/>
              </a:ext>
            </a:extLst>
          </p:cNvPr>
          <p:cNvSpPr/>
          <p:nvPr/>
        </p:nvSpPr>
        <p:spPr>
          <a:xfrm rot="16200000">
            <a:off x="5602889" y="3712173"/>
            <a:ext cx="208278" cy="1673301"/>
          </a:xfrm>
          <a:prstGeom prst="leftBrace">
            <a:avLst>
              <a:gd name="adj1" fmla="val 8333"/>
              <a:gd name="adj2" fmla="val 51128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5F0D07EC-BE35-5F13-01AD-9963F6BB64BB}"/>
              </a:ext>
            </a:extLst>
          </p:cNvPr>
          <p:cNvSpPr/>
          <p:nvPr/>
        </p:nvSpPr>
        <p:spPr>
          <a:xfrm rot="16200000">
            <a:off x="7221951" y="3836698"/>
            <a:ext cx="208278" cy="1424252"/>
          </a:xfrm>
          <a:prstGeom prst="leftBrace">
            <a:avLst>
              <a:gd name="adj1" fmla="val 8333"/>
              <a:gd name="adj2" fmla="val 51128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246FDA-7394-5566-1633-ECDA0D998E4A}"/>
              </a:ext>
            </a:extLst>
          </p:cNvPr>
          <p:cNvSpPr txBox="1"/>
          <p:nvPr/>
        </p:nvSpPr>
        <p:spPr>
          <a:xfrm>
            <a:off x="5181599" y="4538655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dictionary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33D225-70A7-55E1-6883-DE56956A3D4D}"/>
              </a:ext>
            </a:extLst>
          </p:cNvPr>
          <p:cNvSpPr txBox="1"/>
          <p:nvPr/>
        </p:nvSpPr>
        <p:spPr>
          <a:xfrm>
            <a:off x="6943679" y="4538655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posting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38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752D5D4-EAC9-6E85-4A52-2AD182DC4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Elasticsearch</a:t>
            </a:r>
          </a:p>
          <a:p>
            <a:pPr lvl="1"/>
            <a:r>
              <a:rPr lang="en-US" altLang="ko-KR" dirty="0"/>
              <a:t>Apache Lucene </a:t>
            </a:r>
            <a:r>
              <a:rPr lang="ko-KR" altLang="en-US" dirty="0"/>
              <a:t>기반의 분산 검색엔진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대량 데이터를 </a:t>
            </a:r>
            <a:r>
              <a:rPr lang="en-US" altLang="ko-KR" dirty="0"/>
              <a:t>Near Real Time </a:t>
            </a:r>
            <a:r>
              <a:rPr lang="ko-KR" altLang="en-US" dirty="0"/>
              <a:t>하게 저장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en-US" altLang="ko-KR" dirty="0"/>
              <a:t>Document oriented</a:t>
            </a:r>
          </a:p>
          <a:p>
            <a:pPr lvl="2"/>
            <a:r>
              <a:rPr lang="en-US" altLang="ko-KR" dirty="0"/>
              <a:t>Shard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실시간 처리가 아님</a:t>
            </a:r>
            <a:endParaRPr lang="en-US" altLang="ko-KR" dirty="0"/>
          </a:p>
          <a:p>
            <a:pPr lvl="2"/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</a:t>
            </a:r>
            <a:r>
              <a:rPr lang="en-US" altLang="ko-KR" dirty="0"/>
              <a:t>, </a:t>
            </a:r>
            <a:r>
              <a:rPr lang="ko-KR" altLang="en-US" dirty="0"/>
              <a:t>업데이트 미지원</a:t>
            </a:r>
            <a:endParaRPr lang="en-US" altLang="ko-KR" dirty="0"/>
          </a:p>
          <a:p>
            <a:pPr lvl="2"/>
            <a:r>
              <a:rPr lang="en-US" altLang="ko-KR" dirty="0"/>
              <a:t>Join </a:t>
            </a:r>
            <a:r>
              <a:rPr lang="ko-KR" altLang="en-US" dirty="0"/>
              <a:t>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5958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B3E203-30FE-27AD-0653-2FCCCB94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RDB vs 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B6FBDC-D533-4531-F936-763FA9BD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78939"/>
              </p:ext>
            </p:extLst>
          </p:nvPr>
        </p:nvGraphicFramePr>
        <p:xfrm>
          <a:off x="987668" y="1883261"/>
          <a:ext cx="6222024" cy="19221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11012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3111012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RDB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Elasticsearch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Table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Row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Document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Column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Field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53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22388-E7E3-ECA6-756C-677ABBA8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Elasticsearch </a:t>
            </a:r>
            <a:r>
              <a:rPr lang="ko-KR" altLang="en-US" dirty="0"/>
              <a:t>검색 방법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B6FBDC-D533-4531-F936-763FA9BD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72272"/>
              </p:ext>
            </p:extLst>
          </p:nvPr>
        </p:nvGraphicFramePr>
        <p:xfrm>
          <a:off x="1145930" y="1956224"/>
          <a:ext cx="6222024" cy="24026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11012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3111012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Query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Filter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가장 유사한 결과를 찾는 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RBD </a:t>
                      </a:r>
                      <a:r>
                        <a:rPr lang="ko-KR" altLang="en-US" sz="1600" dirty="0"/>
                        <a:t>의 </a:t>
                      </a:r>
                      <a:r>
                        <a:rPr lang="en-US" altLang="ko-KR" sz="1600" dirty="0"/>
                        <a:t>WHERE </a:t>
                      </a:r>
                      <a:r>
                        <a:rPr lang="ko-KR" altLang="en-US" sz="1600" dirty="0"/>
                        <a:t>에 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전문 검색 </a:t>
                      </a:r>
                      <a:r>
                        <a:rPr lang="en-US" altLang="ko-KR" sz="1600" dirty="0"/>
                        <a:t>(Full text search)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정확값</a:t>
                      </a:r>
                      <a:r>
                        <a:rPr lang="ko-KR" altLang="en-US" sz="1600" dirty="0"/>
                        <a:t> 검색 </a:t>
                      </a:r>
                      <a:r>
                        <a:rPr lang="en-US" altLang="ko-KR" sz="1600" dirty="0"/>
                        <a:t>(Exact value)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Not cached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Cached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Score </a:t>
                      </a:r>
                      <a:r>
                        <a:rPr lang="ko-KR" altLang="en-US" sz="1600" dirty="0"/>
                        <a:t>기반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Bool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(0, 1)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83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514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b="0" i="0" dirty="0">
                <a:solidFill>
                  <a:srgbClr val="000000"/>
                </a:solidFill>
                <a:effectLst/>
                <a:latin typeface="Metropolis"/>
                <a:hlinkClick r:id="rId4"/>
              </a:rPr>
              <a:t>https://start.spring.io/#!type=gradle-project-kotlin&amp;language=kotlin&amp;platformVersion=3.1.5&amp;packaging=jar&amp;jvmVersion=17&amp;groupId=dev.fastcampus&amp;artifactId=elasticsearch&amp;name=elasticsearch&amp;description=Demo%20project%20for%20Spring%20Boot&amp;packageName=dev.fastcampus.elasticsearch&amp;dependencies=webflux,data-elasticsearch</a:t>
            </a:r>
            <a:endParaRPr lang="en-US" altLang="ko-KR" sz="300" dirty="0">
              <a:solidFill>
                <a:srgbClr val="53585F"/>
              </a:solidFill>
            </a:endParaRP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3B06362D-CAAD-1705-C1AD-D31B838A005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6" name="Google Shape;210;p30">
            <a:extLst>
              <a:ext uri="{FF2B5EF4-FFF2-40B4-BE49-F238E27FC236}">
                <a16:creationId xmlns:a16="http://schemas.microsoft.com/office/drawing/2014/main" id="{AE114EB6-5F80-672C-B727-BD278A7E49D5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B1DE35-D1C1-3CAA-E088-48D1BD59B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183" y="2357214"/>
            <a:ext cx="5565531" cy="27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20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55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A9A32-7073-497F-480A-5D1BD79C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고객 피드백</a:t>
            </a:r>
            <a:endParaRPr lang="en-US" altLang="ko-KR" dirty="0"/>
          </a:p>
          <a:p>
            <a:pPr marL="627063" lvl="1" indent="-284163">
              <a:buFont typeface="+mj-lt"/>
              <a:buAutoNum type="arabicPeriod"/>
            </a:pPr>
            <a:r>
              <a:rPr lang="ko-KR" altLang="en-US" dirty="0"/>
              <a:t>결제가 가끔 실패해요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결제 재처리 기능 필요</a:t>
            </a:r>
            <a:endParaRPr lang="en-US" altLang="ko-KR" dirty="0"/>
          </a:p>
          <a:p>
            <a:pPr marL="685800" lvl="1" indent="-342900">
              <a:buFont typeface="+mj-lt"/>
              <a:buAutoNum type="arabicPeriod"/>
            </a:pPr>
            <a:r>
              <a:rPr lang="ko-KR" altLang="en-US" dirty="0"/>
              <a:t>구매내역 조회가 너무 느려요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결제 이력 조회성능 개선 필요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125697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</a:t>
            </a:r>
          </a:p>
        </p:txBody>
      </p:sp>
    </p:spTree>
    <p:extLst>
      <p:ext uri="{BB962C8B-B14F-4D97-AF65-F5344CB8AC3E}">
        <p14:creationId xmlns:p14="http://schemas.microsoft.com/office/powerpoint/2010/main" val="162642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 </a:t>
            </a:r>
            <a:r>
              <a:rPr lang="en-US" altLang="ko-KR" dirty="0"/>
              <a:t>(MVC)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748DA3-ED09-3AC0-FB94-366000B3A749}"/>
              </a:ext>
            </a:extLst>
          </p:cNvPr>
          <p:cNvSpPr/>
          <p:nvPr/>
        </p:nvSpPr>
        <p:spPr>
          <a:xfrm>
            <a:off x="1232453" y="237213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(MVC)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순서도: 직접 액세스 저장소 3">
            <a:extLst>
              <a:ext uri="{FF2B5EF4-FFF2-40B4-BE49-F238E27FC236}">
                <a16:creationId xmlns:a16="http://schemas.microsoft.com/office/drawing/2014/main" id="{7E96449A-712D-3E8F-377A-C473DB54A06B}"/>
              </a:ext>
            </a:extLst>
          </p:cNvPr>
          <p:cNvSpPr/>
          <p:nvPr/>
        </p:nvSpPr>
        <p:spPr>
          <a:xfrm>
            <a:off x="2967659" y="2372139"/>
            <a:ext cx="1530626" cy="755374"/>
          </a:xfrm>
          <a:prstGeom prst="flowChartMagneticDrum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</a:t>
            </a:r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Q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18C4A62-88E7-1D4E-1FD9-07A183CD104A}"/>
              </a:ext>
            </a:extLst>
          </p:cNvPr>
          <p:cNvSpPr/>
          <p:nvPr/>
        </p:nvSpPr>
        <p:spPr>
          <a:xfrm>
            <a:off x="5026715" y="237213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</a:t>
            </a:r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D06782-2449-6985-D4E5-0863937664D2}"/>
              </a:ext>
            </a:extLst>
          </p:cNvPr>
          <p:cNvSpPr/>
          <p:nvPr/>
        </p:nvSpPr>
        <p:spPr>
          <a:xfrm>
            <a:off x="6950765" y="2372139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CC8FFF-A9ED-E45C-50B6-77A2B55591C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305879" y="2749826"/>
            <a:ext cx="661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BDA002-993E-CB9A-B1C7-063D808EBC7F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4498285" y="2749826"/>
            <a:ext cx="52843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B09DDA-82C7-61C2-19E6-C2FB3682A43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100141" y="2749826"/>
            <a:ext cx="85062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64C9B8-911F-5CEB-C7B6-0D2B3184AE98}"/>
              </a:ext>
            </a:extLst>
          </p:cNvPr>
          <p:cNvCxnSpPr>
            <a:cxnSpLocks/>
            <a:stCxn id="5" idx="2"/>
            <a:endCxn id="22" idx="2"/>
          </p:cNvCxnSpPr>
          <p:nvPr/>
        </p:nvCxnSpPr>
        <p:spPr>
          <a:xfrm rot="5400000" flipH="1">
            <a:off x="4155145" y="1719230"/>
            <a:ext cx="220624" cy="2595942"/>
          </a:xfrm>
          <a:prstGeom prst="bentConnector4">
            <a:avLst>
              <a:gd name="adj1" fmla="val -278964"/>
              <a:gd name="adj2" fmla="val 108806"/>
            </a:avLst>
          </a:prstGeom>
          <a:ln w="38100">
            <a:solidFill>
              <a:srgbClr val="ED4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F393760-32E5-C140-6C0A-D90C22EB265F}"/>
              </a:ext>
            </a:extLst>
          </p:cNvPr>
          <p:cNvSpPr/>
          <p:nvPr/>
        </p:nvSpPr>
        <p:spPr>
          <a:xfrm>
            <a:off x="2967486" y="2884029"/>
            <a:ext cx="45719" cy="45719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7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242876-C5DF-11E0-AEF1-0B3146D1E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84" y="1868115"/>
            <a:ext cx="3191332" cy="2818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4721470" y="1868115"/>
            <a:ext cx="2296654" cy="255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4400" b="1" baseline="30000" dirty="0">
                <a:solidFill>
                  <a:srgbClr val="FF0000"/>
                </a:solidFill>
              </a:rPr>
              <a:t>n</a:t>
            </a:r>
            <a:endParaRPr lang="en-US" altLang="ko-KR" sz="2400" b="1" baseline="300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2400" dirty="0"/>
              <a:t>Retry 1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2 sec</a:t>
            </a:r>
          </a:p>
          <a:p>
            <a:r>
              <a:rPr lang="en-US" altLang="ko-KR" sz="2400" dirty="0"/>
              <a:t>Retry 2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4 sec</a:t>
            </a:r>
          </a:p>
          <a:p>
            <a:r>
              <a:rPr lang="en-US" altLang="ko-KR" sz="2400" dirty="0"/>
              <a:t>Retry 3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8 sec</a:t>
            </a:r>
          </a:p>
          <a:p>
            <a:r>
              <a:rPr lang="en-US" altLang="ko-KR" sz="2400" dirty="0"/>
              <a:t>Retry 4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16</a:t>
            </a:r>
            <a:r>
              <a:rPr lang="en-US" altLang="ko-KR" sz="2400" dirty="0"/>
              <a:t> sec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6123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958365" y="1868115"/>
            <a:ext cx="2141164" cy="1821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4400" b="1" baseline="30000" dirty="0">
                <a:solidFill>
                  <a:srgbClr val="FF0000"/>
                </a:solidFill>
              </a:rPr>
              <a:t>n</a:t>
            </a:r>
            <a:endParaRPr lang="en-US" altLang="ko-KR" sz="2400" b="1" baseline="300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2400" dirty="0"/>
              <a:t>Retry 1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2 sec</a:t>
            </a:r>
          </a:p>
          <a:p>
            <a:r>
              <a:rPr lang="en-US" altLang="ko-KR" sz="2400" dirty="0"/>
              <a:t>Retry 2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4 sec</a:t>
            </a:r>
          </a:p>
          <a:p>
            <a:r>
              <a:rPr lang="en-US" altLang="ko-KR" sz="2400" dirty="0"/>
              <a:t>Retry 3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8 sec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525D56-5DCC-9F9C-06E1-C347DDFD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45" y="1868115"/>
            <a:ext cx="4209318" cy="280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1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 </a:t>
            </a:r>
            <a:r>
              <a:rPr lang="en-US" altLang="ko-KR" dirty="0">
                <a:solidFill>
                  <a:srgbClr val="C00000"/>
                </a:solidFill>
              </a:rPr>
              <a:t> &amp; Jitter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5000625" y="1798394"/>
            <a:ext cx="3668591" cy="146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temp =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base</a:t>
            </a:r>
            <a:r>
              <a:rPr lang="en-US" altLang="ko-KR" sz="2000" dirty="0"/>
              <a:t> + 2</a:t>
            </a:r>
            <a:r>
              <a:rPr lang="en-US" altLang="ko-KR" sz="4000" b="1" baseline="30000" dirty="0">
                <a:solidFill>
                  <a:srgbClr val="FF0000"/>
                </a:solidFill>
              </a:rPr>
              <a:t>n</a:t>
            </a:r>
            <a:endParaRPr lang="en-US" altLang="ko-KR" sz="2000" b="1" baseline="30000" dirty="0">
              <a:solidFill>
                <a:srgbClr val="FF0000"/>
              </a:solidFill>
            </a:endParaRPr>
          </a:p>
          <a:p>
            <a:endParaRPr lang="en-US" altLang="ko-KR" sz="1050" dirty="0"/>
          </a:p>
          <a:p>
            <a:r>
              <a:rPr lang="en-US" altLang="ko-KR" sz="2000" dirty="0"/>
              <a:t>temp / 2 + (0 ~ temp / 2).random</a:t>
            </a:r>
          </a:p>
          <a:p>
            <a:endParaRPr lang="en-US" altLang="ko-KR" sz="10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 delay</a:t>
            </a:r>
            <a:endParaRPr lang="en-US" altLang="ko-KR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E36C37-A9F2-E296-EC16-D3DC912E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" y="1798394"/>
            <a:ext cx="4146114" cy="276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4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 </a:t>
            </a:r>
            <a:r>
              <a:rPr lang="en-US" altLang="ko-KR" dirty="0"/>
              <a:t>(</a:t>
            </a:r>
            <a:r>
              <a:rPr lang="en-US" altLang="ko-KR" dirty="0" err="1"/>
              <a:t>Webflux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D06782-2449-6985-D4E5-0863937664D2}"/>
              </a:ext>
            </a:extLst>
          </p:cNvPr>
          <p:cNvSpPr/>
          <p:nvPr/>
        </p:nvSpPr>
        <p:spPr>
          <a:xfrm>
            <a:off x="6950765" y="2372139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CC8FFF-A9ED-E45C-50B6-77A2B55591C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305879" y="2749826"/>
            <a:ext cx="464488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64C9B8-911F-5CEB-C7B6-0D2B3184AE98}"/>
              </a:ext>
            </a:extLst>
          </p:cNvPr>
          <p:cNvCxnSpPr>
            <a:cxnSpLocks/>
            <a:stCxn id="13" idx="6"/>
            <a:endCxn id="3" idx="2"/>
          </p:cNvCxnSpPr>
          <p:nvPr/>
        </p:nvCxnSpPr>
        <p:spPr>
          <a:xfrm flipH="1">
            <a:off x="1769166" y="2938670"/>
            <a:ext cx="540524" cy="188843"/>
          </a:xfrm>
          <a:prstGeom prst="bentConnector4">
            <a:avLst>
              <a:gd name="adj1" fmla="val -56389"/>
              <a:gd name="adj2" fmla="val 281579"/>
            </a:avLst>
          </a:prstGeom>
          <a:ln w="38100">
            <a:solidFill>
              <a:srgbClr val="ED4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EBEEC8B8-2E38-D761-1B62-7F51F8C6C3D2}"/>
              </a:ext>
            </a:extLst>
          </p:cNvPr>
          <p:cNvGrpSpPr/>
          <p:nvPr/>
        </p:nvGrpSpPr>
        <p:grpSpPr>
          <a:xfrm>
            <a:off x="1232453" y="2372139"/>
            <a:ext cx="1077237" cy="755374"/>
            <a:chOff x="1232453" y="2372139"/>
            <a:chExt cx="1077237" cy="75537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7748DA3-ED09-3AC0-FB94-366000B3A749}"/>
                </a:ext>
              </a:extLst>
            </p:cNvPr>
            <p:cNvSpPr/>
            <p:nvPr/>
          </p:nvSpPr>
          <p:spPr>
            <a:xfrm>
              <a:off x="1232453" y="2372139"/>
              <a:ext cx="1073426" cy="75537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결제 서비스</a:t>
              </a:r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(</a:t>
              </a:r>
              <a:r>
                <a:rPr lang="en-US" altLang="ko-KR" sz="1200" b="1" dirty="0" err="1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Webflux</a:t>
              </a:r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)</a:t>
              </a:r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ADBCE48-843F-C883-717F-C0F591473D70}"/>
                </a:ext>
              </a:extLst>
            </p:cNvPr>
            <p:cNvSpPr/>
            <p:nvPr/>
          </p:nvSpPr>
          <p:spPr>
            <a:xfrm>
              <a:off x="2263971" y="2915810"/>
              <a:ext cx="45719" cy="45719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4DA190A-1B08-0404-E6D5-273C7F35D2AB}"/>
              </a:ext>
            </a:extLst>
          </p:cNvPr>
          <p:cNvSpPr/>
          <p:nvPr/>
        </p:nvSpPr>
        <p:spPr>
          <a:xfrm>
            <a:off x="2619088" y="1392104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Marker</a:t>
            </a:r>
            <a:endParaRPr lang="ko-KR" altLang="en-US" sz="1200" b="1" dirty="0">
              <a:solidFill>
                <a:srgbClr val="0070C0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1" name="직선 화살표 연결선 16">
            <a:extLst>
              <a:ext uri="{FF2B5EF4-FFF2-40B4-BE49-F238E27FC236}">
                <a16:creationId xmlns:a16="http://schemas.microsoft.com/office/drawing/2014/main" id="{CFCB0D37-6D96-ED9D-6A4A-DCC49E9FA5F6}"/>
              </a:ext>
            </a:extLst>
          </p:cNvPr>
          <p:cNvCxnSpPr>
            <a:cxnSpLocks/>
            <a:stCxn id="3" idx="0"/>
            <a:endCxn id="20" idx="1"/>
          </p:cNvCxnSpPr>
          <p:nvPr/>
        </p:nvCxnSpPr>
        <p:spPr>
          <a:xfrm rot="5400000" flipH="1" flipV="1">
            <a:off x="1892953" y="1646004"/>
            <a:ext cx="602348" cy="849922"/>
          </a:xfrm>
          <a:prstGeom prst="bentConnector2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9446</TotalTime>
  <Words>2767</Words>
  <Application>Microsoft Office PowerPoint</Application>
  <PresentationFormat>화면 슬라이드 쇼(16:9)</PresentationFormat>
  <Paragraphs>532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Metropolis</vt:lpstr>
      <vt:lpstr>Spoqa Han Sans Neo Bold</vt:lpstr>
      <vt:lpstr>Spoqa Han Sans Neo Medium</vt:lpstr>
      <vt:lpstr>맑은 고딕</vt:lpstr>
      <vt:lpstr>Arial</vt:lpstr>
      <vt:lpstr>Calibri</vt:lpstr>
      <vt:lpstr>Office 테마</vt:lpstr>
      <vt:lpstr>결제서비스 기능확장</vt:lpstr>
      <vt:lpstr>소프트웨어 생명주기</vt:lpstr>
      <vt:lpstr>시나리오 소개</vt:lpstr>
      <vt:lpstr>결제서비스 기능확장</vt:lpstr>
      <vt:lpstr>시나리오 1 : 결제 재처리 (MVC)</vt:lpstr>
      <vt:lpstr>Backoff 전략</vt:lpstr>
      <vt:lpstr>Backoff 전략</vt:lpstr>
      <vt:lpstr>Backoff 전략</vt:lpstr>
      <vt:lpstr>시나리오 1 : 결제 재처리 (Webflux)</vt:lpstr>
      <vt:lpstr>결제서비스 기능확장</vt:lpstr>
      <vt:lpstr>시나리오 2 : 주문이력 성능개선</vt:lpstr>
      <vt:lpstr>시나리오 2 : 주문이력 성능개선</vt:lpstr>
      <vt:lpstr>결제서비스 기능확장</vt:lpstr>
      <vt:lpstr>Kafka</vt:lpstr>
      <vt:lpstr>Kafka</vt:lpstr>
      <vt:lpstr>Kafka</vt:lpstr>
      <vt:lpstr>Kafka</vt:lpstr>
      <vt:lpstr>Kafka</vt:lpstr>
      <vt:lpstr>Kafka</vt:lpstr>
      <vt:lpstr>Kafka</vt:lpstr>
      <vt:lpstr>개발환경 구성</vt:lpstr>
      <vt:lpstr>결제서비스 기능확장</vt:lpstr>
      <vt:lpstr>Elasticsearch</vt:lpstr>
      <vt:lpstr>Elasticsearch</vt:lpstr>
      <vt:lpstr>Elasticsearch</vt:lpstr>
      <vt:lpstr>Elasticsearch</vt:lpstr>
      <vt:lpstr>Elasticsearch</vt:lpstr>
      <vt:lpstr>개발환경 구성</vt:lpstr>
      <vt:lpstr>결제서비스 기능확장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정화수 (Nathan)</cp:lastModifiedBy>
  <cp:revision>1341</cp:revision>
  <dcterms:created xsi:type="dcterms:W3CDTF">2023-07-11T14:27:12Z</dcterms:created>
  <dcterms:modified xsi:type="dcterms:W3CDTF">2023-10-25T10:33:15Z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