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73" r:id="rId10"/>
    <p:sldId id="267" r:id="rId11"/>
    <p:sldId id="275" r:id="rId12"/>
    <p:sldId id="274" r:id="rId13"/>
    <p:sldId id="279" r:id="rId14"/>
    <p:sldId id="281" r:id="rId15"/>
    <p:sldId id="278" r:id="rId16"/>
    <p:sldId id="277" r:id="rId17"/>
    <p:sldId id="282" r:id="rId18"/>
    <p:sldId id="28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D4D1B"/>
    <a:srgbClr val="996633"/>
    <a:srgbClr val="0033CC"/>
    <a:srgbClr val="DA2AD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756" autoAdjust="0"/>
  </p:normalViewPr>
  <p:slideViewPr>
    <p:cSldViewPr snapToGrid="0" showGuides="1">
      <p:cViewPr varScale="1">
        <p:scale>
          <a:sx n="86" d="100"/>
          <a:sy n="86" d="100"/>
        </p:scale>
        <p:origin x="2232" y="78"/>
      </p:cViewPr>
      <p:guideLst>
        <p:guide orient="horz" pos="12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block </a:t>
            </a:r>
            <a:r>
              <a:rPr lang="ko-KR" altLang="en-US" dirty="0"/>
              <a:t>된다고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네트워크 지연 등으로 </a:t>
            </a:r>
            <a:r>
              <a:rPr lang="en-US" altLang="ko-KR" dirty="0"/>
              <a:t>I/O blocking</a:t>
            </a:r>
            <a:r>
              <a:rPr lang="ko-KR" altLang="en-US" dirty="0"/>
              <a:t>이 발생하면</a:t>
            </a:r>
            <a:r>
              <a:rPr lang="en-US" altLang="ko-KR" dirty="0"/>
              <a:t>, thread</a:t>
            </a:r>
            <a:r>
              <a:rPr lang="ko-KR" altLang="en-US" dirty="0"/>
              <a:t>는 </a:t>
            </a:r>
            <a:r>
              <a:rPr lang="en-US" altLang="ko-KR" dirty="0"/>
              <a:t>wait </a:t>
            </a:r>
            <a:r>
              <a:rPr lang="ko-KR" altLang="en-US" dirty="0"/>
              <a:t>상태로 바뀌고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core</a:t>
            </a:r>
            <a:r>
              <a:rPr lang="ko-KR" altLang="en-US" dirty="0"/>
              <a:t>를 사용할 수 있도록 자리를 양보합니다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소켓에 신호가 들어오면 </a:t>
            </a:r>
            <a:r>
              <a:rPr lang="en-US" altLang="ko-KR" dirty="0"/>
              <a:t>OS</a:t>
            </a:r>
            <a:r>
              <a:rPr lang="ko-KR" altLang="en-US" dirty="0"/>
              <a:t>는 잠자던 </a:t>
            </a:r>
            <a:r>
              <a:rPr lang="en-US" altLang="ko-KR" dirty="0"/>
              <a:t>thread</a:t>
            </a:r>
            <a:r>
              <a:rPr lang="ko-KR" altLang="en-US" dirty="0"/>
              <a:t>를 깨워 </a:t>
            </a:r>
            <a:r>
              <a:rPr lang="en-US" altLang="ko-KR" dirty="0"/>
              <a:t>runnable </a:t>
            </a:r>
            <a:r>
              <a:rPr lang="ko-KR" altLang="en-US" dirty="0"/>
              <a:t>상태로 변경합니다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idle </a:t>
            </a:r>
            <a:r>
              <a:rPr lang="ko-KR" altLang="en-US" dirty="0"/>
              <a:t>상태인 </a:t>
            </a:r>
            <a:r>
              <a:rPr lang="en-US" altLang="ko-KR" dirty="0"/>
              <a:t>core</a:t>
            </a:r>
            <a:r>
              <a:rPr lang="ko-KR" altLang="en-US" dirty="0"/>
              <a:t>가 나타나면 그 곳에서 </a:t>
            </a:r>
            <a:r>
              <a:rPr lang="en-US" altLang="ko-KR" dirty="0"/>
              <a:t>thread </a:t>
            </a:r>
            <a:r>
              <a:rPr lang="ko-KR" altLang="en-US" dirty="0"/>
              <a:t>실행이 재개됩니다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에서 제어해주는 </a:t>
            </a:r>
            <a:r>
              <a:rPr lang="en-US" altLang="ko-KR" dirty="0"/>
              <a:t>thread</a:t>
            </a:r>
            <a:r>
              <a:rPr lang="ko-KR" altLang="en-US" dirty="0"/>
              <a:t>와 </a:t>
            </a:r>
            <a:r>
              <a:rPr lang="en-US" altLang="ko-KR" dirty="0"/>
              <a:t>core</a:t>
            </a:r>
            <a:r>
              <a:rPr lang="ko-KR" altLang="en-US" dirty="0"/>
              <a:t>의 관계는</a:t>
            </a:r>
            <a:r>
              <a:rPr lang="en-US" altLang="ko-KR" dirty="0"/>
              <a:t>, event loop</a:t>
            </a:r>
            <a:r>
              <a:rPr lang="ko-KR" altLang="en-US" dirty="0"/>
              <a:t>의 </a:t>
            </a:r>
            <a:r>
              <a:rPr lang="en-US" altLang="ko-KR" dirty="0"/>
              <a:t>task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r>
              <a:rPr lang="ko-KR" altLang="en-US" dirty="0"/>
              <a:t>의 관계와 유사해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처리를 하지 않아도 자동으로 분할실행을 해 준다는 점에서 오히려 </a:t>
            </a:r>
            <a:r>
              <a:rPr lang="ko-KR" altLang="en-US" dirty="0" err="1"/>
              <a:t>좋아보이기까지</a:t>
            </a:r>
            <a:r>
              <a:rPr lang="ko-KR" altLang="en-US" dirty="0"/>
              <a:t>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</a:t>
            </a:r>
            <a:r>
              <a:rPr lang="ko-KR" altLang="en-US" dirty="0"/>
              <a:t>이 대체 뭐가 문제란 걸까요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Context switching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 가 </a:t>
            </a:r>
            <a:r>
              <a:rPr lang="en-US" altLang="ko-KR" dirty="0"/>
              <a:t>I/O blocking</a:t>
            </a:r>
            <a:r>
              <a:rPr lang="ko-KR" altLang="en-US" dirty="0"/>
              <a:t>이 발생해서 멈춤 상태이거나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sleep </a:t>
            </a:r>
            <a:r>
              <a:rPr lang="ko-KR" altLang="en-US" dirty="0"/>
              <a:t>등으로 처리를 양보하는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코어 </a:t>
            </a:r>
            <a:r>
              <a:rPr lang="en-US" altLang="ko-KR" dirty="0"/>
              <a:t>(H/W</a:t>
            </a:r>
            <a:r>
              <a:rPr lang="ko-KR" altLang="en-US" dirty="0"/>
              <a:t> 쓰레드</a:t>
            </a:r>
            <a:r>
              <a:rPr lang="en-US" altLang="ko-KR" dirty="0"/>
              <a:t>) </a:t>
            </a:r>
            <a:r>
              <a:rPr lang="ko-KR" altLang="en-US" dirty="0"/>
              <a:t>에서 다른 쓰레드를 실행하기 위해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thread </a:t>
            </a:r>
            <a:r>
              <a:rPr lang="ko-KR" altLang="en-US" dirty="0"/>
              <a:t>의 상태를 저장하고</a:t>
            </a:r>
            <a:r>
              <a:rPr lang="en-US" altLang="ko-KR" dirty="0"/>
              <a:t>, </a:t>
            </a:r>
            <a:r>
              <a:rPr lang="ko-KR" altLang="en-US" dirty="0"/>
              <a:t>실행할 </a:t>
            </a:r>
            <a:r>
              <a:rPr lang="en-US" altLang="ko-KR" dirty="0"/>
              <a:t>thread </a:t>
            </a:r>
            <a:r>
              <a:rPr lang="ko-KR" altLang="en-US" dirty="0"/>
              <a:t>의 상태를 복원합니다</a:t>
            </a:r>
            <a:r>
              <a:rPr lang="en-US" altLang="ko-KR" dirty="0"/>
              <a:t>. </a:t>
            </a:r>
            <a:r>
              <a:rPr lang="ko-KR" altLang="en-US" dirty="0"/>
              <a:t>이 과정을 </a:t>
            </a:r>
            <a:r>
              <a:rPr lang="en-US" altLang="ko-KR" dirty="0"/>
              <a:t>context switching 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실행 컨텍스트 </a:t>
            </a:r>
            <a:r>
              <a:rPr lang="en-US" altLang="ko-KR" dirty="0"/>
              <a:t>(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스택 포인터</a:t>
            </a:r>
            <a:r>
              <a:rPr lang="en-US" altLang="ko-KR" dirty="0"/>
              <a:t>, </a:t>
            </a:r>
            <a:r>
              <a:rPr lang="ko-KR" altLang="en-US" dirty="0"/>
              <a:t>프로그램 카운터</a:t>
            </a:r>
            <a:r>
              <a:rPr lang="en-US" altLang="ko-KR" dirty="0"/>
              <a:t>) </a:t>
            </a:r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복구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로컬 참조변수가 많을 수록 비용이 커집니다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OS </a:t>
            </a:r>
            <a:r>
              <a:rPr lang="ko-KR" altLang="en-US" dirty="0"/>
              <a:t>커널 전환과정이 가장 큰 고정비용 </a:t>
            </a:r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가 실행되던 </a:t>
            </a:r>
            <a:r>
              <a:rPr lang="en-US" altLang="ko-KR" dirty="0"/>
              <a:t>core</a:t>
            </a:r>
            <a:r>
              <a:rPr lang="ko-KR" altLang="en-US" dirty="0"/>
              <a:t>가 바뀌면 대량의 </a:t>
            </a:r>
            <a:r>
              <a:rPr lang="en-US" altLang="ko-KR" dirty="0"/>
              <a:t>cache miss</a:t>
            </a:r>
            <a:r>
              <a:rPr lang="ko-KR" altLang="en-US" dirty="0"/>
              <a:t>가 발생하여 전환비용이 더 커짐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전환비용은 대략 </a:t>
            </a:r>
            <a:r>
              <a:rPr lang="en-US" altLang="ko-KR" dirty="0"/>
              <a:t>20 us ~ 20 </a:t>
            </a:r>
            <a:r>
              <a:rPr lang="en-US" altLang="ko-KR" dirty="0" err="1"/>
              <a:t>ms</a:t>
            </a:r>
            <a:endParaRPr lang="en-US" altLang="ko-KR" dirty="0"/>
          </a:p>
          <a:p>
            <a:r>
              <a:rPr lang="en-US" altLang="ko-KR" dirty="0"/>
              <a:t>(https://blog.tsunanet.net/2010/11/how-long-does-it-take-to-make-context.html)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는 보통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~ 4</a:t>
            </a:r>
            <a:r>
              <a:rPr lang="ko-KR" altLang="en-US" dirty="0"/>
              <a:t>개 정도를 </a:t>
            </a:r>
            <a:r>
              <a:rPr lang="ko-KR" altLang="en-US" dirty="0" err="1"/>
              <a:t>할당받는데</a:t>
            </a:r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500</a:t>
            </a:r>
            <a:r>
              <a:rPr lang="ko-KR" altLang="en-US" dirty="0"/>
              <a:t>개 정도를 띄우면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thread 1</a:t>
            </a:r>
            <a:r>
              <a:rPr lang="ko-KR" altLang="en-US" dirty="0"/>
              <a:t>개가 실행되는 동안 대략 </a:t>
            </a:r>
            <a:r>
              <a:rPr lang="en-US" altLang="ko-KR" dirty="0"/>
              <a:t>20</a:t>
            </a:r>
            <a:r>
              <a:rPr lang="ko-KR" altLang="en-US" dirty="0"/>
              <a:t>회 정도의 스위칭이 발생</a:t>
            </a:r>
            <a:endParaRPr lang="en-US" altLang="ko-KR" dirty="0"/>
          </a:p>
          <a:p>
            <a:r>
              <a:rPr lang="ko-KR" altLang="en-US" dirty="0"/>
              <a:t>전환비용은 </a:t>
            </a:r>
            <a:r>
              <a:rPr lang="en-US" altLang="ko-KR" dirty="0"/>
              <a:t>1ms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thread 1</a:t>
            </a:r>
            <a:r>
              <a:rPr lang="ko-KR" altLang="en-US" dirty="0"/>
              <a:t>개를 실행</a:t>
            </a:r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는 </a:t>
            </a:r>
            <a:r>
              <a:rPr lang="en-US" altLang="ko-KR" dirty="0"/>
              <a:t>500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thread 500 </a:t>
            </a:r>
            <a:r>
              <a:rPr lang="ko-KR" altLang="en-US" dirty="0">
                <a:sym typeface="Wingdings" panose="05000000000000000000" pitchFamily="2" charset="2"/>
              </a:rPr>
              <a:t>개 </a:t>
            </a:r>
            <a:r>
              <a:rPr lang="en-US" altLang="ko-KR" dirty="0">
                <a:sym typeface="Wingdings" panose="05000000000000000000" pitchFamily="2" charset="2"/>
              </a:rPr>
              <a:t>* switching 20 </a:t>
            </a:r>
            <a:r>
              <a:rPr lang="ko-KR" altLang="en-US" dirty="0">
                <a:sym typeface="Wingdings" panose="05000000000000000000" pitchFamily="2" charset="2"/>
              </a:rPr>
              <a:t>회 </a:t>
            </a:r>
            <a:r>
              <a:rPr lang="en-US" altLang="ko-KR" dirty="0">
                <a:sym typeface="Wingdings" panose="05000000000000000000" pitchFamily="2" charset="2"/>
              </a:rPr>
              <a:t>* </a:t>
            </a:r>
            <a:r>
              <a:rPr lang="ko-KR" altLang="en-US" dirty="0">
                <a:sym typeface="Wingdings" panose="05000000000000000000" pitchFamily="2" charset="2"/>
              </a:rPr>
              <a:t>부하 </a:t>
            </a:r>
            <a:r>
              <a:rPr lang="en-US" altLang="ko-KR" dirty="0">
                <a:sym typeface="Wingdings" panose="05000000000000000000" pitchFamily="2" charset="2"/>
              </a:rPr>
              <a:t>1ms = 10,000 </a:t>
            </a:r>
            <a:r>
              <a:rPr lang="en-US" altLang="ko-KR" dirty="0" err="1">
                <a:sym typeface="Wingdings" panose="05000000000000000000" pitchFamily="2" charset="2"/>
              </a:rPr>
              <a:t>ms</a:t>
            </a:r>
            <a:r>
              <a:rPr lang="en-US" altLang="ko-KR" dirty="0">
                <a:sym typeface="Wingdings" panose="05000000000000000000" pitchFamily="2" charset="2"/>
              </a:rPr>
              <a:t> = 10 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초당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초 지연되는 만큼의 부하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과부하 상황으로 </a:t>
            </a:r>
            <a:r>
              <a:rPr lang="en-US" altLang="ko-KR" dirty="0">
                <a:sym typeface="Wingdings" panose="05000000000000000000" pitchFamily="2" charset="2"/>
              </a:rPr>
              <a:t>core</a:t>
            </a:r>
            <a:r>
              <a:rPr lang="ko-KR" altLang="en-US" dirty="0">
                <a:sym typeface="Wingdings" panose="05000000000000000000" pitchFamily="2" charset="2"/>
              </a:rPr>
              <a:t>가 더 이상 일을 하지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thread context switching </a:t>
            </a:r>
            <a:r>
              <a:rPr lang="ko-KR" altLang="en-US" dirty="0"/>
              <a:t>비용이 무시 못할 수준으로 많아지는 결과를 초래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비싸다고도 하고</a:t>
            </a:r>
            <a:endParaRPr lang="en-US" altLang="ko-KR" dirty="0"/>
          </a:p>
          <a:p>
            <a:r>
              <a:rPr lang="en-US" altLang="ko-KR" dirty="0"/>
              <a:t>thread 1000</a:t>
            </a:r>
            <a:r>
              <a:rPr lang="ko-KR" altLang="en-US" dirty="0"/>
              <a:t>개를 만들면 메모리는 </a:t>
            </a:r>
            <a:r>
              <a:rPr lang="en-US" altLang="ko-KR" dirty="0"/>
              <a:t>1.6G </a:t>
            </a:r>
            <a:r>
              <a:rPr lang="ko-KR" altLang="en-US" dirty="0"/>
              <a:t>잡아먹거든요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I/O block</a:t>
            </a:r>
            <a:r>
              <a:rPr lang="ko-KR" altLang="en-US" dirty="0"/>
              <a:t>이 </a:t>
            </a:r>
            <a:r>
              <a:rPr lang="en-US" altLang="ko-KR" dirty="0"/>
              <a:t>90% </a:t>
            </a:r>
            <a:r>
              <a:rPr lang="ko-KR" altLang="en-US" dirty="0"/>
              <a:t>이상이라서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</a:t>
            </a:r>
            <a:r>
              <a:rPr lang="en-US" altLang="ko-KR" dirty="0"/>
              <a:t>thread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처리율이 저하되는 현상이 발생합니다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en-US" altLang="ko-KR" dirty="0"/>
              <a:t>thread </a:t>
            </a:r>
            <a:r>
              <a:rPr lang="ko-KR" altLang="en-US" dirty="0"/>
              <a:t>개수 </a:t>
            </a:r>
            <a:r>
              <a:rPr lang="en-US" altLang="ko-KR" dirty="0"/>
              <a:t>== core </a:t>
            </a:r>
            <a:r>
              <a:rPr lang="ko-KR" altLang="en-US" dirty="0"/>
              <a:t>개수 로 설정되기 때문에</a:t>
            </a:r>
            <a:r>
              <a:rPr lang="en-US" altLang="ko-KR" dirty="0"/>
              <a:t>, 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는 </a:t>
            </a:r>
            <a:r>
              <a:rPr lang="en-US" altLang="ko-KR" dirty="0" err="1"/>
              <a:t>os</a:t>
            </a:r>
            <a:r>
              <a:rPr lang="ko-KR" altLang="en-US" dirty="0"/>
              <a:t>에서 관리하는 </a:t>
            </a:r>
            <a:r>
              <a:rPr lang="en-US" altLang="ko-KR" dirty="0"/>
              <a:t>thread </a:t>
            </a:r>
            <a:r>
              <a:rPr lang="ko-KR" altLang="en-US" dirty="0"/>
              <a:t>가 아니라 프로그램 </a:t>
            </a:r>
            <a:r>
              <a:rPr lang="en-US" altLang="ko-KR" dirty="0"/>
              <a:t>code block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core</a:t>
            </a:r>
            <a:r>
              <a:rPr lang="ko-KR" altLang="en-US" dirty="0"/>
              <a:t>에서 실행되더라도 </a:t>
            </a:r>
            <a:r>
              <a:rPr lang="en-US" altLang="ko-KR" dirty="0"/>
              <a:t>context switching </a:t>
            </a:r>
            <a:r>
              <a:rPr lang="ko-KR" altLang="en-US" dirty="0"/>
              <a:t>비용이 발생하지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놀지만 않는다면</a:t>
            </a:r>
            <a:r>
              <a:rPr lang="en-US" altLang="ko-KR" dirty="0"/>
              <a:t>, </a:t>
            </a:r>
            <a:r>
              <a:rPr lang="ko-KR" altLang="en-US" dirty="0"/>
              <a:t>요청 </a:t>
            </a:r>
            <a:r>
              <a:rPr lang="ko-KR" altLang="en-US" dirty="0" err="1"/>
              <a:t>받은대로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를 끊임없이 계속 처리할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마치 무한대의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/>
              <a:t>MVC</a:t>
            </a:r>
            <a:r>
              <a:rPr lang="ko-KR" altLang="en-US" dirty="0"/>
              <a:t>에 구성해 놓은 것처럼 트래픽 수용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는 빨랐던 이유는 바로 처리 메커니즘에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endParaRPr lang="en-US" altLang="ko-KR" dirty="0"/>
          </a:p>
          <a:p>
            <a:r>
              <a:rPr lang="en-US" altLang="ko-KR" dirty="0"/>
              <a:t>Non-block I/O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Event loop </a:t>
            </a:r>
          </a:p>
          <a:p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아까운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Synchronous(</a:t>
            </a:r>
            <a:r>
              <a:rPr lang="ko-KR" altLang="en-US" dirty="0"/>
              <a:t>동기</a:t>
            </a:r>
            <a:r>
              <a:rPr lang="en-US" altLang="ko-KR" dirty="0"/>
              <a:t>) / Asynchronous(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Blocking / Non-blocking </a:t>
            </a:r>
            <a:r>
              <a:rPr lang="ko-KR" altLang="en-US" dirty="0"/>
              <a:t>에 대해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비슷하게 들리지만 다른 개념인데요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회사에서 일 할 때를 예로 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전화 걸어 상대방의 대답을 기다리는 것은 동기 호출</a:t>
            </a:r>
            <a:endParaRPr lang="en-US" altLang="ko-KR" dirty="0"/>
          </a:p>
          <a:p>
            <a:r>
              <a:rPr lang="ko-KR" altLang="en-US" dirty="0"/>
              <a:t>이메일로 문의하는 것은 비동기 호출이라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상대방의 대답을 확인할 때 까지 다른 일을 하지 않는 것은 </a:t>
            </a:r>
            <a:r>
              <a:rPr lang="en-US" altLang="ko-KR" dirty="0"/>
              <a:t>Blocking</a:t>
            </a:r>
          </a:p>
          <a:p>
            <a:r>
              <a:rPr lang="ko-KR" altLang="en-US" dirty="0"/>
              <a:t>상대방의 대답을 기다리는 동안 다른 업무를 처리하는 것은 </a:t>
            </a:r>
            <a:r>
              <a:rPr lang="en-US" altLang="ko-KR" dirty="0"/>
              <a:t>Non-blocking </a:t>
            </a:r>
            <a:r>
              <a:rPr lang="ko-KR" altLang="en-US" dirty="0"/>
              <a:t>이라 볼 수 있겠습니다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저희도 </a:t>
            </a:r>
            <a:r>
              <a:rPr lang="en-US" altLang="ko-KR" dirty="0" err="1"/>
              <a:t>Javascript</a:t>
            </a:r>
            <a:r>
              <a:rPr lang="ko-KR" altLang="en-US" dirty="0"/>
              <a:t>나 </a:t>
            </a:r>
            <a:r>
              <a:rPr lang="en-US" altLang="ko-KR" dirty="0"/>
              <a:t>Node.js</a:t>
            </a:r>
            <a:r>
              <a:rPr lang="ko-KR" altLang="en-US" dirty="0"/>
              <a:t>처럼 </a:t>
            </a:r>
            <a:r>
              <a:rPr lang="en-US" altLang="ko-KR" dirty="0"/>
              <a:t>Async Non-blocking </a:t>
            </a:r>
            <a:r>
              <a:rPr lang="ko-KR" altLang="en-US" dirty="0"/>
              <a:t>한 처리를 하고 싶어요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간단한 실습을 통해 </a:t>
            </a:r>
            <a:r>
              <a:rPr lang="en-US" altLang="ko-KR" dirty="0"/>
              <a:t>Sync/Async, Blocking/Non-Blocking </a:t>
            </a:r>
            <a:r>
              <a:rPr lang="ko-KR" altLang="en-US" dirty="0"/>
              <a:t>개념이 코드에서 어떻게 대응되는지 확인해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5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pring-boot-20-webflux-reactive-performance-tes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ngsn.tistory.com/15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+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  <a:p>
            <a:pPr lvl="1"/>
            <a:r>
              <a:rPr lang="en-US" altLang="ko-KR" sz="1400" dirty="0"/>
              <a:t>Tomcat </a:t>
            </a:r>
            <a:r>
              <a:rPr lang="ko-KR" altLang="en-US" sz="1400" dirty="0"/>
              <a:t>기본 </a:t>
            </a:r>
            <a:r>
              <a:rPr lang="en-US" altLang="ko-KR" sz="1400" dirty="0"/>
              <a:t>thread : 200</a:t>
            </a:r>
            <a:r>
              <a:rPr lang="ko-KR" altLang="en-US" sz="1400" dirty="0"/>
              <a:t>개</a:t>
            </a:r>
            <a:endParaRPr lang="en-US" altLang="ko-KR" sz="1400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+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50" y="2152650"/>
            <a:ext cx="1933014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5120715" y="2150998"/>
            <a:ext cx="1381686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runnable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778358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8F1F04-856C-39DA-0427-BBB543BFEC8C}"/>
              </a:ext>
            </a:extLst>
          </p:cNvPr>
          <p:cNvSpPr/>
          <p:nvPr/>
        </p:nvSpPr>
        <p:spPr>
          <a:xfrm>
            <a:off x="3882498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768470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655527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7391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4970336" y="3531705"/>
            <a:ext cx="11885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260493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  <a:p>
            <a:pPr algn="ctr"/>
            <a:r>
              <a:rPr lang="en-US" altLang="ko-KR" sz="700" dirty="0"/>
              <a:t>wait</a:t>
            </a:r>
            <a:endParaRPr lang="ko-KR" altLang="en-US" sz="7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953548" y="2154730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592622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2997150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3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/ reactor </a:t>
            </a:r>
            <a:r>
              <a:rPr lang="ko-KR" altLang="en-US" dirty="0"/>
              <a:t>처리속도 비교</a:t>
            </a:r>
            <a:endParaRPr lang="en-US" altLang="ko-KR" dirty="0"/>
          </a:p>
          <a:p>
            <a:pPr lvl="2"/>
            <a:r>
              <a:rPr lang="en-US" altLang="ko-KR" dirty="0" err="1"/>
              <a:t>cpu</a:t>
            </a:r>
            <a:r>
              <a:rPr lang="en-US" altLang="ko-KR" dirty="0"/>
              <a:t> intensive</a:t>
            </a:r>
          </a:p>
          <a:p>
            <a:pPr lvl="2"/>
            <a:r>
              <a:rPr lang="en-US" altLang="ko-KR" dirty="0"/>
              <a:t>io </a:t>
            </a:r>
            <a:r>
              <a:rPr lang="en-US" altLang="ko-KR" dirty="0" err="1"/>
              <a:t>internsive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2F766AD-ED6C-99E0-B290-A47374A77917}"/>
              </a:ext>
            </a:extLst>
          </p:cNvPr>
          <p:cNvGrpSpPr/>
          <p:nvPr/>
        </p:nvGrpSpPr>
        <p:grpSpPr>
          <a:xfrm>
            <a:off x="984738" y="2433966"/>
            <a:ext cx="7135447" cy="2593610"/>
            <a:chOff x="984738" y="1774091"/>
            <a:chExt cx="7135447" cy="25936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9B5129-D5E9-D85F-FF9B-B0F49549E537}"/>
                </a:ext>
              </a:extLst>
            </p:cNvPr>
            <p:cNvSpPr/>
            <p:nvPr/>
          </p:nvSpPr>
          <p:spPr>
            <a:xfrm>
              <a:off x="984738" y="2649415"/>
              <a:ext cx="7135447" cy="82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156CF6-007C-4829-8584-5ED8E08973AB}"/>
                </a:ext>
              </a:extLst>
            </p:cNvPr>
            <p:cNvSpPr/>
            <p:nvPr/>
          </p:nvSpPr>
          <p:spPr>
            <a:xfrm>
              <a:off x="1590430" y="2653133"/>
              <a:ext cx="1832707" cy="82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013388-9B99-0718-4AA9-8E656B9F491D}"/>
                </a:ext>
              </a:extLst>
            </p:cNvPr>
            <p:cNvSpPr/>
            <p:nvPr/>
          </p:nvSpPr>
          <p:spPr>
            <a:xfrm>
              <a:off x="3830025" y="2653317"/>
              <a:ext cx="741975" cy="82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7AC294-BA9B-A186-6796-7619C048FE8A}"/>
                </a:ext>
              </a:extLst>
            </p:cNvPr>
            <p:cNvSpPr/>
            <p:nvPr/>
          </p:nvSpPr>
          <p:spPr>
            <a:xfrm>
              <a:off x="6795964" y="2653133"/>
              <a:ext cx="1066312" cy="82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99F5009-4EC6-4A52-9892-6698208E25BB}"/>
                </a:ext>
              </a:extLst>
            </p:cNvPr>
            <p:cNvSpPr/>
            <p:nvPr/>
          </p:nvSpPr>
          <p:spPr>
            <a:xfrm>
              <a:off x="4738563" y="2653132"/>
              <a:ext cx="1832707" cy="82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B1B07759-170E-6C79-6AC8-90F6864F1BB2}"/>
                </a:ext>
              </a:extLst>
            </p:cNvPr>
            <p:cNvSpPr/>
            <p:nvPr/>
          </p:nvSpPr>
          <p:spPr>
            <a:xfrm>
              <a:off x="1164492" y="2243015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39E63FF0-0F57-1738-C5C1-EF87064904D9}"/>
                </a:ext>
              </a:extLst>
            </p:cNvPr>
            <p:cNvSpPr/>
            <p:nvPr/>
          </p:nvSpPr>
          <p:spPr>
            <a:xfrm>
              <a:off x="3497384" y="2243015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6ECE9F2F-73AD-D3C1-C839-D3B4E95DFDED}"/>
                </a:ext>
              </a:extLst>
            </p:cNvPr>
            <p:cNvSpPr/>
            <p:nvPr/>
          </p:nvSpPr>
          <p:spPr>
            <a:xfrm>
              <a:off x="4533409" y="2233673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3EF845CF-7D09-ECF0-0A13-78BD117E40B8}"/>
                </a:ext>
              </a:extLst>
            </p:cNvPr>
            <p:cNvSpPr/>
            <p:nvPr/>
          </p:nvSpPr>
          <p:spPr>
            <a:xfrm>
              <a:off x="6545871" y="2243015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DCC8EB4B-5D67-01C6-7C2E-D2EF01B6880E}"/>
                </a:ext>
              </a:extLst>
            </p:cNvPr>
            <p:cNvSpPr/>
            <p:nvPr/>
          </p:nvSpPr>
          <p:spPr>
            <a:xfrm>
              <a:off x="7854461" y="2232822"/>
              <a:ext cx="250093" cy="2492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7AD5A7CD-00E3-A3D9-AE25-D2ED4147EDD7}"/>
                </a:ext>
              </a:extLst>
            </p:cNvPr>
            <p:cNvSpPr/>
            <p:nvPr/>
          </p:nvSpPr>
          <p:spPr>
            <a:xfrm rot="10800000">
              <a:off x="2506783" y="3534888"/>
              <a:ext cx="250093" cy="24924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65AB9B00-9D14-66C9-2F9B-4E93203FF4E3}"/>
                </a:ext>
              </a:extLst>
            </p:cNvPr>
            <p:cNvSpPr/>
            <p:nvPr/>
          </p:nvSpPr>
          <p:spPr>
            <a:xfrm rot="10800000">
              <a:off x="4075965" y="3542692"/>
              <a:ext cx="250093" cy="24924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055ABA65-D122-2948-D94A-7AFA48CCC4E0}"/>
                </a:ext>
              </a:extLst>
            </p:cNvPr>
            <p:cNvSpPr/>
            <p:nvPr/>
          </p:nvSpPr>
          <p:spPr>
            <a:xfrm rot="10800000">
              <a:off x="5654916" y="3527541"/>
              <a:ext cx="250093" cy="24924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943C342F-F83D-AC6B-1D5B-DBA7C43A620D}"/>
                </a:ext>
              </a:extLst>
            </p:cNvPr>
            <p:cNvSpPr/>
            <p:nvPr/>
          </p:nvSpPr>
          <p:spPr>
            <a:xfrm rot="10800000">
              <a:off x="7233867" y="3510395"/>
              <a:ext cx="250093" cy="24924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CDA365-A2DE-7792-4963-25C791A8F5B6}"/>
                </a:ext>
              </a:extLst>
            </p:cNvPr>
            <p:cNvSpPr txBox="1"/>
            <p:nvPr/>
          </p:nvSpPr>
          <p:spPr>
            <a:xfrm>
              <a:off x="3622430" y="1774091"/>
              <a:ext cx="1694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</a:rPr>
                <a:t>CPU active time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80E7EA-06D6-6A91-8398-2905ECE0BE4B}"/>
                </a:ext>
              </a:extLst>
            </p:cNvPr>
            <p:cNvSpPr txBox="1"/>
            <p:nvPr/>
          </p:nvSpPr>
          <p:spPr>
            <a:xfrm>
              <a:off x="3747477" y="3998369"/>
              <a:ext cx="18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</a:rPr>
                <a:t>I/O inactive time</a:t>
              </a:r>
              <a:endParaRPr lang="ko-KR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71FB96-7737-79A0-E74A-658C66F54ED0}"/>
              </a:ext>
            </a:extLst>
          </p:cNvPr>
          <p:cNvGrpSpPr/>
          <p:nvPr/>
        </p:nvGrpSpPr>
        <p:grpSpPr>
          <a:xfrm>
            <a:off x="985749" y="1813808"/>
            <a:ext cx="7118805" cy="387866"/>
            <a:chOff x="1995365" y="1459984"/>
            <a:chExt cx="6430523" cy="387866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A649FC5-BA1D-FC11-6604-6578DA056840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64D9F-68B7-538A-DA07-C16631ACD058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08D6D-7638-DDB2-AFD4-685946D9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2"/>
          <a:stretch/>
        </p:blipFill>
        <p:spPr>
          <a:xfrm>
            <a:off x="1221187" y="1160348"/>
            <a:ext cx="4985393" cy="395872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B8373A-E8DD-C3D4-65B8-6E6D6D2CE4ED}"/>
              </a:ext>
            </a:extLst>
          </p:cNvPr>
          <p:cNvSpPr/>
          <p:nvPr/>
        </p:nvSpPr>
        <p:spPr>
          <a:xfrm>
            <a:off x="4222750" y="3344985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98D16-1EE9-BB32-1850-AEB0405F488A}"/>
              </a:ext>
            </a:extLst>
          </p:cNvPr>
          <p:cNvSpPr txBox="1"/>
          <p:nvPr/>
        </p:nvSpPr>
        <p:spPr>
          <a:xfrm>
            <a:off x="6774693" y="4794944"/>
            <a:ext cx="2072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effectLst/>
                <a:hlinkClick r:id="rId4"/>
              </a:rPr>
              <a:t>https://gngsn.tistory.com/154</a:t>
            </a:r>
            <a:endParaRPr lang="ko-KR" altLang="en-US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A67616-2170-5EC1-7B75-9D0C2802A37C}"/>
              </a:ext>
            </a:extLst>
          </p:cNvPr>
          <p:cNvSpPr/>
          <p:nvPr/>
        </p:nvSpPr>
        <p:spPr>
          <a:xfrm>
            <a:off x="2162441" y="1563616"/>
            <a:ext cx="1983830" cy="1711569"/>
          </a:xfrm>
          <a:prstGeom prst="roundRect">
            <a:avLst>
              <a:gd name="adj" fmla="val 5536"/>
            </a:avLst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Synchronous / Asynchronous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Synchronous Blocking / Non-Blocking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Asynchronous Blocking / Non-Blocking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/ Async, Blocking /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573</TotalTime>
  <Words>1188</Words>
  <Application>Microsoft Office PowerPoint</Application>
  <PresentationFormat>화면 슬라이드 쇼(16:9)</PresentationFormat>
  <Paragraphs>295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Spoqa Han Sans Neo Bold</vt:lpstr>
      <vt:lpstr>Spoqa Han Sans Neo Medium</vt:lpstr>
      <vt:lpstr>맑은 고딕</vt:lpstr>
      <vt:lpstr>Arial</vt:lpstr>
      <vt:lpstr>Calibri</vt:lpstr>
      <vt:lpstr>Wingdings</vt:lpstr>
      <vt:lpstr>Office 테마</vt:lpstr>
      <vt:lpstr>비동기 서비스 소개</vt:lpstr>
      <vt:lpstr>Sync / Async, Blocking / Non-Blocking</vt:lpstr>
      <vt:lpstr>Sync / Async, Blocking / Non-Blocking</vt:lpstr>
      <vt:lpstr>Sync / Async, Blocking / Non-Blocking</vt:lpstr>
      <vt:lpstr>Sync / Async, Blocking / Non-Blocking</vt:lpstr>
      <vt:lpstr>Sync / Async, Blocking / Non-Blocking</vt:lpstr>
      <vt:lpstr>Sync / Async, Blocking / Non-Blocking</vt:lpstr>
      <vt:lpstr>Sync / Async, Blocking /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300</cp:revision>
  <dcterms:created xsi:type="dcterms:W3CDTF">2023-07-11T14:27:12Z</dcterms:created>
  <dcterms:modified xsi:type="dcterms:W3CDTF">2023-07-13T19:49:16Z</dcterms:modified>
</cp:coreProperties>
</file>