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sldIdLst>
    <p:sldId id="256" r:id="rId2"/>
    <p:sldId id="258" r:id="rId3"/>
    <p:sldId id="259" r:id="rId4"/>
    <p:sldId id="261" r:id="rId5"/>
    <p:sldId id="262" r:id="rId6"/>
    <p:sldId id="283" r:id="rId7"/>
    <p:sldId id="291" r:id="rId8"/>
    <p:sldId id="292" r:id="rId9"/>
    <p:sldId id="294" r:id="rId10"/>
    <p:sldId id="293" r:id="rId11"/>
    <p:sldId id="295" r:id="rId12"/>
    <p:sldId id="296" r:id="rId13"/>
    <p:sldId id="302" r:id="rId14"/>
    <p:sldId id="303" r:id="rId15"/>
    <p:sldId id="263" r:id="rId16"/>
    <p:sldId id="304" r:id="rId17"/>
    <p:sldId id="264" r:id="rId18"/>
    <p:sldId id="289" r:id="rId19"/>
    <p:sldId id="266" r:id="rId20"/>
    <p:sldId id="273" r:id="rId21"/>
    <p:sldId id="267" r:id="rId22"/>
    <p:sldId id="275" r:id="rId23"/>
    <p:sldId id="274" r:id="rId24"/>
    <p:sldId id="298" r:id="rId25"/>
    <p:sldId id="299" r:id="rId26"/>
    <p:sldId id="307" r:id="rId27"/>
    <p:sldId id="279" r:id="rId28"/>
    <p:sldId id="281" r:id="rId29"/>
    <p:sldId id="278" r:id="rId30"/>
    <p:sldId id="277" r:id="rId31"/>
    <p:sldId id="306" r:id="rId32"/>
    <p:sldId id="305" r:id="rId33"/>
    <p:sldId id="300" r:id="rId34"/>
    <p:sldId id="282" r:id="rId35"/>
    <p:sldId id="28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2ADE"/>
    <a:srgbClr val="ED4D1B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31" autoAdjust="0"/>
  </p:normalViewPr>
  <p:slideViewPr>
    <p:cSldViewPr snapToGrid="0" showGuides="1">
      <p:cViewPr varScale="1">
        <p:scale>
          <a:sx n="100" d="100"/>
          <a:sy n="100" d="100"/>
        </p:scale>
        <p:origin x="1812" y="84"/>
      </p:cViewPr>
      <p:guideLst>
        <p:guide orient="horz" pos="18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2.28571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3-07-23T06:36:52.014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말씀 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한 번에 하나씩 밖엔 일 할 수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기계가 일하는 동안 다른 일을 진행시킬 수가 있어요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동시에 여러 일을 진행시킬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아까처럼</a:t>
            </a:r>
            <a:r>
              <a:rPr lang="ko-KR" altLang="en-US" dirty="0"/>
              <a:t> 박스 하나를 </a:t>
            </a:r>
            <a:r>
              <a:rPr lang="en-US" altLang="ko-KR" dirty="0"/>
              <a:t>1</a:t>
            </a:r>
            <a:r>
              <a:rPr lang="ko-KR" altLang="en-US" dirty="0"/>
              <a:t>초라고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한 잔 만드는 데는 방금 전 봤던 분업 시스템과 마찬가지로 </a:t>
            </a:r>
            <a:r>
              <a:rPr lang="en-US" altLang="ko-KR" dirty="0"/>
              <a:t>3</a:t>
            </a:r>
            <a:r>
              <a:rPr lang="ko-KR" altLang="en-US" dirty="0"/>
              <a:t>초 걸리지만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직원 </a:t>
            </a:r>
            <a:r>
              <a:rPr lang="en-US" altLang="ko-KR" dirty="0"/>
              <a:t>3</a:t>
            </a:r>
            <a:r>
              <a:rPr lang="ko-KR" altLang="en-US" dirty="0"/>
              <a:t>명이 아닌 </a:t>
            </a:r>
            <a:r>
              <a:rPr lang="en-US" altLang="ko-KR" dirty="0"/>
              <a:t>1</a:t>
            </a:r>
            <a:r>
              <a:rPr lang="ko-KR" altLang="en-US" dirty="0"/>
              <a:t>명이서 똑같은 시간에 커피 </a:t>
            </a:r>
            <a:r>
              <a:rPr lang="en-US" altLang="ko-KR" dirty="0"/>
              <a:t>1</a:t>
            </a:r>
            <a:r>
              <a:rPr lang="ko-KR" altLang="en-US" dirty="0"/>
              <a:t>잔을 만들 수가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</a:t>
            </a:r>
          </a:p>
          <a:p>
            <a:endParaRPr lang="en-US" altLang="ko-KR" dirty="0"/>
          </a:p>
          <a:p>
            <a:r>
              <a:rPr lang="ko-KR" altLang="en-US" dirty="0"/>
              <a:t>기계가 일을 끝내는 동안 기다리지 않아요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Non-block 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번에 하나씩 밖에 처리할 수 없어도</a:t>
            </a:r>
            <a:r>
              <a:rPr lang="en-US" altLang="ko-KR" dirty="0"/>
              <a:t>, </a:t>
            </a:r>
            <a:r>
              <a:rPr lang="ko-KR" altLang="en-US" dirty="0"/>
              <a:t>일은 여러가지를 동시에 진행할 수 있어요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Asynchronous </a:t>
            </a:r>
            <a:r>
              <a:rPr lang="ko-KR" altLang="en-US" dirty="0"/>
              <a:t>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4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r>
              <a:rPr lang="en-US" altLang="ko-KR" dirty="0"/>
              <a:t> </a:t>
            </a:r>
            <a:r>
              <a:rPr lang="ko-KR" altLang="en-US" dirty="0"/>
              <a:t>어떻게 될까요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Non-blocking </a:t>
            </a:r>
            <a:r>
              <a:rPr lang="ko-KR" altLang="en-US" dirty="0"/>
              <a:t>시간동안 더 많은 일을 </a:t>
            </a:r>
            <a:r>
              <a:rPr lang="en-US" altLang="ko-KR" dirty="0"/>
              <a:t>Asynchronous </a:t>
            </a:r>
            <a:r>
              <a:rPr lang="ko-KR" altLang="en-US" dirty="0"/>
              <a:t>하게 진행시킬 수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잔 만드는데</a:t>
            </a:r>
            <a:r>
              <a:rPr lang="en-US" altLang="ko-KR" dirty="0"/>
              <a:t>, </a:t>
            </a:r>
            <a:r>
              <a:rPr lang="ko-KR" altLang="en-US" dirty="0" err="1"/>
              <a:t>아까처럼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초가 아닌 </a:t>
            </a:r>
            <a:r>
              <a:rPr lang="en-US" altLang="ko-KR" dirty="0"/>
              <a:t>3</a:t>
            </a:r>
            <a:r>
              <a:rPr lang="ko-KR" altLang="en-US" dirty="0"/>
              <a:t>초 약간 더 걸릴 것 같네요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명의 직원이 처리하는 것보다도 오히려 더 빠르죠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</a:t>
            </a:r>
            <a:r>
              <a:rPr lang="en-US" altLang="ko-KR" dirty="0"/>
              <a:t>Article</a:t>
            </a:r>
            <a:r>
              <a:rPr lang="ko-KR" altLang="en-US" dirty="0"/>
              <a:t>로 돌아와서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글의 핵심은</a:t>
            </a:r>
            <a:r>
              <a:rPr lang="en-US" altLang="ko-KR" dirty="0"/>
              <a:t>, thread</a:t>
            </a:r>
            <a:r>
              <a:rPr lang="ko-KR" altLang="en-US" dirty="0"/>
              <a:t> 하나가 </a:t>
            </a:r>
            <a:r>
              <a:rPr lang="en-US" altLang="ko-KR" dirty="0"/>
              <a:t>I/O blocking</a:t>
            </a:r>
            <a:r>
              <a:rPr lang="ko-KR" altLang="en-US" dirty="0"/>
              <a:t>을 기다리지 않고 여러 일을 동시에 처리하는 </a:t>
            </a:r>
            <a:r>
              <a:rPr lang="en-US" altLang="ko-KR" dirty="0"/>
              <a:t>Asynchronous Nonblocking </a:t>
            </a:r>
            <a:r>
              <a:rPr lang="ko-KR" altLang="en-US" dirty="0"/>
              <a:t>방식이 어플리케이션을 더 빠르게 </a:t>
            </a:r>
            <a:r>
              <a:rPr lang="ko-KR" altLang="en-US" dirty="0" err="1"/>
              <a:t>동작시킬</a:t>
            </a:r>
            <a:r>
              <a:rPr lang="ko-KR" altLang="en-US" dirty="0"/>
              <a:t> 수 있다는 것입니다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소개하는 사례들은 좋고 나쁨을 의미하는 것은 </a:t>
            </a:r>
            <a:r>
              <a:rPr lang="ko-KR" altLang="en-US" dirty="0" err="1"/>
              <a:t>아니라서요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Sync / Blocking </a:t>
            </a:r>
            <a:r>
              <a:rPr lang="ko-KR" altLang="en-US" dirty="0"/>
              <a:t>부터</a:t>
            </a:r>
            <a:r>
              <a:rPr lang="en-US" altLang="ko-KR" dirty="0"/>
              <a:t>, Async / Blocking 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시계방향 순으로 각각의 사례를 하나씩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9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  <a:r>
              <a:rPr lang="ko-KR" altLang="en-US" dirty="0"/>
              <a:t> 은 저희가 접해보기 어려운 사례인데</a:t>
            </a:r>
            <a:r>
              <a:rPr lang="en-US" altLang="ko-KR" dirty="0"/>
              <a:t>, </a:t>
            </a:r>
            <a:r>
              <a:rPr lang="ko-KR" altLang="en-US" dirty="0"/>
              <a:t>네트워킹 </a:t>
            </a:r>
            <a:r>
              <a:rPr lang="en-US" altLang="ko-KR" dirty="0"/>
              <a:t>I/O </a:t>
            </a:r>
            <a:r>
              <a:rPr lang="ko-KR" altLang="en-US" dirty="0"/>
              <a:t>처리에 많이 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client </a:t>
            </a:r>
            <a:r>
              <a:rPr lang="ko-KR" altLang="en-US" dirty="0"/>
              <a:t>는 서버와 통신하기 위해 </a:t>
            </a:r>
            <a:r>
              <a:rPr lang="en-US" altLang="ko-KR" dirty="0"/>
              <a:t>socket </a:t>
            </a:r>
            <a:r>
              <a:rPr lang="ko-KR" altLang="en-US" dirty="0"/>
              <a:t>연결을 </a:t>
            </a:r>
            <a:r>
              <a:rPr lang="ko-KR" altLang="en-US" dirty="0" err="1"/>
              <a:t>할텐데요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입장에서 보면</a:t>
            </a:r>
            <a:r>
              <a:rPr lang="en-US" altLang="ko-KR" dirty="0"/>
              <a:t>, </a:t>
            </a:r>
            <a:r>
              <a:rPr lang="ko-KR" altLang="en-US" dirty="0"/>
              <a:t>수많은 </a:t>
            </a:r>
            <a:r>
              <a:rPr lang="en-US" altLang="ko-KR" dirty="0"/>
              <a:t>socket </a:t>
            </a:r>
            <a:r>
              <a:rPr lang="ko-KR" altLang="en-US" dirty="0"/>
              <a:t>들을 </a:t>
            </a:r>
            <a:r>
              <a:rPr lang="en-US" altLang="ko-KR" dirty="0"/>
              <a:t>looping </a:t>
            </a:r>
            <a:r>
              <a:rPr lang="ko-KR" altLang="en-US" dirty="0"/>
              <a:t>돌아 하나씩 검사하는 게 너무 비효율적이거든요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multiplexing </a:t>
            </a:r>
            <a:r>
              <a:rPr lang="ko-KR" altLang="en-US" dirty="0"/>
              <a:t>은 이럴 때 사용되는 사례입니다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실습을 준비해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multiplexing </a:t>
            </a:r>
            <a:r>
              <a:rPr lang="ko-KR" altLang="en-US" dirty="0"/>
              <a:t>에 사용되는 </a:t>
            </a:r>
            <a:r>
              <a:rPr lang="en-US" altLang="ko-KR" dirty="0"/>
              <a:t>async / blocking </a:t>
            </a:r>
            <a:r>
              <a:rPr lang="ko-KR" altLang="en-US" dirty="0"/>
              <a:t>사례는 너무 복잡하니 제외하고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sync / </a:t>
            </a:r>
            <a:r>
              <a:rPr lang="en-US" altLang="ko-KR" dirty="0" err="1"/>
              <a:t>bloking</a:t>
            </a:r>
            <a:r>
              <a:rPr lang="en-US" altLang="ko-KR" dirty="0"/>
              <a:t>, sync / non-blocking, async / non-</a:t>
            </a:r>
            <a:r>
              <a:rPr lang="en-US" altLang="ko-KR" dirty="0" err="1"/>
              <a:t>bloking</a:t>
            </a:r>
            <a:r>
              <a:rPr lang="en-US" altLang="ko-KR" dirty="0"/>
              <a:t> </a:t>
            </a:r>
            <a:r>
              <a:rPr lang="ko-KR" altLang="en-US" dirty="0"/>
              <a:t>만 구현을 통해 확인해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async / non-blocking </a:t>
            </a:r>
            <a:r>
              <a:rPr lang="ko-KR" altLang="en-US" dirty="0"/>
              <a:t>이 </a:t>
            </a:r>
            <a:r>
              <a:rPr lang="en-US" altLang="ko-KR" dirty="0"/>
              <a:t>single thread </a:t>
            </a:r>
            <a:r>
              <a:rPr lang="ko-KR" altLang="en-US" dirty="0"/>
              <a:t>임에도 불구하고 동시에 여러 처리를 수행할 수 있는 것은 </a:t>
            </a:r>
            <a:r>
              <a:rPr lang="en-US" altLang="ko-KR" dirty="0"/>
              <a:t>Event Loop </a:t>
            </a:r>
            <a:r>
              <a:rPr lang="ko-KR" altLang="en-US" dirty="0"/>
              <a:t>모델로 설계되었기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는 엄밀히 말하면 </a:t>
            </a:r>
            <a:r>
              <a:rPr lang="en-US" altLang="ko-KR" dirty="0"/>
              <a:t>pub/sub </a:t>
            </a:r>
            <a:r>
              <a:rPr lang="ko-KR" altLang="en-US" dirty="0"/>
              <a:t>기반이지만</a:t>
            </a:r>
            <a:r>
              <a:rPr lang="en-US" altLang="ko-KR" dirty="0"/>
              <a:t>, event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 모델로 이해하는 것이 오히려 쉽기 때문에</a:t>
            </a:r>
            <a:r>
              <a:rPr lang="en-US" altLang="ko-KR" dirty="0"/>
              <a:t>, </a:t>
            </a:r>
            <a:r>
              <a:rPr lang="ko-KR" altLang="en-US" dirty="0"/>
              <a:t>이 기반으로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Paypal</a:t>
            </a:r>
            <a:r>
              <a:rPr lang="ko-KR" altLang="en-US" dirty="0"/>
              <a:t>이 서버를 </a:t>
            </a: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Node.js</a:t>
            </a:r>
            <a:r>
              <a:rPr lang="ko-KR" altLang="en-US" dirty="0"/>
              <a:t>로 바꿨다는 기사인데요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60% </a:t>
            </a:r>
            <a:r>
              <a:rPr lang="ko-KR" altLang="en-US" dirty="0"/>
              <a:t>파일 개수가 줄었고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유지보수가 편해졌고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좋은 말들이 잔뜩 있죠</a:t>
            </a:r>
            <a:r>
              <a:rPr lang="en-US" altLang="ko-KR" dirty="0"/>
              <a:t>. </a:t>
            </a:r>
            <a:r>
              <a:rPr lang="ko-KR" altLang="en-US" dirty="0"/>
              <a:t>그런데 이 기사에서 이해 안가는 부분이 하나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응답시간이 </a:t>
            </a:r>
            <a:r>
              <a:rPr lang="en-US" altLang="ko-KR" dirty="0"/>
              <a:t>2</a:t>
            </a:r>
            <a:r>
              <a:rPr lang="ko-KR" altLang="en-US" dirty="0"/>
              <a:t>배 빨라졌다는 거죠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Servlet </a:t>
            </a:r>
            <a:r>
              <a:rPr lang="ko-KR" altLang="en-US" dirty="0"/>
              <a:t>기반의 </a:t>
            </a:r>
            <a:r>
              <a:rPr lang="en-US" altLang="ko-KR" dirty="0"/>
              <a:t>Spring MVC </a:t>
            </a:r>
            <a:r>
              <a:rPr lang="ko-KR" altLang="en-US" dirty="0"/>
              <a:t>와 </a:t>
            </a:r>
            <a:r>
              <a:rPr lang="en-US" altLang="ko-KR" dirty="0"/>
              <a:t>Reactive </a:t>
            </a:r>
            <a:r>
              <a:rPr lang="ko-KR" altLang="en-US" dirty="0"/>
              <a:t>기반의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를 비교해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에서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저희는 </a:t>
            </a:r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걸리면 무슨 큰일이 나는 것처럼 이야기 해 왔는데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는 굉장히 잘 만들어져 있어서</a:t>
            </a:r>
            <a:r>
              <a:rPr lang="en-US" altLang="ko-KR" dirty="0"/>
              <a:t>, I/O blocking </a:t>
            </a:r>
            <a:r>
              <a:rPr lang="ko-KR" altLang="en-US" dirty="0"/>
              <a:t>시간에 하드웨어를 놀리지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MVC</a:t>
            </a:r>
            <a:r>
              <a:rPr lang="ko-KR" altLang="en-US" dirty="0"/>
              <a:t>에서</a:t>
            </a:r>
            <a:r>
              <a:rPr lang="en-US" altLang="ko-KR" dirty="0"/>
              <a:t>, 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일어나면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은 해당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ready </a:t>
            </a:r>
            <a:r>
              <a:rPr lang="ko-KR" altLang="en-US" dirty="0"/>
              <a:t>상태인 다른 </a:t>
            </a:r>
            <a:r>
              <a:rPr lang="en-US" altLang="ko-KR" dirty="0"/>
              <a:t>thread 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#1 </a:t>
            </a:r>
            <a:r>
              <a:rPr lang="ko-KR" altLang="en-US" dirty="0"/>
              <a:t>은 </a:t>
            </a:r>
            <a:r>
              <a:rPr lang="en-US" altLang="ko-KR" dirty="0"/>
              <a:t>I/O blocking</a:t>
            </a:r>
            <a:r>
              <a:rPr lang="ko-KR" altLang="en-US" dirty="0"/>
              <a:t>이 끝나면 </a:t>
            </a:r>
            <a:r>
              <a:rPr lang="en-US" altLang="ko-KR" dirty="0"/>
              <a:t>ready </a:t>
            </a:r>
            <a:r>
              <a:rPr lang="ko-KR" altLang="en-US" dirty="0"/>
              <a:t>상태로 </a:t>
            </a:r>
            <a:r>
              <a:rPr lang="ko-KR" altLang="en-US" dirty="0" err="1"/>
              <a:t>마킹되고</a:t>
            </a:r>
            <a:r>
              <a:rPr lang="en-US" altLang="ko-KR" dirty="0"/>
              <a:t>, core</a:t>
            </a:r>
            <a:r>
              <a:rPr lang="ko-KR" altLang="en-US" dirty="0"/>
              <a:t> 가 노는 타이밍에 적절하게 끼어들어 다시 실행이 재개됩니다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I/O blocking</a:t>
            </a:r>
            <a:r>
              <a:rPr lang="ko-KR" altLang="en-US" dirty="0"/>
              <a:t>이 대체 뭐가 문제라는 걸까요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기술은 </a:t>
            </a:r>
            <a:r>
              <a:rPr lang="en-US" altLang="ko-KR" dirty="0"/>
              <a:t>core </a:t>
            </a:r>
            <a:r>
              <a:rPr lang="ko-KR" altLang="en-US" dirty="0"/>
              <a:t>가 놀지 않도록 발전해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초창기에는 한 번에 프로그램 하나만 실행될 수 있어서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  <a:r>
              <a:rPr lang="ko-KR" altLang="en-US" dirty="0"/>
              <a:t> 되는 동안 </a:t>
            </a:r>
            <a:r>
              <a:rPr lang="en-US" altLang="ko-KR" dirty="0"/>
              <a:t>CPU</a:t>
            </a:r>
            <a:r>
              <a:rPr lang="ko-KR" altLang="en-US" dirty="0"/>
              <a:t>를 놀려야만 </a:t>
            </a:r>
            <a:r>
              <a:rPr lang="ko-KR" altLang="en-US" dirty="0" err="1"/>
              <a:t>했었는데</a:t>
            </a:r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같은 </a:t>
            </a:r>
            <a:r>
              <a:rPr lang="ko-KR" altLang="en-US" dirty="0" err="1"/>
              <a:t>멀티테스킹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가 나오면서</a:t>
            </a:r>
            <a:r>
              <a:rPr lang="en-US" altLang="ko-KR" dirty="0"/>
              <a:t>,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연산시간에 여러가지 프로그램들을 가득 채워 실행시킬 수 있도록 바뀌어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kernel </a:t>
            </a:r>
            <a:r>
              <a:rPr lang="ko-KR" altLang="en-US" dirty="0"/>
              <a:t>은 </a:t>
            </a:r>
            <a:r>
              <a:rPr lang="en-US" altLang="ko-KR" dirty="0"/>
              <a:t>core </a:t>
            </a:r>
            <a:r>
              <a:rPr lang="ko-KR" altLang="en-US" dirty="0"/>
              <a:t>의 실행시간을 </a:t>
            </a:r>
            <a:r>
              <a:rPr lang="en-US" altLang="ko-KR" dirty="0"/>
              <a:t>time slice </a:t>
            </a:r>
            <a:r>
              <a:rPr lang="ko-KR" altLang="en-US" dirty="0"/>
              <a:t>로 잘게 쪼개고요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core </a:t>
            </a:r>
            <a:r>
              <a:rPr lang="ko-KR" altLang="en-US" dirty="0"/>
              <a:t>는 이 </a:t>
            </a:r>
            <a:r>
              <a:rPr lang="en-US" altLang="ko-KR" dirty="0"/>
              <a:t>time slice </a:t>
            </a:r>
            <a:r>
              <a:rPr lang="ko-KR" altLang="en-US" dirty="0"/>
              <a:t>에서 정해진 시간동안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ko-KR" altLang="en-US" dirty="0" err="1"/>
              <a:t>번갈아가며</a:t>
            </a:r>
            <a:r>
              <a:rPr lang="ko-KR" altLang="en-US" dirty="0"/>
              <a:t> 하나씩 실행시킵니다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6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ko-KR" altLang="en-US" dirty="0" err="1"/>
              <a:t>번갈아가며</a:t>
            </a:r>
            <a:r>
              <a:rPr lang="ko-KR" altLang="en-US" dirty="0"/>
              <a:t> 실행될 때</a:t>
            </a:r>
            <a:r>
              <a:rPr lang="en-US" altLang="ko-KR" dirty="0"/>
              <a:t>, Thread 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</a:t>
            </a:r>
            <a:r>
              <a:rPr lang="ko-KR" altLang="en-US" dirty="0" err="1"/>
              <a:t>이란게</a:t>
            </a:r>
            <a:r>
              <a:rPr lang="ko-KR" altLang="en-US" dirty="0"/>
              <a:t>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…..</a:t>
            </a:r>
          </a:p>
          <a:p>
            <a:endParaRPr lang="en-US" altLang="ko-KR" dirty="0"/>
          </a:p>
          <a:p>
            <a:r>
              <a:rPr lang="ko-KR" altLang="en-US" dirty="0"/>
              <a:t>프로그램이 실행되는 영역은 </a:t>
            </a:r>
            <a:r>
              <a:rPr lang="en-US" altLang="ko-KR" dirty="0"/>
              <a:t>user mode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context switching </a:t>
            </a:r>
            <a:r>
              <a:rPr lang="ko-KR" altLang="en-US" dirty="0"/>
              <a:t>이 </a:t>
            </a:r>
            <a:r>
              <a:rPr lang="ko-KR" altLang="en-US" dirty="0" err="1"/>
              <a:t>빌생하는</a:t>
            </a:r>
            <a:r>
              <a:rPr lang="ko-KR" altLang="en-US" dirty="0"/>
              <a:t> 영역은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kernel mode </a:t>
            </a:r>
            <a:r>
              <a:rPr lang="ko-KR" altLang="en-US" dirty="0"/>
              <a:t>이네요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user mode </a:t>
            </a:r>
            <a:r>
              <a:rPr lang="ko-KR" altLang="en-US" dirty="0"/>
              <a:t>관점에서</a:t>
            </a:r>
            <a:r>
              <a:rPr lang="en-US" altLang="ko-KR" dirty="0"/>
              <a:t>, kernel mode </a:t>
            </a:r>
            <a:r>
              <a:rPr lang="ko-KR" altLang="en-US" dirty="0"/>
              <a:t>에서 발생하는 </a:t>
            </a:r>
            <a:r>
              <a:rPr lang="en-US" altLang="ko-KR" dirty="0"/>
              <a:t>context switching </a:t>
            </a:r>
            <a:r>
              <a:rPr lang="ko-KR" altLang="en-US" dirty="0"/>
              <a:t>시간은 아무 일도 하지 않는 </a:t>
            </a:r>
            <a:r>
              <a:rPr lang="en-US" altLang="ko-KR" dirty="0"/>
              <a:t>overhead, </a:t>
            </a:r>
            <a:r>
              <a:rPr lang="ko-KR" altLang="en-US" dirty="0"/>
              <a:t>즉 부하거든요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실행중인 </a:t>
            </a:r>
            <a:r>
              <a:rPr lang="en-US" altLang="ko-KR" dirty="0"/>
              <a:t>thread </a:t>
            </a:r>
            <a:r>
              <a:rPr lang="ko-KR" altLang="en-US" dirty="0"/>
              <a:t>가 적을 때는 이 </a:t>
            </a:r>
            <a:r>
              <a:rPr lang="en-US" altLang="ko-KR" dirty="0"/>
              <a:t>context switching </a:t>
            </a:r>
            <a:r>
              <a:rPr lang="ko-KR" altLang="en-US" dirty="0"/>
              <a:t>비용이 큰 문제가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실행중인 </a:t>
            </a:r>
            <a:r>
              <a:rPr lang="en-US" altLang="ko-KR" dirty="0"/>
              <a:t>thread </a:t>
            </a:r>
            <a:r>
              <a:rPr lang="ko-KR" altLang="en-US" dirty="0"/>
              <a:t>가 많아지면 이야기가 달라집니다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쓰레드 스케줄러는 모든 쓰레드가 공평하게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시간을 쪼개 사용하도록 </a:t>
            </a:r>
            <a:r>
              <a:rPr lang="en-US" altLang="ko-KR" dirty="0"/>
              <a:t>time slice </a:t>
            </a:r>
            <a:r>
              <a:rPr lang="ko-KR" altLang="en-US" dirty="0"/>
              <a:t>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실행중인 </a:t>
            </a:r>
            <a:r>
              <a:rPr lang="en-US" altLang="ko-KR" dirty="0"/>
              <a:t>thread </a:t>
            </a:r>
            <a:r>
              <a:rPr lang="ko-KR" altLang="en-US" dirty="0"/>
              <a:t>가 적으면 </a:t>
            </a:r>
            <a:r>
              <a:rPr lang="en-US" altLang="ko-KR" dirty="0"/>
              <a:t>time slice </a:t>
            </a:r>
            <a:r>
              <a:rPr lang="ko-KR" altLang="en-US" dirty="0"/>
              <a:t>가 커지고</a:t>
            </a:r>
            <a:r>
              <a:rPr lang="en-US" altLang="ko-KR" dirty="0"/>
              <a:t>, </a:t>
            </a:r>
            <a:r>
              <a:rPr lang="ko-KR" altLang="en-US" dirty="0"/>
              <a:t>많으면 </a:t>
            </a:r>
            <a:r>
              <a:rPr lang="ko-KR" altLang="en-US" dirty="0" err="1"/>
              <a:t>작아지는거죠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time slice 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en-US" altLang="ko-KR" dirty="0"/>
              <a:t> kernel </a:t>
            </a:r>
            <a:r>
              <a:rPr lang="ko-KR" altLang="en-US" dirty="0"/>
              <a:t>에 의해 가변적으로 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위는 실행중인 쓰레드가 적을 때</a:t>
            </a:r>
            <a:r>
              <a:rPr lang="en-US" altLang="ko-KR" dirty="0"/>
              <a:t>, </a:t>
            </a:r>
            <a:r>
              <a:rPr lang="ko-KR" altLang="en-US" dirty="0"/>
              <a:t>아래는 실행중인 쓰레드가 많을 때의 </a:t>
            </a:r>
            <a:r>
              <a:rPr lang="en-US" altLang="ko-KR" dirty="0"/>
              <a:t>time slice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하얀 색이 </a:t>
            </a:r>
            <a:r>
              <a:rPr lang="en-US" altLang="ko-KR" dirty="0"/>
              <a:t>time slice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노란 색이</a:t>
            </a:r>
            <a:r>
              <a:rPr lang="en-US" altLang="ko-KR" dirty="0"/>
              <a:t> thread context switching </a:t>
            </a:r>
            <a:r>
              <a:rPr lang="ko-KR" altLang="en-US" dirty="0"/>
              <a:t>이라고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 context switching </a:t>
            </a:r>
            <a:r>
              <a:rPr lang="ko-KR" altLang="en-US" dirty="0"/>
              <a:t>비용은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, process context switching </a:t>
            </a:r>
            <a:r>
              <a:rPr lang="ko-KR" altLang="en-US" dirty="0"/>
              <a:t>비용에 비해 매우 작은 편이지만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실행중인 </a:t>
            </a:r>
            <a:r>
              <a:rPr lang="en-US" altLang="ko-KR" dirty="0"/>
              <a:t>thread </a:t>
            </a:r>
            <a:r>
              <a:rPr lang="ko-KR" altLang="en-US" dirty="0"/>
              <a:t>가 많아지면</a:t>
            </a:r>
            <a:r>
              <a:rPr lang="en-US" altLang="ko-KR" dirty="0"/>
              <a:t>, time slice </a:t>
            </a:r>
            <a:r>
              <a:rPr lang="ko-KR" altLang="en-US" dirty="0"/>
              <a:t>가 작아져서 노란색 </a:t>
            </a:r>
            <a:r>
              <a:rPr lang="en-US" altLang="ko-KR" dirty="0"/>
              <a:t>context switching </a:t>
            </a:r>
            <a:r>
              <a:rPr lang="ko-KR" altLang="en-US" dirty="0"/>
              <a:t>이 자주 발생하겠죠</a:t>
            </a:r>
            <a:r>
              <a:rPr lang="en-US" altLang="ko-KR" dirty="0"/>
              <a:t>. </a:t>
            </a:r>
            <a:r>
              <a:rPr lang="ko-KR" altLang="en-US" dirty="0"/>
              <a:t>결과적으로 이 합이 많아지면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 err="1"/>
              <a:t>블럭시간이</a:t>
            </a:r>
            <a:r>
              <a:rPr lang="ko-KR" altLang="en-US" dirty="0"/>
              <a:t> 무시할 수 없는 수준이 되어버립니다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Spring MVC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를 많이 늘려서는 안되는 이유입니다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67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비싸기 때문에 </a:t>
            </a:r>
            <a:r>
              <a:rPr lang="en-US" altLang="ko-KR" dirty="0"/>
              <a:t>thread </a:t>
            </a:r>
            <a:r>
              <a:rPr lang="ko-KR" altLang="en-US" dirty="0"/>
              <a:t>를 많이 늘려선 안되고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thread </a:t>
            </a:r>
            <a:r>
              <a:rPr lang="ko-KR" altLang="en-US" dirty="0"/>
              <a:t>는 메모리도 제법 잡아먹거든요</a:t>
            </a:r>
            <a:r>
              <a:rPr lang="en-US" altLang="ko-KR" dirty="0"/>
              <a:t>. 1000 </a:t>
            </a:r>
            <a:r>
              <a:rPr lang="ko-KR" altLang="en-US" dirty="0"/>
              <a:t>개가 동시에 움직이면 </a:t>
            </a:r>
            <a:r>
              <a:rPr lang="en-US" altLang="ko-KR" dirty="0"/>
              <a:t>1.6 G </a:t>
            </a:r>
            <a:r>
              <a:rPr lang="ko-KR" altLang="en-US" dirty="0"/>
              <a:t>정도의 메모리가</a:t>
            </a:r>
            <a:r>
              <a:rPr lang="en-US" altLang="ko-KR" dirty="0"/>
              <a:t>, </a:t>
            </a:r>
            <a:r>
              <a:rPr lang="ko-KR" altLang="en-US" dirty="0"/>
              <a:t>쓰레드 운영에만 추가로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앞서 보셨듯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때문에 </a:t>
            </a:r>
            <a:r>
              <a:rPr lang="en-US" altLang="ko-KR" dirty="0"/>
              <a:t>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수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그 유명한 </a:t>
            </a:r>
            <a:r>
              <a:rPr lang="en-US" altLang="ko-KR" dirty="0"/>
              <a:t>Thread pool </a:t>
            </a:r>
            <a:r>
              <a:rPr lang="ko-KR" altLang="en-US" dirty="0"/>
              <a:t>딜레마입니다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딜레마를 해결해 </a:t>
            </a:r>
            <a:r>
              <a:rPr lang="ko-KR" altLang="en-US" dirty="0" err="1"/>
              <a:t>주는게</a:t>
            </a:r>
            <a:r>
              <a:rPr lang="ko-KR" altLang="en-US" dirty="0"/>
              <a:t>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core </a:t>
            </a:r>
            <a:r>
              <a:rPr lang="ko-KR" altLang="en-US" dirty="0"/>
              <a:t>당 </a:t>
            </a:r>
            <a:r>
              <a:rPr lang="en-US" altLang="ko-KR" dirty="0"/>
              <a:t>thread </a:t>
            </a:r>
            <a:r>
              <a:rPr lang="ko-KR" altLang="en-US" dirty="0"/>
              <a:t>가 하나씩 배분될 수 있도록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worker thread </a:t>
            </a:r>
            <a:r>
              <a:rPr lang="ko-KR" altLang="en-US" dirty="0"/>
              <a:t>개수를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context switching </a:t>
            </a:r>
            <a:r>
              <a:rPr lang="ko-KR" altLang="en-US" dirty="0"/>
              <a:t>비용은 </a:t>
            </a:r>
            <a:r>
              <a:rPr lang="en-US" altLang="ko-KR" dirty="0"/>
              <a:t>thread </a:t>
            </a:r>
            <a:r>
              <a:rPr lang="ko-KR" altLang="en-US" dirty="0"/>
              <a:t>가 실행되는 </a:t>
            </a:r>
            <a:r>
              <a:rPr lang="en-US" altLang="ko-KR" dirty="0"/>
              <a:t>core </a:t>
            </a:r>
            <a:r>
              <a:rPr lang="ko-KR" altLang="en-US" dirty="0"/>
              <a:t>위치가 변경되면 더 커진다</a:t>
            </a:r>
            <a:r>
              <a:rPr lang="en-US" altLang="ko-KR" dirty="0"/>
              <a:t>.</a:t>
            </a:r>
          </a:p>
          <a:p>
            <a:pPr marL="857250" marR="0" lvl="2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/>
              <a:t>cpu</a:t>
            </a:r>
            <a:r>
              <a:rPr lang="en-US" altLang="ko-KR" dirty="0"/>
              <a:t> cache </a:t>
            </a:r>
            <a:r>
              <a:rPr lang="ko-KR" altLang="en-US" dirty="0"/>
              <a:t>가 초기화 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로 만들어진 </a:t>
            </a:r>
            <a:r>
              <a:rPr lang="en-US" altLang="ko-KR" dirty="0"/>
              <a:t>task</a:t>
            </a:r>
            <a:r>
              <a:rPr lang="ko-KR" altLang="en-US" dirty="0"/>
              <a:t>들은 </a:t>
            </a:r>
            <a:r>
              <a:rPr lang="en-US" altLang="ko-KR" dirty="0"/>
              <a:t>event loop </a:t>
            </a:r>
            <a:r>
              <a:rPr lang="ko-KR" altLang="en-US" dirty="0"/>
              <a:t>를 통해 잘게 쪼개져 </a:t>
            </a:r>
            <a:r>
              <a:rPr lang="en-US" altLang="ko-KR" dirty="0"/>
              <a:t>worker thread </a:t>
            </a:r>
            <a:r>
              <a:rPr lang="ko-KR" altLang="en-US" dirty="0"/>
              <a:t>에서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task </a:t>
            </a:r>
            <a:r>
              <a:rPr lang="ko-KR" altLang="en-US" dirty="0"/>
              <a:t>들은 다음 </a:t>
            </a:r>
            <a:r>
              <a:rPr lang="en-US" altLang="ko-KR" dirty="0"/>
              <a:t>chain </a:t>
            </a:r>
            <a:r>
              <a:rPr lang="ko-KR" altLang="en-US" dirty="0"/>
              <a:t>으로 </a:t>
            </a:r>
            <a:r>
              <a:rPr lang="en-US" altLang="ko-KR" dirty="0"/>
              <a:t>context </a:t>
            </a:r>
            <a:r>
              <a:rPr lang="ko-KR" altLang="en-US" dirty="0"/>
              <a:t>정보를 파라미터 형태로 넘기기 때문에</a:t>
            </a:r>
            <a:r>
              <a:rPr lang="en-US" altLang="ko-KR" dirty="0"/>
              <a:t>, </a:t>
            </a:r>
            <a:r>
              <a:rPr lang="ko-KR" altLang="en-US" dirty="0"/>
              <a:t>실행중인 </a:t>
            </a:r>
            <a:r>
              <a:rPr lang="en-US" altLang="ko-KR" dirty="0"/>
              <a:t>task</a:t>
            </a:r>
            <a:r>
              <a:rPr lang="ko-KR" altLang="en-US" dirty="0"/>
              <a:t>가 변경된다고 해서 </a:t>
            </a:r>
            <a:r>
              <a:rPr lang="en-US" altLang="ko-KR" dirty="0"/>
              <a:t>thread context switching </a:t>
            </a:r>
            <a:r>
              <a:rPr lang="ko-KR" altLang="en-US" dirty="0"/>
              <a:t>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core </a:t>
            </a:r>
            <a:r>
              <a:rPr lang="ko-KR" altLang="en-US" dirty="0"/>
              <a:t>를 효율적으로 쥐어짜내면서도</a:t>
            </a:r>
            <a:r>
              <a:rPr lang="en-US" altLang="ko-KR" dirty="0"/>
              <a:t>, request </a:t>
            </a:r>
            <a:r>
              <a:rPr lang="ko-KR" altLang="en-US" dirty="0"/>
              <a:t>를 </a:t>
            </a:r>
            <a:r>
              <a:rPr lang="en-US" altLang="ko-KR" dirty="0"/>
              <a:t>block </a:t>
            </a:r>
            <a:r>
              <a:rPr lang="ko-KR" altLang="en-US" dirty="0"/>
              <a:t>시키지 않는 이상적인 형태가 만들어 </a:t>
            </a:r>
            <a:r>
              <a:rPr lang="ko-KR" altLang="en-US" dirty="0" err="1"/>
              <a:t>지는거죠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 err="1"/>
              <a:t>javascript</a:t>
            </a:r>
            <a:r>
              <a:rPr lang="ko-KR" altLang="en-US" dirty="0"/>
              <a:t> 기반인데</a:t>
            </a:r>
            <a:r>
              <a:rPr lang="en-US" altLang="ko-KR" dirty="0"/>
              <a:t>… </a:t>
            </a:r>
            <a:r>
              <a:rPr lang="en-US" altLang="ko-KR" dirty="0" err="1"/>
              <a:t>javascript</a:t>
            </a:r>
            <a:r>
              <a:rPr lang="ko-KR" altLang="en-US" dirty="0"/>
              <a:t>가 </a:t>
            </a:r>
            <a:r>
              <a:rPr lang="en-US" altLang="ko-KR" dirty="0"/>
              <a:t>java</a:t>
            </a:r>
            <a:r>
              <a:rPr lang="ko-KR" altLang="en-US" dirty="0"/>
              <a:t>보다 빠르다는 걸까요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기준 </a:t>
            </a:r>
            <a:r>
              <a:rPr lang="en-US" altLang="ko-KR" dirty="0" err="1"/>
              <a:t>Newstack</a:t>
            </a:r>
            <a:r>
              <a:rPr lang="en-US" altLang="ko-KR" dirty="0"/>
              <a:t> </a:t>
            </a:r>
            <a:r>
              <a:rPr lang="ko-KR" altLang="en-US" dirty="0"/>
              <a:t>집계를 확인해봤는데요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분명 </a:t>
            </a:r>
            <a:r>
              <a:rPr lang="en-US" altLang="ko-KR" dirty="0" err="1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배 이상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type safe </a:t>
            </a:r>
            <a:r>
              <a:rPr lang="ko-KR" altLang="en-US" dirty="0"/>
              <a:t>하지 않아서</a:t>
            </a:r>
            <a:r>
              <a:rPr lang="en-US" altLang="ko-KR" dirty="0"/>
              <a:t>, </a:t>
            </a:r>
            <a:r>
              <a:rPr lang="ko-KR" altLang="en-US" dirty="0"/>
              <a:t>프로그램 규모가 커질수록 수정이 너무 힘들어지거든요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type safe</a:t>
            </a:r>
            <a:r>
              <a:rPr lang="ko-KR" altLang="en-US" dirty="0"/>
              <a:t>한 </a:t>
            </a:r>
            <a:r>
              <a:rPr lang="en-US" altLang="ko-KR" dirty="0"/>
              <a:t>TypeScript</a:t>
            </a:r>
            <a:r>
              <a:rPr lang="ko-KR" altLang="en-US" dirty="0"/>
              <a:t>를 거의 필수적으로 도입하는 경우가 많은데</a:t>
            </a:r>
            <a:endParaRPr lang="en-US" altLang="ko-KR" dirty="0"/>
          </a:p>
          <a:p>
            <a:r>
              <a:rPr lang="ko-KR" altLang="en-US" dirty="0"/>
              <a:t>이 경우엔 </a:t>
            </a:r>
            <a:r>
              <a:rPr lang="en-US" altLang="ko-KR" dirty="0"/>
              <a:t>java</a:t>
            </a:r>
            <a:r>
              <a:rPr lang="ko-KR" altLang="en-US" dirty="0"/>
              <a:t>에 비해 </a:t>
            </a:r>
            <a:r>
              <a:rPr lang="en-US" altLang="ko-KR" dirty="0"/>
              <a:t>24</a:t>
            </a:r>
            <a:r>
              <a:rPr lang="ko-KR" altLang="en-US" dirty="0"/>
              <a:t>배 느리기까지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 </a:t>
            </a:r>
            <a:r>
              <a:rPr lang="ko-KR" altLang="en-US" dirty="0"/>
              <a:t>성능을 비교한 그래프인데요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처리속도가 </a:t>
            </a:r>
            <a:r>
              <a:rPr lang="en-US" altLang="ko-KR" dirty="0"/>
              <a:t>4</a:t>
            </a:r>
            <a:r>
              <a:rPr lang="ko-KR" altLang="en-US" dirty="0"/>
              <a:t>배나 차이가 난다고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</a:t>
            </a:r>
            <a:r>
              <a:rPr lang="en-US" altLang="ko-KR" dirty="0"/>
              <a:t>5</a:t>
            </a:r>
            <a:r>
              <a:rPr lang="ko-KR" altLang="en-US" dirty="0"/>
              <a:t>챕터에서</a:t>
            </a:r>
            <a:r>
              <a:rPr lang="en-US" altLang="ko-KR" dirty="0"/>
              <a:t>,</a:t>
            </a:r>
            <a:r>
              <a:rPr lang="ko-KR" altLang="en-US" dirty="0"/>
              <a:t> 정말로 이런 차이가 나는지 확인해보는 시간을 가질 </a:t>
            </a:r>
            <a:r>
              <a:rPr lang="ko-KR" altLang="en-US" dirty="0" err="1"/>
              <a:t>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9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주목받는 이유가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MVC </a:t>
            </a:r>
            <a:r>
              <a:rPr lang="ko-KR" altLang="en-US" dirty="0"/>
              <a:t>에 비해 빠르기 때문만은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MSA</a:t>
            </a:r>
            <a:r>
              <a:rPr lang="ko-KR" altLang="en-US" dirty="0"/>
              <a:t>가 보편화되면서</a:t>
            </a:r>
            <a:r>
              <a:rPr lang="en-US" altLang="ko-KR" dirty="0"/>
              <a:t>, Sync / Blocking </a:t>
            </a:r>
            <a:r>
              <a:rPr lang="ko-KR" altLang="en-US" dirty="0"/>
              <a:t>방식의 </a:t>
            </a:r>
            <a:r>
              <a:rPr lang="en-US" altLang="ko-KR" dirty="0"/>
              <a:t>Micro Service </a:t>
            </a:r>
            <a:r>
              <a:rPr lang="ko-KR" altLang="en-US" dirty="0"/>
              <a:t>들이</a:t>
            </a:r>
            <a:r>
              <a:rPr lang="en-US" altLang="ko-KR" dirty="0"/>
              <a:t>,</a:t>
            </a:r>
            <a:r>
              <a:rPr lang="ko-KR" altLang="en-US" dirty="0"/>
              <a:t> 처리지연이 전파되는 이슈에 매우 취약했기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보시면</a:t>
            </a:r>
            <a:r>
              <a:rPr lang="en-US" altLang="ko-KR" dirty="0"/>
              <a:t>… 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60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en-US" altLang="ko-KR" dirty="0"/>
              <a:t>MVC </a:t>
            </a:r>
            <a:r>
              <a:rPr lang="ko-KR" altLang="en-US" dirty="0"/>
              <a:t>로도 해결책이 있습니다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MQ</a:t>
            </a:r>
            <a:r>
              <a:rPr lang="ko-KR" altLang="en-US" dirty="0"/>
              <a:t>를 도입하는 건데요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 </a:t>
            </a:r>
            <a:r>
              <a:rPr lang="ko-KR" altLang="en-US" dirty="0"/>
              <a:t>는 치명적인 단점이 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응답결과를 돌려주지 못한다는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호출만 하고 신경을 꺼버리는 방식이거든요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응답결과를 </a:t>
            </a:r>
            <a:r>
              <a:rPr lang="ko-KR" altLang="en-US" dirty="0" err="1"/>
              <a:t>수신받기</a:t>
            </a:r>
            <a:r>
              <a:rPr lang="ko-KR" altLang="en-US" dirty="0"/>
              <a:t> 위해서는</a:t>
            </a:r>
            <a:r>
              <a:rPr lang="en-US" altLang="ko-KR" dirty="0"/>
              <a:t>, MQ</a:t>
            </a:r>
            <a:r>
              <a:rPr lang="ko-KR" altLang="en-US" dirty="0"/>
              <a:t>를 하나 더 두고 양방향 호출을 이용해야 합니다</a:t>
            </a:r>
            <a:r>
              <a:rPr lang="en-US" altLang="ko-KR" dirty="0"/>
              <a:t>. </a:t>
            </a:r>
            <a:r>
              <a:rPr lang="ko-KR" altLang="en-US" dirty="0"/>
              <a:t>하지만 이건 제어가 까다롭습니다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2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, MVC </a:t>
            </a:r>
            <a:r>
              <a:rPr lang="ko-KR" altLang="en-US" dirty="0"/>
              <a:t>환경에서 매우 이상적으로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지연은 여전히 전파되지만</a:t>
            </a:r>
            <a:r>
              <a:rPr lang="en-US" altLang="ko-KR" dirty="0"/>
              <a:t>, </a:t>
            </a:r>
            <a:r>
              <a:rPr lang="ko-KR" altLang="en-US" dirty="0"/>
              <a:t>이로 인해 서버 성능이 떨어지진 </a:t>
            </a:r>
            <a:r>
              <a:rPr lang="ko-KR" altLang="en-US" dirty="0" err="1"/>
              <a:t>않거니다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서버 성능이 떨어지지 않기 때문에</a:t>
            </a:r>
            <a:r>
              <a:rPr lang="en-US" altLang="ko-KR" dirty="0"/>
              <a:t>, </a:t>
            </a:r>
            <a:r>
              <a:rPr lang="ko-KR" altLang="en-US" dirty="0"/>
              <a:t>불필요한 지연이 발생하지 않는 선순환 고리가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Netfilix</a:t>
            </a:r>
            <a:r>
              <a:rPr lang="ko-KR" altLang="en-US" dirty="0"/>
              <a:t>에서도 이미 </a:t>
            </a:r>
            <a:r>
              <a:rPr lang="en-US" altLang="ko-KR" dirty="0"/>
              <a:t>2013</a:t>
            </a:r>
            <a:r>
              <a:rPr lang="ko-KR" altLang="en-US" dirty="0"/>
              <a:t>년도부터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라는 라이브러리를 이용해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와 유사한 서버 구성을 도입하고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67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Webflux</a:t>
            </a:r>
            <a:r>
              <a:rPr lang="ko-KR" altLang="en-US" dirty="0"/>
              <a:t> 의 장점만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업계에 유명한 격언이 하나 있죠</a:t>
            </a:r>
            <a:r>
              <a:rPr lang="en-US" altLang="ko-KR" dirty="0"/>
              <a:t>. </a:t>
            </a:r>
            <a:r>
              <a:rPr lang="ko-KR" altLang="en-US" dirty="0"/>
              <a:t>은총알은 없다는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에도 물론 단점 있습니다</a:t>
            </a:r>
            <a:r>
              <a:rPr lang="en-US" altLang="ko-KR" dirty="0"/>
              <a:t>. </a:t>
            </a:r>
            <a:r>
              <a:rPr lang="ko-KR" altLang="en-US" dirty="0"/>
              <a:t>그리고 어떤 상황에서는 매우 </a:t>
            </a:r>
            <a:r>
              <a:rPr lang="ko-KR" altLang="en-US" dirty="0" err="1"/>
              <a:t>크리티컬한</a:t>
            </a:r>
            <a:r>
              <a:rPr lang="ko-KR" altLang="en-US" dirty="0"/>
              <a:t> 단점일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marR="0" lvl="0" indent="-22860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MVC</a:t>
            </a:r>
            <a:r>
              <a:rPr lang="ko-KR" altLang="en-US" dirty="0"/>
              <a:t> 보다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ko-KR" altLang="en-US" dirty="0"/>
              <a:t>는 적은 리소스로 많은 트래픽을 감당하는 </a:t>
            </a:r>
            <a:r>
              <a:rPr lang="ko-KR" altLang="en-US" dirty="0" err="1"/>
              <a:t>개념이라서요</a:t>
            </a:r>
            <a:r>
              <a:rPr lang="en-US" altLang="ko-KR" dirty="0"/>
              <a:t>. </a:t>
            </a:r>
            <a:r>
              <a:rPr lang="ko-KR" altLang="en-US" dirty="0"/>
              <a:t>무조건 </a:t>
            </a:r>
            <a:r>
              <a:rPr lang="en-US" altLang="ko-KR" dirty="0"/>
              <a:t>MVC</a:t>
            </a:r>
            <a:r>
              <a:rPr lang="ko-KR" altLang="en-US" dirty="0"/>
              <a:t>보다 빠르게 동작하지는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실행시간을 제어하는 것과 같은 기능이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task </a:t>
            </a:r>
            <a:r>
              <a:rPr lang="ko-KR" altLang="en-US" dirty="0"/>
              <a:t>가 </a:t>
            </a:r>
            <a:r>
              <a:rPr lang="en-US" altLang="ko-KR" dirty="0"/>
              <a:t>blocking </a:t>
            </a:r>
            <a:r>
              <a:rPr lang="ko-KR" altLang="en-US" dirty="0"/>
              <a:t>모드로 작동할 경우</a:t>
            </a:r>
            <a:r>
              <a:rPr lang="en-US" altLang="ko-KR" dirty="0"/>
              <a:t>, </a:t>
            </a:r>
            <a:r>
              <a:rPr lang="ko-KR" altLang="en-US" dirty="0"/>
              <a:t>얼마 안되는 </a:t>
            </a:r>
            <a:r>
              <a:rPr lang="en-US" altLang="ko-KR" dirty="0"/>
              <a:t>worker </a:t>
            </a:r>
            <a:r>
              <a:rPr lang="ko-KR" altLang="en-US" dirty="0"/>
              <a:t>쓰레드를 과하게 점유함으로써</a:t>
            </a:r>
            <a:r>
              <a:rPr lang="en-US" altLang="ko-KR" dirty="0"/>
              <a:t>, </a:t>
            </a:r>
            <a:r>
              <a:rPr lang="ko-KR" altLang="en-US" dirty="0"/>
              <a:t>성능이 급격하게 나빠지는 치명적인 단점이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그리고 실습을 통해 </a:t>
            </a:r>
            <a:r>
              <a:rPr lang="ko-KR" altLang="en-US" dirty="0" err="1"/>
              <a:t>느끼셨다시피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의 기반이 되는 </a:t>
            </a:r>
            <a:r>
              <a:rPr lang="en-US" altLang="ko-KR" dirty="0"/>
              <a:t>Reactor </a:t>
            </a:r>
            <a:r>
              <a:rPr lang="ko-KR" altLang="en-US" dirty="0"/>
              <a:t>의 구현 난이도가 상당합니다</a:t>
            </a:r>
            <a:r>
              <a:rPr lang="en-US" altLang="ko-KR" dirty="0"/>
              <a:t>. </a:t>
            </a:r>
            <a:r>
              <a:rPr lang="ko-KR" altLang="en-US" dirty="0"/>
              <a:t>실무에 적용하기 위해서는 뼈를 </a:t>
            </a:r>
            <a:r>
              <a:rPr lang="ko-KR" altLang="en-US" dirty="0" err="1"/>
              <a:t>깍는</a:t>
            </a:r>
            <a:r>
              <a:rPr lang="ko-KR" altLang="en-US" dirty="0"/>
              <a:t> 수준의 노력과 이후 유지보수로 인한 고통이 뒤따릅니다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저희 초격차에서 이 </a:t>
            </a:r>
            <a:r>
              <a:rPr lang="en-US" altLang="ko-KR" dirty="0"/>
              <a:t>Reactor </a:t>
            </a:r>
            <a:r>
              <a:rPr lang="ko-KR" altLang="en-US" dirty="0"/>
              <a:t>구현난이도는 해결해 드릴 수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5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실습을 준비해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부하가 높은 작업을</a:t>
            </a:r>
            <a:r>
              <a:rPr lang="en-US" altLang="ko-KR" dirty="0"/>
              <a:t>, thread </a:t>
            </a:r>
            <a:r>
              <a:rPr lang="ko-KR" altLang="en-US" dirty="0"/>
              <a:t>여러 개로 돌렸을 때와 </a:t>
            </a:r>
            <a:r>
              <a:rPr lang="en-US" altLang="ko-KR" dirty="0"/>
              <a:t>Reactor </a:t>
            </a:r>
            <a:r>
              <a:rPr lang="ko-KR" altLang="en-US" dirty="0"/>
              <a:t>로 돌렸을 때</a:t>
            </a:r>
            <a:r>
              <a:rPr lang="en-US" altLang="ko-KR" dirty="0"/>
              <a:t>, </a:t>
            </a:r>
            <a:r>
              <a:rPr lang="ko-KR" altLang="en-US" dirty="0"/>
              <a:t>그 속도차이를 한 번 확인해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가 빠른 이유는 바로 처리 방식이 다르기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 I/O </a:t>
            </a:r>
            <a:r>
              <a:rPr lang="ko-KR" altLang="en-US" dirty="0"/>
              <a:t>를 이용한 비동기 호출</a:t>
            </a:r>
            <a:endParaRPr lang="en-US" altLang="ko-KR" dirty="0"/>
          </a:p>
          <a:p>
            <a:r>
              <a:rPr lang="ko-KR" altLang="en-US" dirty="0"/>
              <a:t>그리고 이를 처리해주는 </a:t>
            </a:r>
            <a:r>
              <a:rPr lang="en-US" altLang="ko-KR" dirty="0"/>
              <a:t>Event loop </a:t>
            </a:r>
            <a:r>
              <a:rPr lang="ko-KR" altLang="en-US" dirty="0" err="1"/>
              <a:t>메카니즘입니다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구체적으로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빈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처리하기 때문에 빠르게 동작할 수 있습니다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의미를 좀 더 자세히 </a:t>
            </a:r>
            <a:r>
              <a:rPr lang="ko-KR" altLang="en-US" dirty="0" err="1"/>
              <a:t>살펴볼께요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IBM </a:t>
            </a:r>
            <a:r>
              <a:rPr lang="ko-KR" altLang="en-US" dirty="0"/>
              <a:t>에서 발표한 </a:t>
            </a:r>
            <a:r>
              <a:rPr lang="en-US" altLang="ko-KR" dirty="0"/>
              <a:t>Article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Boost application performance using asynchronous I/O,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호출을 이용한 어플리케이션 성능 향상 방법이라고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application 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하나</a:t>
            </a:r>
            <a:r>
              <a:rPr lang="en-US" altLang="ko-KR" dirty="0"/>
              <a:t>, single thread 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/ Non-blocking </a:t>
            </a:r>
            <a:r>
              <a:rPr lang="ko-KR" altLang="en-US" dirty="0"/>
              <a:t>은 </a:t>
            </a:r>
            <a:r>
              <a:rPr lang="en-US" altLang="ko-KR" dirty="0"/>
              <a:t>OS kernel </a:t>
            </a:r>
            <a:r>
              <a:rPr lang="ko-KR" altLang="en-US" dirty="0"/>
              <a:t>처리를 </a:t>
            </a:r>
            <a:r>
              <a:rPr lang="en-US" altLang="ko-KR" dirty="0"/>
              <a:t>thread </a:t>
            </a:r>
            <a:r>
              <a:rPr lang="ko-KR" altLang="en-US" dirty="0"/>
              <a:t>가 기다리는지 </a:t>
            </a:r>
            <a:r>
              <a:rPr lang="en-US" altLang="ko-KR" dirty="0"/>
              <a:t>/ </a:t>
            </a:r>
            <a:r>
              <a:rPr lang="ko-KR" altLang="en-US" dirty="0"/>
              <a:t>기다리지 않는지 관점에서 나눈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 / Asynchronous </a:t>
            </a:r>
            <a:r>
              <a:rPr lang="ko-KR" altLang="en-US" dirty="0"/>
              <a:t>는 </a:t>
            </a:r>
            <a:r>
              <a:rPr lang="en-US" altLang="ko-KR" dirty="0"/>
              <a:t>single thread 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하나씩 순차적으로 처리하는지 </a:t>
            </a:r>
            <a:r>
              <a:rPr lang="en-US" altLang="ko-KR" dirty="0"/>
              <a:t>/ </a:t>
            </a:r>
            <a:r>
              <a:rPr lang="ko-KR" altLang="en-US" dirty="0"/>
              <a:t>동시에 여러 개 처리할 수 있는지 관점으로 나눈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</a:t>
            </a:r>
            <a:r>
              <a:rPr lang="ko-KR" altLang="en-US" dirty="0"/>
              <a:t>저희 라떼 한 잔 </a:t>
            </a:r>
            <a:r>
              <a:rPr lang="ko-KR" altLang="en-US" dirty="0" err="1"/>
              <a:t>사먹어</a:t>
            </a:r>
            <a:r>
              <a:rPr lang="ko-KR" altLang="en-US" dirty="0"/>
              <a:t> 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까페라떼</a:t>
            </a:r>
            <a:r>
              <a:rPr lang="ko-KR" altLang="en-US" dirty="0"/>
              <a:t> 주문하면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스팀머신에서</a:t>
            </a:r>
            <a:r>
              <a:rPr lang="ko-KR" altLang="en-US" dirty="0"/>
              <a:t> 커피 내리고 </a:t>
            </a:r>
            <a:r>
              <a:rPr lang="en-US" altLang="ko-KR" dirty="0"/>
              <a:t>-&gt; </a:t>
            </a:r>
            <a:r>
              <a:rPr lang="ko-KR" altLang="en-US" dirty="0"/>
              <a:t>우유 데워서 </a:t>
            </a:r>
            <a:r>
              <a:rPr lang="en-US" altLang="ko-KR" dirty="0"/>
              <a:t>-&gt; </a:t>
            </a:r>
            <a:r>
              <a:rPr lang="ko-KR" altLang="en-US" dirty="0"/>
              <a:t>거품 내고 </a:t>
            </a:r>
            <a:r>
              <a:rPr lang="en-US" altLang="ko-KR" dirty="0"/>
              <a:t>-&gt; </a:t>
            </a:r>
            <a:r>
              <a:rPr lang="ko-KR" altLang="en-US" dirty="0"/>
              <a:t>만들어진 우유에 커피 부어서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맛있는 라떼 한 잔이 만들어집니다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이렇게 일을 순차적으로 처리하면 시간이 너무 오래 걸릴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커피 맛있다고 소문이라도 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식으로는 밀려들어오는 주문을 처리할 수가 없겠죠</a:t>
            </a:r>
            <a:r>
              <a:rPr lang="en-US" altLang="ko-KR" dirty="0"/>
              <a:t> ?</a:t>
            </a:r>
          </a:p>
          <a:p>
            <a:endParaRPr lang="en-US" altLang="ko-KR" dirty="0"/>
          </a:p>
          <a:p>
            <a:r>
              <a:rPr lang="ko-KR" altLang="en-US" dirty="0"/>
              <a:t>그래서 직원을 몇 명 더 뽑기로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직원 </a:t>
            </a:r>
            <a:r>
              <a:rPr lang="en-US" altLang="ko-KR" dirty="0"/>
              <a:t>3</a:t>
            </a:r>
            <a:r>
              <a:rPr lang="ko-KR" altLang="en-US" dirty="0"/>
              <a:t>명을 뽑아서</a:t>
            </a:r>
            <a:r>
              <a:rPr lang="en-US" altLang="ko-KR" dirty="0"/>
              <a:t>, </a:t>
            </a:r>
            <a:r>
              <a:rPr lang="ko-KR" altLang="en-US" dirty="0"/>
              <a:t>각자 맡은 일만 하게끔 분업화 시켰어요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커피 </a:t>
            </a:r>
            <a:r>
              <a:rPr lang="ko-KR" altLang="en-US" dirty="0" err="1"/>
              <a:t>그라인딩</a:t>
            </a:r>
            <a:r>
              <a:rPr lang="ko-KR" altLang="en-US" dirty="0"/>
              <a:t> 하고 내리는 일만 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우유만 데웁니다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는 만들어진 재료를 섞어 </a:t>
            </a:r>
            <a:r>
              <a:rPr lang="ko-KR" altLang="en-US" dirty="0" err="1"/>
              <a:t>라떼만</a:t>
            </a:r>
            <a:r>
              <a:rPr lang="ko-KR" altLang="en-US" dirty="0"/>
              <a:t> 만들고요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아까보다</a:t>
            </a:r>
            <a:r>
              <a:rPr lang="ko-KR" altLang="en-US" dirty="0"/>
              <a:t> 주문을 빨리 처리할 수 있겠죠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분업화 된 시스템 안에서 커피 </a:t>
            </a:r>
            <a:r>
              <a:rPr lang="en-US" altLang="ko-KR" dirty="0"/>
              <a:t>2</a:t>
            </a:r>
            <a:r>
              <a:rPr lang="ko-KR" altLang="en-US" dirty="0"/>
              <a:t>잔이 금방 만들어 질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박스 하나당 </a:t>
            </a:r>
            <a:r>
              <a:rPr lang="en-US" altLang="ko-KR" dirty="0"/>
              <a:t>1</a:t>
            </a:r>
            <a:r>
              <a:rPr lang="ko-KR" altLang="en-US" dirty="0"/>
              <a:t>초 걸린다고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순차적으로 처리할 때 </a:t>
            </a:r>
            <a:r>
              <a:rPr lang="en-US" altLang="ko-KR" dirty="0"/>
              <a:t>10</a:t>
            </a:r>
            <a:r>
              <a:rPr lang="ko-KR" altLang="en-US" dirty="0"/>
              <a:t>초 걸리던 일을 </a:t>
            </a:r>
            <a:r>
              <a:rPr lang="en-US" altLang="ko-KR" dirty="0"/>
              <a:t>5</a:t>
            </a:r>
            <a:r>
              <a:rPr lang="ko-KR" altLang="en-US" dirty="0" err="1"/>
              <a:t>초만에</a:t>
            </a:r>
            <a:r>
              <a:rPr lang="ko-KR" altLang="en-US" dirty="0"/>
              <a:t> </a:t>
            </a:r>
            <a:r>
              <a:rPr lang="ko-KR" altLang="en-US" dirty="0" err="1"/>
              <a:t>처리한거죠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뭔가 좀 이상합니다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그라인딩하거나</a:t>
            </a:r>
            <a:r>
              <a:rPr lang="ko-KR" altLang="en-US" dirty="0"/>
              <a:t> 우유 데우는 일은 기계가 하잖아요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기계가 일 하는 동안 굳이 사람이 기다릴 필요가 있을까요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sunanet.net/2010/11/how-long-does-it-take-to-make-contex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zone.com/articles/spring-boot-20-webflux-reactive-performance-tes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14:cNvPr>
              <p14:cNvContentPartPr/>
              <p14:nvPr/>
            </p14:nvContentPartPr>
            <p14:xfrm>
              <a:off x="-2345040" y="1043471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2240" y="1029071"/>
                <a:ext cx="14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901584" y="1831781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301907" y="3177249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2185048" y="2491743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658522" y="3837211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1" y="2914302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5125866" y="4501570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454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707065" y="1686299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133999" y="3775257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813940" y="203026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78529" y="3432950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5" y="2991021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19368" y="4455085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1933785" y="2403697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2847904" y="3090643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2054805" y="276264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3276499" y="4115171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2B6BD5-1B68-C8CE-5750-94B30027FEEC}"/>
              </a:ext>
            </a:extLst>
          </p:cNvPr>
          <p:cNvSpPr/>
          <p:nvPr/>
        </p:nvSpPr>
        <p:spPr>
          <a:xfrm>
            <a:off x="4417338" y="4792367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8545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476688" y="2482795"/>
            <a:ext cx="146084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blocking</a:t>
            </a:r>
          </a:p>
          <a:p>
            <a:pPr algn="ctr"/>
            <a:endParaRPr lang="en-US" altLang="ko-KR" sz="3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3602237" y="3971711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transfer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00350"/>
            <a:ext cx="176560" cy="1540479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1143000" y="339090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blocked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771457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275728" y="21707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52570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86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90301"/>
            <a:ext cx="176560" cy="1361964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3376611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E0D7667-F90C-6AB5-B13E-78D80657F2FF}"/>
              </a:ext>
            </a:extLst>
          </p:cNvPr>
          <p:cNvSpPr/>
          <p:nvPr/>
        </p:nvSpPr>
        <p:spPr>
          <a:xfrm>
            <a:off x="2351450" y="2879244"/>
            <a:ext cx="132855" cy="685580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AB6A06-9AB6-CF3E-7561-B078744A4DA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416678" y="2890301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88898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240830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V="1">
            <a:off x="2413115" y="4240830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6CCEAA4-075A-FD7F-4623-16EBC5EC67CA}"/>
              </a:ext>
            </a:extLst>
          </p:cNvPr>
          <p:cNvSpPr/>
          <p:nvPr/>
        </p:nvSpPr>
        <p:spPr>
          <a:xfrm>
            <a:off x="2346683" y="4603280"/>
            <a:ext cx="132855" cy="398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D76E6C-F43E-4F36-0BB3-020A3EFAAA3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11911" y="4614337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C759B5-156F-CF28-58F1-F029D0577BF5}"/>
              </a:ext>
            </a:extLst>
          </p:cNvPr>
          <p:cNvSpPr txBox="1"/>
          <p:nvPr/>
        </p:nvSpPr>
        <p:spPr>
          <a:xfrm>
            <a:off x="3012313" y="2577251"/>
            <a:ext cx="2610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not yet</a:t>
            </a:r>
            <a:r>
              <a:rPr lang="en-US" altLang="ko-KR" sz="1200" dirty="0"/>
              <a:t> (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EAGAIN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EWOULDBLOCK</a:t>
            </a:r>
            <a:r>
              <a:rPr lang="en-US" altLang="ko-KR" sz="1200" dirty="0"/>
              <a:t>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668328" y="4317480"/>
            <a:ext cx="126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298464" y="3900307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0F13602E-9E08-9ECC-5EB7-9A743358DF39}"/>
              </a:ext>
            </a:extLst>
          </p:cNvPr>
          <p:cNvSpPr/>
          <p:nvPr/>
        </p:nvSpPr>
        <p:spPr>
          <a:xfrm flipH="1">
            <a:off x="6286247" y="3831234"/>
            <a:ext cx="132854" cy="409588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5ED45-4426-0CEF-E65C-E482204AB012}"/>
              </a:ext>
            </a:extLst>
          </p:cNvPr>
          <p:cNvSpPr txBox="1"/>
          <p:nvPr/>
        </p:nvSpPr>
        <p:spPr>
          <a:xfrm>
            <a:off x="6355271" y="3820102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055902" y="2437075"/>
            <a:ext cx="23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aio_read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2952605" y="4010786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3032754"/>
            <a:ext cx="176560" cy="977267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12800" y="3390900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151593-CBF5-D0A0-30C8-42417383F167}"/>
              </a:ext>
            </a:extLst>
          </p:cNvPr>
          <p:cNvSpPr/>
          <p:nvPr/>
        </p:nvSpPr>
        <p:spPr>
          <a:xfrm>
            <a:off x="2352043" y="3032754"/>
            <a:ext cx="132855" cy="977267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4710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952439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2692420" y="2224086"/>
            <a:ext cx="309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I/O multiplexing read </a:t>
            </a:r>
            <a:r>
              <a:rPr lang="en-US" altLang="ko-KR" sz="1600" b="1" dirty="0">
                <a:solidFill>
                  <a:srgbClr val="C00000"/>
                </a:solidFill>
              </a:rPr>
              <a:t>non-blocking</a:t>
            </a:r>
          </a:p>
          <a:p>
            <a:pPr algn="ctr"/>
            <a:endParaRPr lang="en-US" altLang="ko-KR" sz="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4553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read I/O #1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19426"/>
            <a:ext cx="907621" cy="35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read data #2</a:t>
            </a:r>
          </a:p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read data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528230"/>
            <a:ext cx="176560" cy="1297170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2855911"/>
            <a:ext cx="12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 nothing</a:t>
            </a:r>
          </a:p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(blocked)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730097" y="4247823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data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622505" y="38501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#2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8550-51CB-C0F0-7F47-026DCE8D217D}"/>
              </a:ext>
            </a:extLst>
          </p:cNvPr>
          <p:cNvSpPr txBox="1"/>
          <p:nvPr/>
        </p:nvSpPr>
        <p:spPr>
          <a:xfrm>
            <a:off x="6205410" y="2583959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start read I/O #2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498B-554F-7AD6-5C42-23CF0B28D79E}"/>
              </a:ext>
            </a:extLst>
          </p:cNvPr>
          <p:cNvSpPr txBox="1"/>
          <p:nvPr/>
        </p:nvSpPr>
        <p:spPr>
          <a:xfrm>
            <a:off x="6205404" y="27173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start read I/O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5C5D59-4C69-539A-51CC-2DD0314A256F}"/>
              </a:ext>
            </a:extLst>
          </p:cNvPr>
          <p:cNvSpPr/>
          <p:nvPr/>
        </p:nvSpPr>
        <p:spPr>
          <a:xfrm>
            <a:off x="2346681" y="4406435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CCA-9696-E5EA-A05A-AB07D52B017E}"/>
              </a:ext>
            </a:extLst>
          </p:cNvPr>
          <p:cNvSpPr txBox="1"/>
          <p:nvPr/>
        </p:nvSpPr>
        <p:spPr>
          <a:xfrm>
            <a:off x="3622499" y="402158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#3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A97F98D-4D54-217A-20F3-9AEA63BA6AAD}"/>
              </a:ext>
            </a:extLst>
          </p:cNvPr>
          <p:cNvSpPr/>
          <p:nvPr/>
        </p:nvSpPr>
        <p:spPr>
          <a:xfrm>
            <a:off x="2341914" y="4730289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A3C33F-E085-1624-D3E6-D0E48D52C3BC}"/>
              </a:ext>
            </a:extLst>
          </p:cNvPr>
          <p:cNvCxnSpPr>
            <a:cxnSpLocks/>
          </p:cNvCxnSpPr>
          <p:nvPr/>
        </p:nvCxnSpPr>
        <p:spPr>
          <a:xfrm flipH="1">
            <a:off x="2413108" y="4459894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E7380-A356-CE28-9A3B-4C5087147E0D}"/>
              </a:ext>
            </a:extLst>
          </p:cNvPr>
          <p:cNvSpPr txBox="1"/>
          <p:nvPr/>
        </p:nvSpPr>
        <p:spPr>
          <a:xfrm>
            <a:off x="3727711" y="4502129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data #3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B13F6-81D4-235D-A2A1-FA05788E33E0}"/>
              </a:ext>
            </a:extLst>
          </p:cNvPr>
          <p:cNvSpPr txBox="1"/>
          <p:nvPr/>
        </p:nvSpPr>
        <p:spPr>
          <a:xfrm>
            <a:off x="3619699" y="360628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notify  </a:t>
            </a:r>
            <a:r>
              <a:rPr lang="en-US" altLang="ko-KR" sz="1000" b="1" dirty="0">
                <a:solidFill>
                  <a:srgbClr val="C00000"/>
                </a:solidFill>
              </a:rPr>
              <a:t>available data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E90A1-A389-9BE8-875B-5555FFE7661D}"/>
              </a:ext>
            </a:extLst>
          </p:cNvPr>
          <p:cNvCxnSpPr>
            <a:cxnSpLocks/>
          </p:cNvCxnSpPr>
          <p:nvPr/>
        </p:nvCxnSpPr>
        <p:spPr>
          <a:xfrm flipH="1">
            <a:off x="2417875" y="4731362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056182"/>
            <a:ext cx="132855" cy="7002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5F40A0-6B3E-C329-85C6-C726F758BA9D}"/>
              </a:ext>
            </a:extLst>
          </p:cNvPr>
          <p:cNvCxnSpPr>
            <a:cxnSpLocks/>
          </p:cNvCxnSpPr>
          <p:nvPr/>
        </p:nvCxnSpPr>
        <p:spPr>
          <a:xfrm>
            <a:off x="2413109" y="4210673"/>
            <a:ext cx="3749566" cy="8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413000" y="4048125"/>
            <a:ext cx="3743686" cy="8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25399"/>
            <a:ext cx="132855" cy="3921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6F0B8-9C95-3C6D-FCDA-F4A51EF411E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17881" y="3831234"/>
            <a:ext cx="37435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5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 / 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Sync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Async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ultimate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/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/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900000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49" y="2152650"/>
            <a:ext cx="285312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990583" y="2150998"/>
            <a:ext cx="51181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ready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997814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238118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591519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000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527208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306213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Time Slice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889752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6207E9-D45A-1494-2DBC-3C804FCA8C3E}"/>
              </a:ext>
            </a:extLst>
          </p:cNvPr>
          <p:cNvSpPr txBox="1"/>
          <p:nvPr/>
        </p:nvSpPr>
        <p:spPr>
          <a:xfrm>
            <a:off x="785545" y="3537477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AB5BC2D-0BB5-A834-B50E-CFF3019E4F04}"/>
              </a:ext>
            </a:extLst>
          </p:cNvPr>
          <p:cNvGrpSpPr/>
          <p:nvPr/>
        </p:nvGrpSpPr>
        <p:grpSpPr>
          <a:xfrm>
            <a:off x="1572317" y="3386328"/>
            <a:ext cx="7094424" cy="671630"/>
            <a:chOff x="1310249" y="3907536"/>
            <a:chExt cx="7094424" cy="6716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C5C9821-2E09-8796-4572-D5DB9410FE23}"/>
                </a:ext>
              </a:extLst>
            </p:cNvPr>
            <p:cNvSpPr/>
            <p:nvPr/>
          </p:nvSpPr>
          <p:spPr>
            <a:xfrm>
              <a:off x="131024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2680C5-2E02-9DAB-734F-61850788D9B8}"/>
                </a:ext>
              </a:extLst>
            </p:cNvPr>
            <p:cNvSpPr/>
            <p:nvPr/>
          </p:nvSpPr>
          <p:spPr>
            <a:xfrm>
              <a:off x="166526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81C3162-3A8E-28CF-8E34-6312341AEDC4}"/>
                </a:ext>
              </a:extLst>
            </p:cNvPr>
            <p:cNvSpPr/>
            <p:nvPr/>
          </p:nvSpPr>
          <p:spPr>
            <a:xfrm>
              <a:off x="20202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2376C4-4698-750F-5023-F9064856F4A8}"/>
                </a:ext>
              </a:extLst>
            </p:cNvPr>
            <p:cNvSpPr/>
            <p:nvPr/>
          </p:nvSpPr>
          <p:spPr>
            <a:xfrm>
              <a:off x="237528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540906-2E51-9675-E04A-48763C397E8B}"/>
                </a:ext>
              </a:extLst>
            </p:cNvPr>
            <p:cNvSpPr/>
            <p:nvPr/>
          </p:nvSpPr>
          <p:spPr>
            <a:xfrm>
              <a:off x="273029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3FCF6-B0D0-4657-41F5-142776AC4349}"/>
                </a:ext>
              </a:extLst>
            </p:cNvPr>
            <p:cNvSpPr/>
            <p:nvPr/>
          </p:nvSpPr>
          <p:spPr>
            <a:xfrm>
              <a:off x="308530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5F9546-0604-2EF2-54A6-5335DEFEB791}"/>
                </a:ext>
              </a:extLst>
            </p:cNvPr>
            <p:cNvSpPr/>
            <p:nvPr/>
          </p:nvSpPr>
          <p:spPr>
            <a:xfrm>
              <a:off x="344032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DE25FD-C261-5FCF-2135-CCCD2439FC4A}"/>
                </a:ext>
              </a:extLst>
            </p:cNvPr>
            <p:cNvSpPr/>
            <p:nvPr/>
          </p:nvSpPr>
          <p:spPr>
            <a:xfrm>
              <a:off x="379533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270459-3752-EF2A-7F7B-E2CF60B431A8}"/>
                </a:ext>
              </a:extLst>
            </p:cNvPr>
            <p:cNvSpPr/>
            <p:nvPr/>
          </p:nvSpPr>
          <p:spPr>
            <a:xfrm>
              <a:off x="415034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DEF029B-FA16-E509-A5E7-07ABAA4F349C}"/>
                </a:ext>
              </a:extLst>
            </p:cNvPr>
            <p:cNvSpPr/>
            <p:nvPr/>
          </p:nvSpPr>
          <p:spPr>
            <a:xfrm>
              <a:off x="450535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3AA9BD-3ABD-90E0-FF40-05FB37E4163F}"/>
                </a:ext>
              </a:extLst>
            </p:cNvPr>
            <p:cNvSpPr/>
            <p:nvPr/>
          </p:nvSpPr>
          <p:spPr>
            <a:xfrm>
              <a:off x="486036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5829C85-24C3-F0BF-2741-32AA6058AC87}"/>
                </a:ext>
              </a:extLst>
            </p:cNvPr>
            <p:cNvSpPr/>
            <p:nvPr/>
          </p:nvSpPr>
          <p:spPr>
            <a:xfrm>
              <a:off x="521538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AD2A2C-506D-1774-4206-B45CB17CD1FA}"/>
                </a:ext>
              </a:extLst>
            </p:cNvPr>
            <p:cNvSpPr/>
            <p:nvPr/>
          </p:nvSpPr>
          <p:spPr>
            <a:xfrm>
              <a:off x="557039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30E31C3-5F34-0FFF-14D9-BC90C4A63B33}"/>
                </a:ext>
              </a:extLst>
            </p:cNvPr>
            <p:cNvSpPr/>
            <p:nvPr/>
          </p:nvSpPr>
          <p:spPr>
            <a:xfrm>
              <a:off x="592540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AC7AA-7C35-7B63-F3CA-C443772C635C}"/>
                </a:ext>
              </a:extLst>
            </p:cNvPr>
            <p:cNvSpPr/>
            <p:nvPr/>
          </p:nvSpPr>
          <p:spPr>
            <a:xfrm>
              <a:off x="628041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D64EF2-835E-8F59-73D5-3B1E46B9E441}"/>
                </a:ext>
              </a:extLst>
            </p:cNvPr>
            <p:cNvSpPr/>
            <p:nvPr/>
          </p:nvSpPr>
          <p:spPr>
            <a:xfrm>
              <a:off x="663542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D7434FE-F60C-69FA-DFDB-AE905D2F2CF4}"/>
                </a:ext>
              </a:extLst>
            </p:cNvPr>
            <p:cNvSpPr/>
            <p:nvPr/>
          </p:nvSpPr>
          <p:spPr>
            <a:xfrm>
              <a:off x="699044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09446D-8C9C-D861-DB0A-1F394934A9EE}"/>
                </a:ext>
              </a:extLst>
            </p:cNvPr>
            <p:cNvSpPr/>
            <p:nvPr/>
          </p:nvSpPr>
          <p:spPr>
            <a:xfrm>
              <a:off x="734545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7AC4F4-EFA0-9613-F74B-0799E29AA3F5}"/>
                </a:ext>
              </a:extLst>
            </p:cNvPr>
            <p:cNvSpPr/>
            <p:nvPr/>
          </p:nvSpPr>
          <p:spPr>
            <a:xfrm>
              <a:off x="770046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C30A4C-C00B-CE51-BBD6-F96C97EBCEF7}"/>
                </a:ext>
              </a:extLst>
            </p:cNvPr>
            <p:cNvSpPr/>
            <p:nvPr/>
          </p:nvSpPr>
          <p:spPr>
            <a:xfrm>
              <a:off x="80554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1837944" y="25717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84242E-B93E-58D8-A068-E288DB513035}"/>
              </a:ext>
            </a:extLst>
          </p:cNvPr>
          <p:cNvSpPr/>
          <p:nvPr/>
        </p:nvSpPr>
        <p:spPr>
          <a:xfrm>
            <a:off x="3179941" y="2571750"/>
            <a:ext cx="1033272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thread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4484882" y="259385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1055A-FE06-0BBF-7410-570919778FF6}"/>
              </a:ext>
            </a:extLst>
          </p:cNvPr>
          <p:cNvSpPr/>
          <p:nvPr/>
        </p:nvSpPr>
        <p:spPr>
          <a:xfrm>
            <a:off x="1610311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3732ED4-1B82-BA58-1E53-2700A6972E1D}"/>
              </a:ext>
            </a:extLst>
          </p:cNvPr>
          <p:cNvSpPr/>
          <p:nvPr/>
        </p:nvSpPr>
        <p:spPr>
          <a:xfrm>
            <a:off x="1964702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FCDEC5-C11D-34A1-7482-728AF983358B}"/>
              </a:ext>
            </a:extLst>
          </p:cNvPr>
          <p:cNvSpPr/>
          <p:nvPr/>
        </p:nvSpPr>
        <p:spPr>
          <a:xfrm>
            <a:off x="2319093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525EB4-88A5-05D2-F5F4-49A04CD40D15}"/>
              </a:ext>
            </a:extLst>
          </p:cNvPr>
          <p:cNvSpPr/>
          <p:nvPr/>
        </p:nvSpPr>
        <p:spPr>
          <a:xfrm>
            <a:off x="267348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A29B8C-2281-3BFA-BFE6-459C9B8A41E4}"/>
              </a:ext>
            </a:extLst>
          </p:cNvPr>
          <p:cNvSpPr/>
          <p:nvPr/>
        </p:nvSpPr>
        <p:spPr>
          <a:xfrm>
            <a:off x="3027875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01502A-3B9F-214F-FCE2-74E6B3AFE041}"/>
              </a:ext>
            </a:extLst>
          </p:cNvPr>
          <p:cNvSpPr/>
          <p:nvPr/>
        </p:nvSpPr>
        <p:spPr>
          <a:xfrm>
            <a:off x="338226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CB2587B-84B6-1985-5D93-80295CA2360A}"/>
              </a:ext>
            </a:extLst>
          </p:cNvPr>
          <p:cNvSpPr/>
          <p:nvPr/>
        </p:nvSpPr>
        <p:spPr>
          <a:xfrm>
            <a:off x="3736657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0EA0BA-9CDE-DC32-C941-8D5D4A34DC11}"/>
              </a:ext>
            </a:extLst>
          </p:cNvPr>
          <p:cNvSpPr/>
          <p:nvPr/>
        </p:nvSpPr>
        <p:spPr>
          <a:xfrm>
            <a:off x="4091048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F955D6-BCE2-78B3-EAC6-D4F57FB5FBE3}"/>
              </a:ext>
            </a:extLst>
          </p:cNvPr>
          <p:cNvSpPr/>
          <p:nvPr/>
        </p:nvSpPr>
        <p:spPr>
          <a:xfrm>
            <a:off x="4445439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1C34F7-D9ED-CAFC-E42E-1069777EDB98}"/>
              </a:ext>
            </a:extLst>
          </p:cNvPr>
          <p:cNvSpPr/>
          <p:nvPr/>
        </p:nvSpPr>
        <p:spPr>
          <a:xfrm>
            <a:off x="4799830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C35E8F-F48A-D981-C90A-4901F38AA5FD}"/>
              </a:ext>
            </a:extLst>
          </p:cNvPr>
          <p:cNvSpPr/>
          <p:nvPr/>
        </p:nvSpPr>
        <p:spPr>
          <a:xfrm>
            <a:off x="5154221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07CFBD-7CFB-F5D5-DA4E-10177BDC34E7}"/>
              </a:ext>
            </a:extLst>
          </p:cNvPr>
          <p:cNvSpPr/>
          <p:nvPr/>
        </p:nvSpPr>
        <p:spPr>
          <a:xfrm>
            <a:off x="5508612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288906-1141-B097-4361-E465336BD72F}"/>
              </a:ext>
            </a:extLst>
          </p:cNvPr>
          <p:cNvSpPr/>
          <p:nvPr/>
        </p:nvSpPr>
        <p:spPr>
          <a:xfrm>
            <a:off x="5863003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1C272D-995F-E03E-9D56-09492FA51392}"/>
              </a:ext>
            </a:extLst>
          </p:cNvPr>
          <p:cNvSpPr/>
          <p:nvPr/>
        </p:nvSpPr>
        <p:spPr>
          <a:xfrm>
            <a:off x="6217394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CB9196-1BFD-65E5-89C9-130368D7FB19}"/>
              </a:ext>
            </a:extLst>
          </p:cNvPr>
          <p:cNvSpPr/>
          <p:nvPr/>
        </p:nvSpPr>
        <p:spPr>
          <a:xfrm>
            <a:off x="6571785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133F00-0CC2-675E-020B-9E221396BF11}"/>
              </a:ext>
            </a:extLst>
          </p:cNvPr>
          <p:cNvSpPr/>
          <p:nvPr/>
        </p:nvSpPr>
        <p:spPr>
          <a:xfrm>
            <a:off x="692617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C02EF-A1DA-5264-7048-1EA9BA9B875F}"/>
              </a:ext>
            </a:extLst>
          </p:cNvPr>
          <p:cNvSpPr/>
          <p:nvPr/>
        </p:nvSpPr>
        <p:spPr>
          <a:xfrm>
            <a:off x="7280567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7802BB-8BC3-ADC8-8982-4D5DEEBC665B}"/>
              </a:ext>
            </a:extLst>
          </p:cNvPr>
          <p:cNvSpPr/>
          <p:nvPr/>
        </p:nvSpPr>
        <p:spPr>
          <a:xfrm>
            <a:off x="7634958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61FC1C-A0C5-2D70-9A95-919DC3A33491}"/>
              </a:ext>
            </a:extLst>
          </p:cNvPr>
          <p:cNvSpPr/>
          <p:nvPr/>
        </p:nvSpPr>
        <p:spPr>
          <a:xfrm>
            <a:off x="834374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AA5E03-9245-8B59-E51A-2E0C45FEA72B}"/>
              </a:ext>
            </a:extLst>
          </p:cNvPr>
          <p:cNvSpPr/>
          <p:nvPr/>
        </p:nvSpPr>
        <p:spPr>
          <a:xfrm>
            <a:off x="7989349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F49DD-F397-A97B-56BE-3C811B44F22E}"/>
              </a:ext>
            </a:extLst>
          </p:cNvPr>
          <p:cNvSpPr txBox="1"/>
          <p:nvPr/>
        </p:nvSpPr>
        <p:spPr>
          <a:xfrm>
            <a:off x="1917601" y="2959389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I/O blocking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412C-A196-E436-FAEA-00FBFDE7742C}"/>
              </a:ext>
            </a:extLst>
          </p:cNvPr>
          <p:cNvSpPr txBox="1"/>
          <p:nvPr/>
        </p:nvSpPr>
        <p:spPr>
          <a:xfrm>
            <a:off x="3257477" y="2959389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I/O blocking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EC65A-BD87-D0E6-23E0-8C8D87121779}"/>
              </a:ext>
            </a:extLst>
          </p:cNvPr>
          <p:cNvSpPr txBox="1"/>
          <p:nvPr/>
        </p:nvSpPr>
        <p:spPr>
          <a:xfrm>
            <a:off x="4568778" y="2969381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I/O blocking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114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6" grpId="0"/>
      <p:bldP spid="6" grpId="1"/>
      <p:bldP spid="7" grpId="0"/>
      <p:bldP spid="7" grpId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896112" y="18859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2115944" y="188823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1239C9-2271-7B3B-F765-4449F702EB98}"/>
              </a:ext>
            </a:extLst>
          </p:cNvPr>
          <p:cNvSpPr/>
          <p:nvPr/>
        </p:nvSpPr>
        <p:spPr>
          <a:xfrm>
            <a:off x="594360" y="3273235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BC2B-9740-C8A8-3767-CA83E0D4CC61}"/>
              </a:ext>
            </a:extLst>
          </p:cNvPr>
          <p:cNvSpPr/>
          <p:nvPr/>
        </p:nvSpPr>
        <p:spPr>
          <a:xfrm>
            <a:off x="1814192" y="3273234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5D7B5-5B57-5357-893C-F1C384165FA3}"/>
              </a:ext>
            </a:extLst>
          </p:cNvPr>
          <p:cNvSpPr/>
          <p:nvPr/>
        </p:nvSpPr>
        <p:spPr>
          <a:xfrm>
            <a:off x="3034024" y="3273235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복원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03421-5514-2884-E2D1-DAB6E013FB4E}"/>
              </a:ext>
            </a:extLst>
          </p:cNvPr>
          <p:cNvSpPr/>
          <p:nvPr/>
        </p:nvSpPr>
        <p:spPr>
          <a:xfrm>
            <a:off x="4253856" y="3273234"/>
            <a:ext cx="1033272" cy="1065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run 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14D49-657C-BB22-C632-1DFD6AC658AA}"/>
              </a:ext>
            </a:extLst>
          </p:cNvPr>
          <p:cNvSpPr/>
          <p:nvPr/>
        </p:nvSpPr>
        <p:spPr>
          <a:xfrm>
            <a:off x="5408416" y="3273233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80F21-6F88-4902-D4F9-37C703B7DAB5}"/>
              </a:ext>
            </a:extLst>
          </p:cNvPr>
          <p:cNvSpPr/>
          <p:nvPr/>
        </p:nvSpPr>
        <p:spPr>
          <a:xfrm>
            <a:off x="6562976" y="3273235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복원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F2286E-5905-FE0E-EBBD-0A3D0B5B2240}"/>
              </a:ext>
            </a:extLst>
          </p:cNvPr>
          <p:cNvSpPr/>
          <p:nvPr/>
        </p:nvSpPr>
        <p:spPr>
          <a:xfrm>
            <a:off x="7723381" y="3273233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B9A24-A847-2EC7-27EC-267F2F47139F}"/>
              </a:ext>
            </a:extLst>
          </p:cNvPr>
          <p:cNvSpPr txBox="1"/>
          <p:nvPr/>
        </p:nvSpPr>
        <p:spPr>
          <a:xfrm>
            <a:off x="2239524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E6139-066A-8D91-A466-3016D35E347C}"/>
              </a:ext>
            </a:extLst>
          </p:cNvPr>
          <p:cNvSpPr txBox="1"/>
          <p:nvPr/>
        </p:nvSpPr>
        <p:spPr>
          <a:xfrm>
            <a:off x="5877571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39143-070B-108C-2F09-50905C08DEBE}"/>
              </a:ext>
            </a:extLst>
          </p:cNvPr>
          <p:cNvSpPr txBox="1"/>
          <p:nvPr/>
        </p:nvSpPr>
        <p:spPr>
          <a:xfrm>
            <a:off x="414775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9E16C-920D-1EA5-3757-2FDB32034507}"/>
              </a:ext>
            </a:extLst>
          </p:cNvPr>
          <p:cNvSpPr txBox="1"/>
          <p:nvPr/>
        </p:nvSpPr>
        <p:spPr>
          <a:xfrm>
            <a:off x="766536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4F9FE-3644-88E5-4A19-48ABD6E710BC}"/>
              </a:ext>
            </a:extLst>
          </p:cNvPr>
          <p:cNvSpPr txBox="1"/>
          <p:nvPr/>
        </p:nvSpPr>
        <p:spPr>
          <a:xfrm>
            <a:off x="561197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E9998D-0CDF-BD3C-BDB4-B4EA7A51C356}"/>
              </a:ext>
            </a:extLst>
          </p:cNvPr>
          <p:cNvGrpSpPr/>
          <p:nvPr/>
        </p:nvGrpSpPr>
        <p:grpSpPr>
          <a:xfrm>
            <a:off x="1737360" y="2648712"/>
            <a:ext cx="2410968" cy="2240280"/>
            <a:chOff x="1737360" y="2648712"/>
            <a:chExt cx="2410968" cy="22402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EA8396D-E3E8-76FB-F81D-FFCD47106F0D}"/>
                </a:ext>
              </a:extLst>
            </p:cNvPr>
            <p:cNvGrpSpPr/>
            <p:nvPr/>
          </p:nvGrpSpPr>
          <p:grpSpPr>
            <a:xfrm>
              <a:off x="1737360" y="2648712"/>
              <a:ext cx="2410968" cy="2240280"/>
              <a:chOff x="1737360" y="2648712"/>
              <a:chExt cx="2410968" cy="2240280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25B5BC7-55AA-4250-BFE3-1C6C44FD6C52}"/>
                  </a:ext>
                </a:extLst>
              </p:cNvPr>
              <p:cNvCxnSpPr/>
              <p:nvPr/>
            </p:nvCxnSpPr>
            <p:spPr>
              <a:xfrm>
                <a:off x="1737360" y="2648712"/>
                <a:ext cx="0" cy="224028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6FEDEAE-B640-8229-D05F-766EBD64A2A1}"/>
                  </a:ext>
                </a:extLst>
              </p:cNvPr>
              <p:cNvCxnSpPr/>
              <p:nvPr/>
            </p:nvCxnSpPr>
            <p:spPr>
              <a:xfrm>
                <a:off x="4148328" y="2648712"/>
                <a:ext cx="0" cy="224028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B2E81672-48FB-A79C-4CD9-8F0FC6858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7360" y="2989897"/>
                <a:ext cx="2410968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0997F-037D-0B3D-0C71-CDCBD8C31B2D}"/>
                </a:ext>
              </a:extLst>
            </p:cNvPr>
            <p:cNvSpPr txBox="1"/>
            <p:nvPr/>
          </p:nvSpPr>
          <p:spPr>
            <a:xfrm>
              <a:off x="2080260" y="2659380"/>
              <a:ext cx="1822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8000"/>
                  </a:solidFill>
                </a:rPr>
                <a:t>context switching</a:t>
              </a:r>
              <a:endParaRPr lang="ko-KR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F5F359-37E8-02FA-86F2-91F2881CB11E}"/>
              </a:ext>
            </a:extLst>
          </p:cNvPr>
          <p:cNvGrpSpPr/>
          <p:nvPr/>
        </p:nvGrpSpPr>
        <p:grpSpPr>
          <a:xfrm>
            <a:off x="5335896" y="2483005"/>
            <a:ext cx="2334517" cy="2416338"/>
            <a:chOff x="5335896" y="2483005"/>
            <a:chExt cx="2334517" cy="241633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584E22B-0939-51F8-0096-BA42F29FEB60}"/>
                </a:ext>
              </a:extLst>
            </p:cNvPr>
            <p:cNvCxnSpPr/>
            <p:nvPr/>
          </p:nvCxnSpPr>
          <p:spPr>
            <a:xfrm>
              <a:off x="5335896" y="2659063"/>
              <a:ext cx="0" cy="224028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A87401E-AD2C-1C7D-2373-0C637DBD4745}"/>
                </a:ext>
              </a:extLst>
            </p:cNvPr>
            <p:cNvCxnSpPr/>
            <p:nvPr/>
          </p:nvCxnSpPr>
          <p:spPr>
            <a:xfrm>
              <a:off x="7670413" y="2632838"/>
              <a:ext cx="0" cy="224028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67BB19F-0F64-E5F2-8BD1-91B0D06881DB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96" y="2989897"/>
              <a:ext cx="233451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BD89AE-0FF0-9AFD-9FD3-C52368CF1A44}"/>
                </a:ext>
              </a:extLst>
            </p:cNvPr>
            <p:cNvSpPr txBox="1"/>
            <p:nvPr/>
          </p:nvSpPr>
          <p:spPr>
            <a:xfrm>
              <a:off x="5571601" y="2483005"/>
              <a:ext cx="182248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8000"/>
                  </a:solidFill>
                </a:rPr>
                <a:t>20 us ~ 20 </a:t>
              </a:r>
              <a:r>
                <a:rPr lang="en-US" altLang="ko-KR" sz="1100" dirty="0" err="1">
                  <a:solidFill>
                    <a:srgbClr val="008000"/>
                  </a:solidFill>
                </a:rPr>
                <a:t>ms</a:t>
              </a:r>
              <a:r>
                <a:rPr lang="en-US" altLang="ko-KR" sz="1100" dirty="0">
                  <a:solidFill>
                    <a:srgbClr val="008000"/>
                  </a:solidFill>
                </a:rPr>
                <a:t> </a:t>
              </a:r>
              <a:r>
                <a:rPr lang="en-US" altLang="ko-KR" sz="1100" baseline="30000" dirty="0">
                  <a:solidFill>
                    <a:srgbClr val="008000"/>
                  </a:solidFill>
                </a:rPr>
                <a:t>1)</a:t>
              </a:r>
            </a:p>
            <a:p>
              <a:pPr algn="ctr"/>
              <a:r>
                <a:rPr lang="en-US" altLang="ko-KR" dirty="0">
                  <a:solidFill>
                    <a:srgbClr val="008000"/>
                  </a:solidFill>
                </a:rPr>
                <a:t>context switching</a:t>
              </a:r>
              <a:endParaRPr lang="ko-KR" alt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B03A3A-47DB-8BA0-C150-EAC1635FE93D}"/>
              </a:ext>
            </a:extLst>
          </p:cNvPr>
          <p:cNvSpPr txBox="1"/>
          <p:nvPr/>
        </p:nvSpPr>
        <p:spPr>
          <a:xfrm>
            <a:off x="5202593" y="4919611"/>
            <a:ext cx="36509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1) https://blog.tsunanet.net/2010/11/how-long-does-it-take-to-make-context.html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5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CA6B4F-C0F1-B340-41C2-2535D0CA788D}"/>
              </a:ext>
            </a:extLst>
          </p:cNvPr>
          <p:cNvSpPr/>
          <p:nvPr/>
        </p:nvSpPr>
        <p:spPr>
          <a:xfrm>
            <a:off x="866775" y="2190750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326399-31DE-3FD6-BE75-95B34071FD61}"/>
              </a:ext>
            </a:extLst>
          </p:cNvPr>
          <p:cNvSpPr/>
          <p:nvPr/>
        </p:nvSpPr>
        <p:spPr>
          <a:xfrm>
            <a:off x="2778125" y="2185992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BE2B6-E46E-8685-8871-65849B067780}"/>
              </a:ext>
            </a:extLst>
          </p:cNvPr>
          <p:cNvSpPr/>
          <p:nvPr/>
        </p:nvSpPr>
        <p:spPr>
          <a:xfrm>
            <a:off x="4689475" y="2185992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C5A400-5C3C-3DAF-1804-FDED2F956C3B}"/>
              </a:ext>
            </a:extLst>
          </p:cNvPr>
          <p:cNvSpPr/>
          <p:nvPr/>
        </p:nvSpPr>
        <p:spPr>
          <a:xfrm>
            <a:off x="6600825" y="2185992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7D9212-54A5-244B-77E4-1EF6F8DA5222}"/>
              </a:ext>
            </a:extLst>
          </p:cNvPr>
          <p:cNvSpPr/>
          <p:nvPr/>
        </p:nvSpPr>
        <p:spPr>
          <a:xfrm>
            <a:off x="2540000" y="2185992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F17E98-FDDC-7884-29A3-5B5BBF010397}"/>
              </a:ext>
            </a:extLst>
          </p:cNvPr>
          <p:cNvSpPr/>
          <p:nvPr/>
        </p:nvSpPr>
        <p:spPr>
          <a:xfrm>
            <a:off x="4451350" y="2185992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8FF476-04B6-DB77-132C-FA785249B0E6}"/>
              </a:ext>
            </a:extLst>
          </p:cNvPr>
          <p:cNvSpPr/>
          <p:nvPr/>
        </p:nvSpPr>
        <p:spPr>
          <a:xfrm>
            <a:off x="6362700" y="2185992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D9CF-650D-EBED-876A-3CFBCD999D9E}"/>
              </a:ext>
            </a:extLst>
          </p:cNvPr>
          <p:cNvSpPr/>
          <p:nvPr/>
        </p:nvSpPr>
        <p:spPr>
          <a:xfrm>
            <a:off x="866775" y="3655220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A19E1F-97D3-4B21-65E3-7DE6C8A0645F}"/>
              </a:ext>
            </a:extLst>
          </p:cNvPr>
          <p:cNvSpPr/>
          <p:nvPr/>
        </p:nvSpPr>
        <p:spPr>
          <a:xfrm>
            <a:off x="2778125" y="3659987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EF2FCB-CC4D-028A-36C9-13F53A2FB5FA}"/>
              </a:ext>
            </a:extLst>
          </p:cNvPr>
          <p:cNvSpPr/>
          <p:nvPr/>
        </p:nvSpPr>
        <p:spPr>
          <a:xfrm>
            <a:off x="4689475" y="3659987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F230BA-0C09-F29A-5E44-2E2D9A66B9D6}"/>
              </a:ext>
            </a:extLst>
          </p:cNvPr>
          <p:cNvSpPr/>
          <p:nvPr/>
        </p:nvSpPr>
        <p:spPr>
          <a:xfrm>
            <a:off x="6600825" y="3659987"/>
            <a:ext cx="1676400" cy="70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3BAA80-D6AE-D890-3100-C56DE0ED7FBA}"/>
              </a:ext>
            </a:extLst>
          </p:cNvPr>
          <p:cNvSpPr/>
          <p:nvPr/>
        </p:nvSpPr>
        <p:spPr>
          <a:xfrm>
            <a:off x="2540000" y="3659987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81AAA-7C35-BBAF-9659-0F44C8DA0C0A}"/>
              </a:ext>
            </a:extLst>
          </p:cNvPr>
          <p:cNvSpPr/>
          <p:nvPr/>
        </p:nvSpPr>
        <p:spPr>
          <a:xfrm>
            <a:off x="4451350" y="3659987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087E19-556A-EE41-B5AE-AB31055D8C2F}"/>
              </a:ext>
            </a:extLst>
          </p:cNvPr>
          <p:cNvSpPr/>
          <p:nvPr/>
        </p:nvSpPr>
        <p:spPr>
          <a:xfrm>
            <a:off x="6362700" y="3659987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5C2425-E938-0ECB-C596-73E5608085A6}"/>
              </a:ext>
            </a:extLst>
          </p:cNvPr>
          <p:cNvSpPr/>
          <p:nvPr/>
        </p:nvSpPr>
        <p:spPr>
          <a:xfrm>
            <a:off x="1873250" y="3659987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E74ADA-2F24-40CE-B27A-9C7731093A0D}"/>
              </a:ext>
            </a:extLst>
          </p:cNvPr>
          <p:cNvSpPr/>
          <p:nvPr/>
        </p:nvSpPr>
        <p:spPr>
          <a:xfrm>
            <a:off x="1220788" y="3659978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88DC36-DF6C-F1A4-9FF3-74E7E7EF965F}"/>
              </a:ext>
            </a:extLst>
          </p:cNvPr>
          <p:cNvSpPr/>
          <p:nvPr/>
        </p:nvSpPr>
        <p:spPr>
          <a:xfrm>
            <a:off x="3886994" y="3655229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41F175-597F-7C57-AFEF-1945F35FBE14}"/>
              </a:ext>
            </a:extLst>
          </p:cNvPr>
          <p:cNvSpPr/>
          <p:nvPr/>
        </p:nvSpPr>
        <p:spPr>
          <a:xfrm>
            <a:off x="3234532" y="3655220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9F8B8C-D8E6-DB3E-BEB6-874C0AFF490C}"/>
              </a:ext>
            </a:extLst>
          </p:cNvPr>
          <p:cNvSpPr/>
          <p:nvPr/>
        </p:nvSpPr>
        <p:spPr>
          <a:xfrm>
            <a:off x="5767388" y="3655220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2CA12F-C404-15B8-1664-3AA465F6C63F}"/>
              </a:ext>
            </a:extLst>
          </p:cNvPr>
          <p:cNvSpPr/>
          <p:nvPr/>
        </p:nvSpPr>
        <p:spPr>
          <a:xfrm>
            <a:off x="5114926" y="3655211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25E772-982F-161F-96E1-8F91E9FC4D9E}"/>
              </a:ext>
            </a:extLst>
          </p:cNvPr>
          <p:cNvSpPr/>
          <p:nvPr/>
        </p:nvSpPr>
        <p:spPr>
          <a:xfrm>
            <a:off x="7691950" y="3668303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4882A4-5C5F-DFDD-033A-93441020D134}"/>
              </a:ext>
            </a:extLst>
          </p:cNvPr>
          <p:cNvSpPr/>
          <p:nvPr/>
        </p:nvSpPr>
        <p:spPr>
          <a:xfrm>
            <a:off x="7039488" y="3668294"/>
            <a:ext cx="238125" cy="7048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68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non-blocking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583189" y="2154730"/>
            <a:ext cx="11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Program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118455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780744" y="3531705"/>
            <a:ext cx="15992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1995365" y="4325102"/>
            <a:ext cx="154499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5810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ABC0F-A3F3-422A-12F2-D0FF0292425F}"/>
              </a:ext>
            </a:extLst>
          </p:cNvPr>
          <p:cNvSpPr/>
          <p:nvPr/>
        </p:nvSpPr>
        <p:spPr>
          <a:xfrm>
            <a:off x="2901950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4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3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2077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16500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1405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18599" y="2752916"/>
            <a:ext cx="405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32481" y="3225751"/>
            <a:ext cx="45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104BAE-4523-FC0C-E4B5-43ECDDDDF067}"/>
              </a:ext>
            </a:extLst>
          </p:cNvPr>
          <p:cNvSpPr/>
          <p:nvPr/>
        </p:nvSpPr>
        <p:spPr>
          <a:xfrm>
            <a:off x="2123978" y="2580323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message queue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80DE60-05FD-97E2-3C31-3E3C97053983}"/>
              </a:ext>
            </a:extLst>
          </p:cNvPr>
          <p:cNvSpPr/>
          <p:nvPr/>
        </p:nvSpPr>
        <p:spPr>
          <a:xfrm>
            <a:off x="5086177" y="3053158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 queue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DB9FBF-D3C6-795A-4D60-9CA14CDE1D3D}"/>
              </a:ext>
            </a:extLst>
          </p:cNvPr>
          <p:cNvCxnSpPr>
            <a:cxnSpLocks/>
            <a:stCxn id="48" idx="0"/>
            <a:endCxn id="6" idx="3"/>
          </p:cNvCxnSpPr>
          <p:nvPr/>
        </p:nvCxnSpPr>
        <p:spPr>
          <a:xfrm flipH="1">
            <a:off x="3837589" y="2752916"/>
            <a:ext cx="728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EE293-2D5B-D7B5-C8EB-6140C2B2F8A8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flipH="1">
            <a:off x="6799788" y="3223427"/>
            <a:ext cx="363009" cy="2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45AB19-A74D-22F7-0163-424AD041F6E0}"/>
              </a:ext>
            </a:extLst>
          </p:cNvPr>
          <p:cNvSpPr/>
          <p:nvPr/>
        </p:nvSpPr>
        <p:spPr>
          <a:xfrm>
            <a:off x="1585744" y="2970329"/>
            <a:ext cx="132855" cy="10015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22CD2B-66CA-D1AA-87F1-F195F0886EC5}"/>
              </a:ext>
            </a:extLst>
          </p:cNvPr>
          <p:cNvSpPr/>
          <p:nvPr/>
        </p:nvSpPr>
        <p:spPr>
          <a:xfrm>
            <a:off x="7096368" y="2104577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2B55DE9-04C5-77C0-9092-745D4A1FF46E}"/>
              </a:ext>
            </a:extLst>
          </p:cNvPr>
          <p:cNvSpPr/>
          <p:nvPr/>
        </p:nvSpPr>
        <p:spPr>
          <a:xfrm>
            <a:off x="7096367" y="3872423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4AD6889-2DD3-87C2-509B-9DDEC1CE8FAC}"/>
              </a:ext>
            </a:extLst>
          </p:cNvPr>
          <p:cNvSpPr/>
          <p:nvPr/>
        </p:nvSpPr>
        <p:spPr>
          <a:xfrm>
            <a:off x="4498365" y="438472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BC9F01-B969-0150-89CC-ABAC277A98D1}"/>
              </a:ext>
            </a:extLst>
          </p:cNvPr>
          <p:cNvSpPr/>
          <p:nvPr/>
        </p:nvSpPr>
        <p:spPr>
          <a:xfrm>
            <a:off x="4505569" y="211676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4A8746-BDCC-4B0D-AA2D-3B7F55BCC27C}"/>
              </a:ext>
            </a:extLst>
          </p:cNvPr>
          <p:cNvSpPr/>
          <p:nvPr/>
        </p:nvSpPr>
        <p:spPr>
          <a:xfrm>
            <a:off x="4498365" y="3360786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ADD14A-DA1A-376E-4702-F3FC4B93C7E0}"/>
              </a:ext>
            </a:extLst>
          </p:cNvPr>
          <p:cNvSpPr/>
          <p:nvPr/>
        </p:nvSpPr>
        <p:spPr>
          <a:xfrm>
            <a:off x="1585744" y="4706893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49B63A-219C-EB61-CBBE-FD90BE05E908}"/>
              </a:ext>
            </a:extLst>
          </p:cNvPr>
          <p:cNvSpPr/>
          <p:nvPr/>
        </p:nvSpPr>
        <p:spPr>
          <a:xfrm>
            <a:off x="1585743" y="2062130"/>
            <a:ext cx="132855" cy="1223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5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Reactor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716245" y="2065469"/>
            <a:ext cx="1450489" cy="830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308626" y="2065469"/>
            <a:ext cx="1450489" cy="83069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3901007" y="2065469"/>
            <a:ext cx="1450489" cy="830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5493388" y="2065469"/>
            <a:ext cx="1450489" cy="8306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2C099-1D48-CE83-BFD1-CD53692FC2E5}"/>
              </a:ext>
            </a:extLst>
          </p:cNvPr>
          <p:cNvSpPr/>
          <p:nvPr/>
        </p:nvSpPr>
        <p:spPr>
          <a:xfrm>
            <a:off x="7085768" y="2065469"/>
            <a:ext cx="1450489" cy="830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5288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287571" y="2197543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287571" y="3216324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879951" y="4227755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919440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19437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90098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4190098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5414348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4190101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5414348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DAD1C1-C25D-F381-6075-938588D5A8F1}"/>
              </a:ext>
            </a:extLst>
          </p:cNvPr>
          <p:cNvSpPr/>
          <p:nvPr/>
        </p:nvSpPr>
        <p:spPr>
          <a:xfrm>
            <a:off x="6751813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28932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2486</TotalTime>
  <Words>2876</Words>
  <Application>Microsoft Office PowerPoint</Application>
  <PresentationFormat>화면 슬라이드 쇼(16:9)</PresentationFormat>
  <Paragraphs>690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858</cp:revision>
  <dcterms:created xsi:type="dcterms:W3CDTF">2023-07-11T14:27:12Z</dcterms:created>
  <dcterms:modified xsi:type="dcterms:W3CDTF">2023-08-11T18:01:38Z</dcterms:modified>
</cp:coreProperties>
</file>