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84" r:id="rId21"/>
    <p:sldId id="296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0473" autoAdjust="0"/>
  </p:normalViewPr>
  <p:slideViewPr>
    <p:cSldViewPr snapToGrid="0" showGuides="1">
      <p:cViewPr varScale="1">
        <p:scale>
          <a:sx n="70" d="100"/>
          <a:sy n="70" d="100"/>
        </p:scale>
        <p:origin x="2130" y="72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지금까지 저희가 만들었던 </a:t>
            </a:r>
            <a:r>
              <a:rPr lang="en-US" altLang="ko-KR" dirty="0"/>
              <a:t>MVC, Reactor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어플리케이션들 간 성능테스트를 통해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정말로 </a:t>
            </a:r>
            <a:r>
              <a:rPr lang="en-US" altLang="ko-KR" dirty="0"/>
              <a:t>MVC</a:t>
            </a:r>
            <a:r>
              <a:rPr lang="ko-KR" altLang="en-US" dirty="0"/>
              <a:t>보다 </a:t>
            </a:r>
            <a:r>
              <a:rPr lang="ko-KR" altLang="en-US" dirty="0" err="1"/>
              <a:t>빠른지를</a:t>
            </a:r>
            <a:r>
              <a:rPr lang="ko-KR" altLang="en-US" dirty="0"/>
              <a:t> 직접 확인해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en-US" dirty="0" err="1"/>
              <a:t>부하테스터부터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성능비교 </a:t>
            </a:r>
            <a:r>
              <a:rPr lang="en-US" altLang="ko-KR" dirty="0"/>
              <a:t>2</a:t>
            </a:r>
            <a:r>
              <a:rPr lang="ko-KR" altLang="en-US" dirty="0"/>
              <a:t>번째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성능차이가 크지 않다는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솔직히 당황스럽습니다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sleep </a:t>
            </a:r>
            <a:r>
              <a:rPr lang="ko-KR" altLang="en-US" dirty="0"/>
              <a:t>으로 구현한 </a:t>
            </a:r>
            <a:r>
              <a:rPr lang="en-US" altLang="ko-KR" dirty="0"/>
              <a:t>NIO </a:t>
            </a:r>
            <a:r>
              <a:rPr lang="ko-KR" altLang="en-US" dirty="0"/>
              <a:t>지연호출은 이론대로 분명한 성능차이가 보이지만</a:t>
            </a:r>
            <a:r>
              <a:rPr lang="en-US" altLang="ko-KR" dirty="0"/>
              <a:t>, RDB </a:t>
            </a:r>
            <a:r>
              <a:rPr lang="ko-KR" altLang="en-US" dirty="0"/>
              <a:t>호출은 성능 차이가 보이질 않습니다</a:t>
            </a:r>
            <a:r>
              <a:rPr lang="en-US" altLang="ko-KR" dirty="0"/>
              <a:t>. </a:t>
            </a:r>
            <a:r>
              <a:rPr lang="ko-KR" altLang="en-US" dirty="0"/>
              <a:t>아주 약간 높은 </a:t>
            </a:r>
            <a:r>
              <a:rPr lang="ko-KR" altLang="en-US" dirty="0" err="1"/>
              <a:t>정도거든요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테스트도구를 사용해봐도 결과는 마찬가지고요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 err="1"/>
              <a:t>단건</a:t>
            </a:r>
            <a:r>
              <a:rPr lang="ko-KR" altLang="en-US" dirty="0"/>
              <a:t> 조회가 너무 빠른 프로세스여서</a:t>
            </a:r>
            <a:r>
              <a:rPr lang="en-US" altLang="ko-KR" dirty="0"/>
              <a:t>, </a:t>
            </a:r>
            <a:r>
              <a:rPr lang="ko-KR" altLang="en-US" dirty="0"/>
              <a:t>성능 차이가 안보였던 건 아닐까요 </a:t>
            </a:r>
            <a:r>
              <a:rPr lang="en-US" altLang="ko-KR" dirty="0"/>
              <a:t>? sleep </a:t>
            </a:r>
            <a:r>
              <a:rPr lang="ko-KR" altLang="en-US" dirty="0"/>
              <a:t>호출에서 확인했던 것처럼</a:t>
            </a:r>
            <a:r>
              <a:rPr lang="en-US" altLang="ko-KR" dirty="0"/>
              <a:t>, </a:t>
            </a:r>
            <a:r>
              <a:rPr lang="ko-KR" altLang="en-US" dirty="0"/>
              <a:t>쿼리가 좀 느려서</a:t>
            </a:r>
            <a:r>
              <a:rPr lang="en-US" altLang="ko-KR" dirty="0"/>
              <a:t>, </a:t>
            </a:r>
            <a:r>
              <a:rPr lang="ko-KR" altLang="en-US" dirty="0"/>
              <a:t>블록 타임이 좀 길다면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논블럭</a:t>
            </a:r>
            <a:r>
              <a:rPr lang="ko-KR" altLang="en-US" dirty="0"/>
              <a:t> </a:t>
            </a:r>
            <a:r>
              <a:rPr lang="en-US" altLang="ko-KR" dirty="0"/>
              <a:t>IO</a:t>
            </a:r>
            <a:r>
              <a:rPr lang="ko-KR" altLang="en-US" dirty="0"/>
              <a:t>로 처리하니까</a:t>
            </a:r>
            <a:r>
              <a:rPr lang="en-US" altLang="ko-KR" dirty="0"/>
              <a:t>, </a:t>
            </a:r>
            <a:r>
              <a:rPr lang="ko-KR" altLang="en-US" dirty="0"/>
              <a:t>처리량이 더 많아지지 않을까요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</a:t>
            </a:r>
            <a:r>
              <a:rPr lang="en-US" altLang="ko-KR" dirty="0"/>
              <a:t>… </a:t>
            </a:r>
            <a:r>
              <a:rPr lang="ko-KR" altLang="en-US" dirty="0"/>
              <a:t>쿼리가 </a:t>
            </a:r>
            <a:r>
              <a:rPr lang="ko-KR" altLang="en-US" dirty="0" err="1"/>
              <a:t>느렸던</a:t>
            </a:r>
            <a:r>
              <a:rPr lang="ko-KR" altLang="en-US" dirty="0"/>
              <a:t> 다건조회 테스트</a:t>
            </a:r>
            <a:r>
              <a:rPr lang="en-US" altLang="ko-KR" dirty="0"/>
              <a:t>… </a:t>
            </a:r>
            <a:r>
              <a:rPr lang="ko-KR" altLang="en-US" dirty="0"/>
              <a:t>해봤었고요</a:t>
            </a:r>
            <a:r>
              <a:rPr lang="en-US" altLang="ko-KR" dirty="0"/>
              <a:t>. </a:t>
            </a:r>
            <a:r>
              <a:rPr lang="ko-KR" altLang="en-US" dirty="0"/>
              <a:t>특별히 빠르진 않았습니다</a:t>
            </a:r>
            <a:r>
              <a:rPr lang="en-US" altLang="ko-KR" dirty="0"/>
              <a:t>. </a:t>
            </a:r>
            <a:r>
              <a:rPr lang="ko-KR" altLang="en-US" dirty="0"/>
              <a:t>그건 그냥 전반적으로 느리게 동작했습니다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가설을 세워볼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드라이버가 아직 </a:t>
            </a:r>
            <a:r>
              <a:rPr lang="en-US" altLang="ko-KR" dirty="0"/>
              <a:t>NIO </a:t>
            </a:r>
            <a:r>
              <a:rPr lang="ko-KR" altLang="en-US" dirty="0"/>
              <a:t>지원이 미흡해서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ko-KR" altLang="en-US" dirty="0" err="1"/>
              <a:t>블러킹</a:t>
            </a:r>
            <a:r>
              <a:rPr lang="ko-KR" altLang="en-US" dirty="0"/>
              <a:t> 호출이 </a:t>
            </a:r>
            <a:r>
              <a:rPr lang="ko-KR" altLang="en-US" dirty="0" err="1"/>
              <a:t>일어난거나</a:t>
            </a:r>
            <a:r>
              <a:rPr lang="ko-KR" altLang="en-US" dirty="0"/>
              <a:t> </a:t>
            </a:r>
            <a:r>
              <a:rPr lang="ko-KR" altLang="en-US" dirty="0" err="1"/>
              <a:t>다름없다거나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NIO </a:t>
            </a:r>
            <a:r>
              <a:rPr lang="ko-KR" altLang="en-US" dirty="0"/>
              <a:t>를 지원하지 않을 수도 있겠죠</a:t>
            </a:r>
            <a:r>
              <a:rPr lang="en-US" altLang="ko-KR" dirty="0"/>
              <a:t>. </a:t>
            </a:r>
            <a:r>
              <a:rPr lang="ko-KR" altLang="en-US" dirty="0"/>
              <a:t>아무리 </a:t>
            </a:r>
            <a:r>
              <a:rPr lang="ko-KR" altLang="en-US" dirty="0" err="1"/>
              <a:t>논블럭하게</a:t>
            </a:r>
            <a:r>
              <a:rPr lang="ko-KR" altLang="en-US" dirty="0"/>
              <a:t> 호출해도</a:t>
            </a:r>
            <a:r>
              <a:rPr lang="en-US" altLang="ko-KR" dirty="0"/>
              <a:t>, </a:t>
            </a:r>
            <a:r>
              <a:rPr lang="ko-KR" altLang="en-US" dirty="0"/>
              <a:t>피호출 서비스가 </a:t>
            </a:r>
            <a:r>
              <a:rPr lang="ko-KR" altLang="en-US" dirty="0" err="1"/>
              <a:t>블러킹이라면</a:t>
            </a:r>
            <a:r>
              <a:rPr lang="en-US" altLang="ko-KR" dirty="0"/>
              <a:t>, </a:t>
            </a:r>
            <a:r>
              <a:rPr lang="ko-KR" altLang="en-US" dirty="0"/>
              <a:t>그 부하는 고스란히 </a:t>
            </a:r>
            <a:r>
              <a:rPr lang="en-US" altLang="ko-KR" dirty="0" err="1"/>
              <a:t>Webflux</a:t>
            </a:r>
            <a:r>
              <a:rPr lang="ko-KR" altLang="en-US" dirty="0"/>
              <a:t>에 </a:t>
            </a:r>
            <a:r>
              <a:rPr lang="ko-KR" altLang="en-US" dirty="0" err="1"/>
              <a:t>전파되니깐요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… </a:t>
            </a:r>
            <a:r>
              <a:rPr lang="ko-KR" altLang="en-US" dirty="0"/>
              <a:t>이렇게 성급하게 결론 내리긴 좀 그렇죠 </a:t>
            </a:r>
            <a:r>
              <a:rPr lang="en-US" altLang="ko-KR" dirty="0"/>
              <a:t>? </a:t>
            </a:r>
            <a:r>
              <a:rPr lang="ko-KR" altLang="en-US" dirty="0"/>
              <a:t>마지막으로 저희</a:t>
            </a:r>
            <a:r>
              <a:rPr lang="en-US" altLang="ko-KR" dirty="0"/>
              <a:t>…</a:t>
            </a:r>
            <a:r>
              <a:rPr lang="ko-KR" altLang="en-US" dirty="0"/>
              <a:t> 서버 환경에서 테스트 한 번만 더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로컬에서 서버 환경을 구성하는 가장 손쉬운 방법인</a:t>
            </a:r>
            <a:r>
              <a:rPr lang="en-US" altLang="ko-KR" dirty="0"/>
              <a:t> docker container, </a:t>
            </a:r>
            <a:r>
              <a:rPr lang="ko-KR" altLang="en-US" dirty="0"/>
              <a:t>로 어플리케이션을 우선 </a:t>
            </a:r>
            <a:r>
              <a:rPr lang="en-US" altLang="ko-KR" dirty="0"/>
              <a:t>build </a:t>
            </a:r>
            <a:r>
              <a:rPr lang="ko-KR" altLang="en-US" dirty="0"/>
              <a:t>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 성능은</a:t>
            </a:r>
            <a:r>
              <a:rPr lang="en-US" altLang="ko-KR" dirty="0"/>
              <a:t>,</a:t>
            </a:r>
            <a:r>
              <a:rPr lang="ko-KR" altLang="en-US" dirty="0"/>
              <a:t> 초당 처리성능을 나타내는</a:t>
            </a:r>
            <a:r>
              <a:rPr lang="en-US" altLang="ko-KR" dirty="0"/>
              <a:t> TPS, Transaction per seconds </a:t>
            </a:r>
            <a:r>
              <a:rPr lang="ko-KR" altLang="en-US" dirty="0"/>
              <a:t>또는 </a:t>
            </a:r>
            <a:r>
              <a:rPr lang="en-US" altLang="ko-KR" dirty="0"/>
              <a:t>RPS, </a:t>
            </a:r>
            <a:r>
              <a:rPr lang="ko-KR" altLang="en-US" dirty="0"/>
              <a:t>같은 말입니다</a:t>
            </a:r>
            <a:r>
              <a:rPr lang="en-US" altLang="ko-KR" dirty="0"/>
              <a:t>, Request per seconds </a:t>
            </a:r>
            <a:r>
              <a:rPr lang="ko-KR" altLang="en-US" dirty="0"/>
              <a:t>지표와 응답시간으로 확인해 볼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부하테스트 도구는</a:t>
            </a:r>
            <a:r>
              <a:rPr lang="en-US" altLang="ko-KR" dirty="0"/>
              <a:t>,</a:t>
            </a:r>
            <a:r>
              <a:rPr lang="ko-KR" altLang="en-US" dirty="0"/>
              <a:t> 서버에 다량의 요청을 보내고</a:t>
            </a:r>
            <a:r>
              <a:rPr lang="en-US" altLang="ko-KR" dirty="0"/>
              <a:t>,</a:t>
            </a:r>
            <a:r>
              <a:rPr lang="ko-KR" altLang="en-US" dirty="0"/>
              <a:t> 응답결과를 </a:t>
            </a:r>
            <a:r>
              <a:rPr lang="ko-KR" altLang="en-US" dirty="0" err="1"/>
              <a:t>수신받아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TPS</a:t>
            </a:r>
            <a:r>
              <a:rPr lang="ko-KR" altLang="en-US" dirty="0"/>
              <a:t>와 응답시간을 측정해 주는 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부하를 정확하게 측정하기 위해서는</a:t>
            </a:r>
            <a:r>
              <a:rPr lang="en-US" altLang="ko-KR" dirty="0"/>
              <a:t>, </a:t>
            </a:r>
            <a:r>
              <a:rPr lang="ko-KR" altLang="en-US" dirty="0"/>
              <a:t>부하 발생기와 측정하고자 하는 서버환경을 분리해야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 발생기가 </a:t>
            </a:r>
            <a:r>
              <a:rPr lang="en-US" altLang="ko-KR" dirty="0" err="1"/>
              <a:t>cpu</a:t>
            </a:r>
            <a:r>
              <a:rPr lang="ko-KR" altLang="en-US" dirty="0"/>
              <a:t>를 꽤 잡아먹기 때문에</a:t>
            </a:r>
            <a:r>
              <a:rPr lang="en-US" altLang="ko-KR" dirty="0"/>
              <a:t>,</a:t>
            </a:r>
            <a:r>
              <a:rPr lang="ko-KR" altLang="en-US" dirty="0"/>
              <a:t> 서버 처리 성능에 간섭을 일으킬 수 </a:t>
            </a:r>
            <a:r>
              <a:rPr lang="ko-KR" altLang="en-US" dirty="0" err="1"/>
              <a:t>있어서입니다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저희는 경향성 정도만 </a:t>
            </a:r>
            <a:r>
              <a:rPr lang="ko-KR" altLang="en-US" dirty="0" err="1"/>
              <a:t>확인할꺼라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en-US" altLang="ko-KR" dirty="0"/>
              <a:t>PC </a:t>
            </a:r>
            <a:r>
              <a:rPr lang="ko-KR" altLang="en-US" dirty="0"/>
              <a:t>에서 부하 테스트 도구와 서버를 같이 띄워 테스트하겠습니다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부하 테스터는 좀 가벼운 걸 선택하려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요즘 유행하는 </a:t>
            </a:r>
            <a:r>
              <a:rPr lang="en-US" altLang="ko-KR" dirty="0"/>
              <a:t>Locust </a:t>
            </a:r>
            <a:r>
              <a:rPr lang="ko-KR" altLang="en-US" dirty="0"/>
              <a:t>란 오픈소스를 한 번 사용해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2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1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테스트 내용 정리하겠습니다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적은 리소스로 많은 트래픽을 감당하는 개념이며</a:t>
            </a:r>
            <a:r>
              <a:rPr lang="en-US" altLang="ko-KR" dirty="0"/>
              <a:t>, </a:t>
            </a:r>
            <a:r>
              <a:rPr lang="ko-KR" altLang="en-US" dirty="0"/>
              <a:t>무조건 </a:t>
            </a:r>
            <a:r>
              <a:rPr lang="en-US" altLang="ko-KR" dirty="0"/>
              <a:t>MVC </a:t>
            </a:r>
            <a:r>
              <a:rPr lang="ko-KR" altLang="en-US" dirty="0"/>
              <a:t>보다 빠르게 동작하는 것은 아닙니다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우선 프로그램 덩어리는 비동기 호출이 가능한 작은 이벤트들로 분해되어야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Reactor </a:t>
            </a:r>
            <a:r>
              <a:rPr lang="ko-KR" altLang="en-US" dirty="0"/>
              <a:t>또는 </a:t>
            </a:r>
            <a:r>
              <a:rPr lang="en-US" altLang="ko-KR" dirty="0"/>
              <a:t>Coroutine </a:t>
            </a:r>
            <a:r>
              <a:rPr lang="ko-KR" altLang="en-US" dirty="0"/>
              <a:t>에 의해 구현 가능하고요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피호출 서비스는 </a:t>
            </a:r>
            <a:r>
              <a:rPr lang="en-US" altLang="ko-KR" dirty="0"/>
              <a:t>Non-Block IO </a:t>
            </a:r>
            <a:r>
              <a:rPr lang="ko-KR" altLang="en-US" dirty="0"/>
              <a:t>방식으로 호출되어야 합니다</a:t>
            </a:r>
            <a:r>
              <a:rPr lang="en-US" altLang="ko-KR" dirty="0"/>
              <a:t>. </a:t>
            </a:r>
            <a:r>
              <a:rPr lang="ko-KR" altLang="en-US" dirty="0"/>
              <a:t>그래야 기다리는 시간에 다른 이벤트를 실행시킬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JDBC </a:t>
            </a:r>
            <a:r>
              <a:rPr lang="ko-KR" altLang="en-US" dirty="0"/>
              <a:t>대신 </a:t>
            </a:r>
            <a:r>
              <a:rPr lang="en-US" altLang="ko-KR" dirty="0"/>
              <a:t>R2DBC, </a:t>
            </a:r>
            <a:r>
              <a:rPr lang="en-US" altLang="ko-KR" dirty="0" err="1"/>
              <a:t>RestTemplate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 err="1"/>
              <a:t>WebClient</a:t>
            </a:r>
            <a:r>
              <a:rPr lang="en-US" altLang="ko-KR" dirty="0"/>
              <a:t> </a:t>
            </a:r>
            <a:r>
              <a:rPr lang="ko-KR" altLang="en-US" dirty="0"/>
              <a:t>로 호출하면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이벤트들은 이벤트 루프에 의해 빠르게 소비되어야 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I/O Multiplexing </a:t>
            </a:r>
            <a:r>
              <a:rPr lang="ko-KR" altLang="en-US" dirty="0"/>
              <a:t>기반의 </a:t>
            </a:r>
            <a:r>
              <a:rPr lang="en-US" altLang="ko-KR" dirty="0" err="1"/>
              <a:t>Netty</a:t>
            </a:r>
            <a:r>
              <a:rPr lang="ko-KR" altLang="en-US" dirty="0"/>
              <a:t>에 의해 처리 가능합니다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세가지 요소가 모두 원활하게 작동해 마치 스트리밍 되듯 동작할 때</a:t>
            </a:r>
            <a:r>
              <a:rPr lang="en-US" altLang="ko-KR" dirty="0"/>
              <a:t>, </a:t>
            </a:r>
            <a:r>
              <a:rPr lang="ko-KR" altLang="en-US" dirty="0"/>
              <a:t>비로서 엄청난 퍼포먼스가 발현됩니다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중 어느 하나라도 제 역할을 하지 못한다면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퍼포먼스는 </a:t>
            </a:r>
            <a:r>
              <a:rPr lang="en-US" altLang="ko-KR" dirty="0"/>
              <a:t>MVC </a:t>
            </a:r>
            <a:r>
              <a:rPr lang="ko-KR" altLang="en-US" dirty="0"/>
              <a:t>와 비슷한 수준으로 떨어집니다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이번 챕터 마무리 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로커스트는</a:t>
            </a:r>
            <a:r>
              <a:rPr lang="ko-KR" altLang="en-US" dirty="0"/>
              <a:t> 설치가 간편하고</a:t>
            </a:r>
            <a:r>
              <a:rPr lang="en-US" altLang="ko-KR" dirty="0"/>
              <a:t>, </a:t>
            </a:r>
            <a:r>
              <a:rPr lang="ko-KR" altLang="en-US" dirty="0"/>
              <a:t>테스팅 스크립트 작성이 쉽고</a:t>
            </a:r>
            <a:r>
              <a:rPr lang="en-US" altLang="ko-KR" dirty="0"/>
              <a:t>, </a:t>
            </a:r>
            <a:r>
              <a:rPr lang="ko-KR" altLang="en-US" dirty="0"/>
              <a:t>통계결과를 예쁘게 확인할 수 있는 </a:t>
            </a:r>
            <a:r>
              <a:rPr lang="en-US" altLang="ko-KR" dirty="0"/>
              <a:t>web UI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 </a:t>
            </a:r>
            <a:r>
              <a:rPr lang="en-US" altLang="ko-KR" dirty="0"/>
              <a:t>worker cluster </a:t>
            </a:r>
            <a:r>
              <a:rPr lang="ko-KR" altLang="en-US" dirty="0"/>
              <a:t>를 통한 대규모 분산 부하테스트 환경도 손쉽게 구성할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장점 때문에 요즘 많이들 사용하시는데요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기반의 부하 테스터입니다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편의성이 좋은 건 알겠는데</a:t>
            </a:r>
            <a:r>
              <a:rPr lang="en-US" altLang="ko-KR" dirty="0"/>
              <a:t>, python… </a:t>
            </a:r>
            <a:r>
              <a:rPr lang="ko-KR" altLang="en-US" dirty="0"/>
              <a:t>기반이라는 말에 잠깐 멈칫 하게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부하테스터는</a:t>
            </a:r>
            <a:r>
              <a:rPr lang="ko-KR" altLang="en-US" dirty="0"/>
              <a:t> 다량의 부하를 발생시켜야 하기 때문에 속도도 빨라야 하고 병렬처리도 가능해야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Python</a:t>
            </a:r>
            <a:r>
              <a:rPr lang="ko-KR" altLang="en-US" dirty="0"/>
              <a:t>은</a:t>
            </a:r>
            <a:r>
              <a:rPr lang="en-US" altLang="ko-KR" dirty="0"/>
              <a:t>… </a:t>
            </a:r>
            <a:r>
              <a:rPr lang="ko-KR" altLang="en-US" dirty="0"/>
              <a:t>이런 처리를 하기에는 느릴 뿐더러</a:t>
            </a:r>
            <a:r>
              <a:rPr lang="en-US" altLang="ko-KR" dirty="0"/>
              <a:t>, </a:t>
            </a:r>
            <a:r>
              <a:rPr lang="ko-KR" altLang="en-US" dirty="0"/>
              <a:t>병렬 처리도 어렵거든요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메모리를 효율적으로 관리하기 위해</a:t>
            </a:r>
            <a:r>
              <a:rPr lang="en-US" altLang="ko-KR" dirty="0"/>
              <a:t>, GIL, Global Interpreter Lock </a:t>
            </a:r>
            <a:r>
              <a:rPr lang="ko-KR" altLang="en-US" dirty="0"/>
              <a:t>이란 메커니즘으로 동작합니다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싱글 쓰레드 동작만을 강제하는데요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조금만 더 자세히 말씀드리면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변수를 참조할 때마다 </a:t>
            </a:r>
            <a:r>
              <a:rPr lang="en-US" altLang="ko-KR" dirty="0"/>
              <a:t>+1, </a:t>
            </a:r>
            <a:r>
              <a:rPr lang="ko-KR" altLang="en-US" dirty="0"/>
              <a:t>참조가 끝날 때마다 </a:t>
            </a:r>
            <a:r>
              <a:rPr lang="en-US" altLang="ko-KR" dirty="0"/>
              <a:t>-1 </a:t>
            </a:r>
            <a:r>
              <a:rPr lang="ko-KR" altLang="en-US" dirty="0"/>
              <a:t>을 </a:t>
            </a:r>
            <a:r>
              <a:rPr lang="ko-KR" altLang="en-US" dirty="0" err="1"/>
              <a:t>카운팅하다가</a:t>
            </a:r>
            <a:r>
              <a:rPr lang="en-US" altLang="ko-KR" dirty="0"/>
              <a:t>, 0</a:t>
            </a:r>
            <a:r>
              <a:rPr lang="ko-KR" altLang="en-US" dirty="0"/>
              <a:t>이 되면 변수를 메모리에서 정리하는 방식으로 </a:t>
            </a:r>
            <a:r>
              <a:rPr lang="en-US" altLang="ko-KR" dirty="0"/>
              <a:t>Garbage collection 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참조 갱신을 위해 </a:t>
            </a:r>
            <a:r>
              <a:rPr lang="en-US" altLang="ko-KR" dirty="0"/>
              <a:t>CPU </a:t>
            </a:r>
            <a:r>
              <a:rPr lang="ko-KR" altLang="en-US" dirty="0"/>
              <a:t>사이클을 사용하는 단점이 있긴 하지만</a:t>
            </a:r>
            <a:r>
              <a:rPr lang="en-US" altLang="ko-KR" dirty="0"/>
              <a:t>, </a:t>
            </a:r>
            <a:r>
              <a:rPr lang="ko-KR" altLang="en-US" dirty="0"/>
              <a:t>메모리가 불필요해지는 즉시 정리가 되는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thread </a:t>
            </a:r>
            <a:r>
              <a:rPr lang="ko-KR" altLang="en-US" dirty="0"/>
              <a:t>가 여러 개면</a:t>
            </a:r>
            <a:r>
              <a:rPr lang="en-US" altLang="ko-KR" dirty="0"/>
              <a:t>, </a:t>
            </a:r>
            <a:r>
              <a:rPr lang="ko-KR" altLang="en-US" dirty="0"/>
              <a:t>이런 참조 갱신에 </a:t>
            </a:r>
            <a:r>
              <a:rPr lang="en-US" altLang="ko-KR" dirty="0"/>
              <a:t>lock </a:t>
            </a:r>
            <a:r>
              <a:rPr lang="ko-KR" altLang="en-US" dirty="0"/>
              <a:t>이 걸려야만 합니다</a:t>
            </a:r>
            <a:r>
              <a:rPr lang="en-US" altLang="ko-KR" dirty="0"/>
              <a:t>. &lt;&lt; </a:t>
            </a:r>
            <a:r>
              <a:rPr lang="ko-KR" altLang="en-US" dirty="0"/>
              <a:t>그려가며 설명 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lock</a:t>
            </a:r>
            <a:r>
              <a:rPr lang="ko-KR" altLang="en-US" dirty="0"/>
              <a:t>을 안건다면</a:t>
            </a:r>
            <a:r>
              <a:rPr lang="en-US" altLang="ko-KR" dirty="0"/>
              <a:t>, </a:t>
            </a:r>
            <a:r>
              <a:rPr lang="ko-KR" altLang="en-US" dirty="0" err="1"/>
              <a:t>카운팅이</a:t>
            </a:r>
            <a:r>
              <a:rPr lang="ko-KR" altLang="en-US" dirty="0"/>
              <a:t> 동시에 일어나는 경우</a:t>
            </a:r>
            <a:r>
              <a:rPr lang="en-US" altLang="ko-KR" dirty="0"/>
              <a:t>, </a:t>
            </a:r>
            <a:r>
              <a:rPr lang="ko-KR" altLang="en-US" dirty="0"/>
              <a:t>그래서 메모리가 더 이상 사용되지 않는 상황임에도 불구하고</a:t>
            </a:r>
            <a:r>
              <a:rPr lang="en-US" altLang="ko-KR" dirty="0"/>
              <a:t>, </a:t>
            </a:r>
            <a:r>
              <a:rPr lang="ko-KR" altLang="en-US" dirty="0"/>
              <a:t>참조가 </a:t>
            </a:r>
            <a:r>
              <a:rPr lang="en-US" altLang="ko-KR" dirty="0"/>
              <a:t>0 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메모리가 정리되지 않거나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혹은 사용중임에도 불구하고 참조가 </a:t>
            </a:r>
            <a:r>
              <a:rPr lang="en-US" altLang="ko-KR" dirty="0"/>
              <a:t>0</a:t>
            </a:r>
            <a:r>
              <a:rPr lang="ko-KR" altLang="en-US" dirty="0"/>
              <a:t>이라서 메모리가 정리되는 등의 불상사가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참조 갱신에 </a:t>
            </a:r>
            <a:r>
              <a:rPr lang="en-US" altLang="ko-KR" dirty="0"/>
              <a:t>lock </a:t>
            </a:r>
            <a:r>
              <a:rPr lang="ko-KR" altLang="en-US" dirty="0"/>
              <a:t>을 걸어버리면</a:t>
            </a:r>
            <a:r>
              <a:rPr lang="en-US" altLang="ko-KR" dirty="0"/>
              <a:t>, </a:t>
            </a:r>
            <a:r>
              <a:rPr lang="ko-KR" altLang="en-US" dirty="0"/>
              <a:t>안 그래도 느린 </a:t>
            </a:r>
            <a:r>
              <a:rPr lang="en-US" altLang="ko-KR" dirty="0"/>
              <a:t>python </a:t>
            </a:r>
            <a:r>
              <a:rPr lang="ko-KR" altLang="en-US" dirty="0"/>
              <a:t>이 더 느려지게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python </a:t>
            </a:r>
            <a:r>
              <a:rPr lang="ko-KR" altLang="en-US" dirty="0"/>
              <a:t>은 효과적인 메모리 관리를 위해 의도적으로 병렬성을 버렸습니다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python </a:t>
            </a:r>
            <a:r>
              <a:rPr lang="ko-KR" altLang="en-US" dirty="0"/>
              <a:t>은 동시 처리가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ko-KR" altLang="en-US" dirty="0" err="1"/>
              <a:t>게벤트</a:t>
            </a:r>
            <a:r>
              <a:rPr lang="en-US" altLang="ko-KR" dirty="0"/>
              <a:t>(</a:t>
            </a:r>
            <a:r>
              <a:rPr lang="en-US" altLang="ko-KR" dirty="0" err="1"/>
              <a:t>gevent</a:t>
            </a:r>
            <a:r>
              <a:rPr lang="en-US" altLang="ko-KR" dirty="0"/>
              <a:t>) </a:t>
            </a:r>
            <a:r>
              <a:rPr lang="ko-KR" altLang="en-US" dirty="0"/>
              <a:t>라는 </a:t>
            </a:r>
            <a:r>
              <a:rPr lang="en-US" altLang="ko-KR" dirty="0"/>
              <a:t>coroutine </a:t>
            </a:r>
            <a:r>
              <a:rPr lang="ko-KR" altLang="en-US" dirty="0"/>
              <a:t>라이브러리를 이용해 이런 단점을 극복하고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비동기 </a:t>
            </a:r>
            <a:r>
              <a:rPr lang="en-US" altLang="ko-KR" dirty="0"/>
              <a:t>NIO </a:t>
            </a:r>
            <a:r>
              <a:rPr lang="ko-KR" altLang="en-US" dirty="0"/>
              <a:t>방식으로 작동하는 </a:t>
            </a:r>
            <a:r>
              <a:rPr lang="ko-KR" altLang="en-US" dirty="0" err="1"/>
              <a:t>부하테스터입니다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Python </a:t>
            </a:r>
            <a:r>
              <a:rPr lang="ko-KR" altLang="en-US" dirty="0"/>
              <a:t>임에도 불구하고 빠르게 작동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지금부터 </a:t>
            </a:r>
            <a:r>
              <a:rPr lang="ko-KR" altLang="en-US" dirty="0" err="1"/>
              <a:t>로커스터</a:t>
            </a:r>
            <a:r>
              <a:rPr lang="ko-KR" altLang="en-US" dirty="0"/>
              <a:t> </a:t>
            </a:r>
            <a:r>
              <a:rPr lang="ko-KR" altLang="en-US" dirty="0" err="1"/>
              <a:t>부하테스터를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간 성능을 비교해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491D3-F27E-0FB4-F91C-7904A0F6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441764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754792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390057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7533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2823C29C-6190-2DB5-78A4-BDCDB2F4E700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720388FA-5563-44DC-F804-C09DFC0CBBD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5C1BC-992A-F8F1-5CB4-39D31E4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1" y="1144458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D01BF44-3805-56ED-1327-FCD6B7826BAC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CE37D5E-C49E-B258-BF6B-CC99D5E3AD7D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BEF5D44F-F1EA-B3CE-0382-6BC86EBD3E7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18610A16-FCD9-83A9-B905-1237011C613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4A9A0-714D-812D-84B0-E07D6BEC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0056CE0-9909-7ED5-0CB5-398033CCA42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19E44AE-90C6-0927-B728-5298838754A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A9BFC2A3-46A2-1458-DDCD-B7C8B35B77F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764C4AAD-D4E0-AEB4-A09A-21707FB3571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9F7B5-7F8F-02D3-74F6-317A01A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부하테스트 도구</a:t>
            </a:r>
            <a:endParaRPr lang="en-US" altLang="ko-KR" dirty="0"/>
          </a:p>
          <a:p>
            <a:pPr lvl="1"/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lvl="1"/>
            <a:r>
              <a:rPr lang="en-US" altLang="ko-KR" dirty="0"/>
              <a:t>SoapUI</a:t>
            </a:r>
          </a:p>
          <a:p>
            <a:pPr lvl="1"/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Grafana K6</a:t>
            </a:r>
          </a:p>
          <a:p>
            <a:pPr lvl="1"/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단건조회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BB2BF-E8CE-E9A9-E7A1-2583F41C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7" y="1176732"/>
            <a:ext cx="8103714" cy="39667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1062401" y="1524000"/>
            <a:ext cx="2009045" cy="3259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3961546" y="1524001"/>
            <a:ext cx="1924903" cy="3259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6248400" y="1524000"/>
            <a:ext cx="2266950" cy="32590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351587" y="44316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4004342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248400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210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Jmeter</a:t>
            </a:r>
            <a:r>
              <a:rPr lang="en-US" altLang="ko-KR" dirty="0"/>
              <a:t> </a:t>
            </a:r>
            <a:r>
              <a:rPr lang="ko-KR" altLang="en-US" dirty="0"/>
              <a:t>테스트 </a:t>
            </a:r>
            <a:r>
              <a:rPr lang="en-US" altLang="ko-KR" dirty="0"/>
              <a:t>(</a:t>
            </a:r>
            <a:r>
              <a:rPr lang="ko-KR" altLang="en-US" dirty="0"/>
              <a:t>응답속도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680E7-EB41-BFA6-1D5B-479F81A5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34" y="1198653"/>
            <a:ext cx="8241322" cy="39448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647E0A-A57E-0374-7E22-BC8221067795}"/>
              </a:ext>
            </a:extLst>
          </p:cNvPr>
          <p:cNvSpPr/>
          <p:nvPr/>
        </p:nvSpPr>
        <p:spPr>
          <a:xfrm>
            <a:off x="1062401" y="1524001"/>
            <a:ext cx="2009045" cy="3270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2BD93-3D0C-6D9D-6A97-A5F1CDF638F8}"/>
              </a:ext>
            </a:extLst>
          </p:cNvPr>
          <p:cNvSpPr/>
          <p:nvPr/>
        </p:nvSpPr>
        <p:spPr>
          <a:xfrm>
            <a:off x="3961546" y="1522289"/>
            <a:ext cx="2009045" cy="32707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74944B-01E8-92FF-9D33-BA6FC1B33FB8}"/>
              </a:ext>
            </a:extLst>
          </p:cNvPr>
          <p:cNvSpPr/>
          <p:nvPr/>
        </p:nvSpPr>
        <p:spPr>
          <a:xfrm>
            <a:off x="6330462" y="1520577"/>
            <a:ext cx="2239104" cy="32707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833CA-4E20-B301-4C57-EE15410A837A}"/>
              </a:ext>
            </a:extLst>
          </p:cNvPr>
          <p:cNvSpPr txBox="1"/>
          <p:nvPr/>
        </p:nvSpPr>
        <p:spPr>
          <a:xfrm>
            <a:off x="1351587" y="443166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mvc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5D032-E6F8-615D-C564-931558AA6427}"/>
              </a:ext>
            </a:extLst>
          </p:cNvPr>
          <p:cNvSpPr txBox="1"/>
          <p:nvPr/>
        </p:nvSpPr>
        <p:spPr>
          <a:xfrm>
            <a:off x="4004342" y="4431665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reactor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45F16-6966-0D18-E61A-4D51FF59086D}"/>
              </a:ext>
            </a:extLst>
          </p:cNvPr>
          <p:cNvSpPr txBox="1"/>
          <p:nvPr/>
        </p:nvSpPr>
        <p:spPr>
          <a:xfrm>
            <a:off x="6611813" y="4431665"/>
            <a:ext cx="1544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webflux</a:t>
            </a:r>
            <a:r>
              <a:rPr lang="en-US" altLang="ko-KR" sz="11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- coroutine</a:t>
            </a:r>
            <a:endParaRPr lang="ko-KR" altLang="en-US" sz="11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10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83772E-2DC6-9DFB-0325-47744922343E}"/>
              </a:ext>
            </a:extLst>
          </p:cNvPr>
          <p:cNvSpPr/>
          <p:nvPr/>
        </p:nvSpPr>
        <p:spPr>
          <a:xfrm>
            <a:off x="3544711" y="1701976"/>
            <a:ext cx="2054578" cy="837771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Event Loop</a:t>
            </a:r>
            <a:endParaRPr lang="ko-KR" altLang="en-US" sz="2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6DCA31-6644-5B20-8CFD-71583BFDDBA6}"/>
              </a:ext>
            </a:extLst>
          </p:cNvPr>
          <p:cNvSpPr/>
          <p:nvPr/>
        </p:nvSpPr>
        <p:spPr>
          <a:xfrm>
            <a:off x="1711569" y="3242909"/>
            <a:ext cx="2245185" cy="837771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Event</a:t>
            </a:r>
          </a:p>
          <a:p>
            <a:pPr algn="ctr"/>
            <a:r>
              <a:rPr lang="en-US" altLang="ko-KR" dirty="0"/>
              <a:t>for Asynchronous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CBA08B-1A25-2D1C-680E-232E32CBEA6C}"/>
              </a:ext>
            </a:extLst>
          </p:cNvPr>
          <p:cNvSpPr/>
          <p:nvPr/>
        </p:nvSpPr>
        <p:spPr>
          <a:xfrm>
            <a:off x="5187247" y="3242909"/>
            <a:ext cx="2397584" cy="837771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Non-Blocking IO</a:t>
            </a:r>
            <a:endParaRPr lang="ko-KR" altLang="en-US" sz="2400" dirty="0"/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64987E12-28EB-0D4F-6EE7-CAC7C086DF3A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F69476E5-4683-1B70-668A-450C10F0B2CF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B53F3-8B52-1EAC-BEF2-EC913009FFC3}"/>
              </a:ext>
            </a:extLst>
          </p:cNvPr>
          <p:cNvSpPr txBox="1"/>
          <p:nvPr/>
        </p:nvSpPr>
        <p:spPr>
          <a:xfrm>
            <a:off x="1568646" y="4193138"/>
            <a:ext cx="2573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</a:rPr>
              <a:t>Reactor, Coroutine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FD658-A2DB-5377-CA24-48BC1DFE2CF0}"/>
              </a:ext>
            </a:extLst>
          </p:cNvPr>
          <p:cNvSpPr txBox="1"/>
          <p:nvPr/>
        </p:nvSpPr>
        <p:spPr>
          <a:xfrm>
            <a:off x="5126146" y="4193137"/>
            <a:ext cx="2519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0C0"/>
                </a:solidFill>
              </a:rPr>
              <a:t>R2DBC, </a:t>
            </a:r>
            <a:r>
              <a:rPr lang="en-US" altLang="ko-KR" sz="2400" b="1" dirty="0" err="1">
                <a:solidFill>
                  <a:srgbClr val="0070C0"/>
                </a:solidFill>
              </a:rPr>
              <a:t>WebClient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759F4-2D18-0D1F-82E5-8C9FBE8BC9E1}"/>
              </a:ext>
            </a:extLst>
          </p:cNvPr>
          <p:cNvSpPr txBox="1"/>
          <p:nvPr/>
        </p:nvSpPr>
        <p:spPr>
          <a:xfrm>
            <a:off x="4123448" y="2576526"/>
            <a:ext cx="897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0070C0"/>
                </a:solidFill>
              </a:rPr>
              <a:t>Netty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0" y="2159286"/>
            <a:ext cx="3690045" cy="2841335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1" y="2159286"/>
            <a:ext cx="3749861" cy="28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pPr lvl="1"/>
            <a:r>
              <a:rPr lang="ko-KR" altLang="en-US" dirty="0"/>
              <a:t>사용법이 간단</a:t>
            </a:r>
            <a:endParaRPr lang="en-US" altLang="ko-KR" dirty="0"/>
          </a:p>
          <a:p>
            <a:pPr lvl="1"/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2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826F1-02C2-84AF-4EBE-332C3EF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1139120"/>
            <a:ext cx="6422422" cy="40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6E409-EE42-334B-1785-C19A7581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1171</TotalTime>
  <Words>1279</Words>
  <Application>Microsoft Office PowerPoint</Application>
  <PresentationFormat>화면 슬라이드 쇼(16:9)</PresentationFormat>
  <Paragraphs>258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부하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비동기 서비스 부하 테스트</vt:lpstr>
      <vt:lpstr>가설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Jmeter 테스트 (단건조회)</vt:lpstr>
      <vt:lpstr>Jmeter 테스트 (응답속도)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387</cp:revision>
  <dcterms:created xsi:type="dcterms:W3CDTF">2023-07-11T14:27:12Z</dcterms:created>
  <dcterms:modified xsi:type="dcterms:W3CDTF">2023-09-06T14:50:48Z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