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6" r:id="rId2"/>
    <p:sldId id="258" r:id="rId3"/>
    <p:sldId id="270" r:id="rId4"/>
    <p:sldId id="274" r:id="rId5"/>
    <p:sldId id="271" r:id="rId6"/>
    <p:sldId id="272" r:id="rId7"/>
    <p:sldId id="273" r:id="rId8"/>
    <p:sldId id="262" r:id="rId9"/>
    <p:sldId id="264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638" autoAdjust="0"/>
  </p:normalViewPr>
  <p:slideViewPr>
    <p:cSldViewPr snapToGrid="0" showGuides="1">
      <p:cViewPr varScale="1">
        <p:scale>
          <a:sx n="86" d="100"/>
          <a:sy n="86" d="100"/>
        </p:scale>
        <p:origin x="2232" y="7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에서 만들었던 </a:t>
            </a:r>
            <a:r>
              <a:rPr lang="en-US" altLang="ko-KR" dirty="0"/>
              <a:t>application </a:t>
            </a:r>
            <a:r>
              <a:rPr lang="ko-KR" altLang="en-US" dirty="0"/>
              <a:t>을 그대로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기반의 비동기 서비스로 다시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Reactive library</a:t>
            </a:r>
            <a:r>
              <a:rPr lang="ko-KR" altLang="en-US" dirty="0"/>
              <a:t>인 </a:t>
            </a:r>
            <a:r>
              <a:rPr lang="en-US" altLang="ko-KR" dirty="0"/>
              <a:t>Reactor</a:t>
            </a:r>
            <a:r>
              <a:rPr lang="ko-KR" altLang="en-US" dirty="0"/>
              <a:t>를 사용해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이희승</a:t>
            </a:r>
            <a:r>
              <a:rPr lang="ko-KR" altLang="en-US" dirty="0"/>
              <a:t> 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가장 유명한 한국인 오픈소스 개발자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Twitter,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Line</a:t>
            </a:r>
            <a:r>
              <a:rPr lang="ko-KR" altLang="en-US" dirty="0"/>
              <a:t>에서 </a:t>
            </a:r>
            <a:r>
              <a:rPr lang="en-US" altLang="ko-KR" dirty="0" err="1"/>
              <a:t>Armeria</a:t>
            </a:r>
            <a:r>
              <a:rPr lang="ko-KR" altLang="en-US" dirty="0"/>
              <a:t>라는 </a:t>
            </a:r>
            <a:r>
              <a:rPr lang="en-US" altLang="ko-KR" dirty="0"/>
              <a:t>Microservice framework </a:t>
            </a:r>
            <a:r>
              <a:rPr lang="ko-KR" altLang="en-US" dirty="0" err="1"/>
              <a:t>개발중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4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Netty</a:t>
            </a:r>
            <a:r>
              <a:rPr lang="ko-KR" altLang="en-US" dirty="0"/>
              <a:t> 주요 개념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Handler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Decoder / Encoder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Frame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0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당시 </a:t>
            </a:r>
            <a:r>
              <a:rPr lang="en-US" altLang="ko-KR" dirty="0"/>
              <a:t>Netflix </a:t>
            </a:r>
            <a:r>
              <a:rPr lang="ko-KR" altLang="en-US" dirty="0"/>
              <a:t>에서도 </a:t>
            </a:r>
            <a:r>
              <a:rPr lang="en-US" altLang="ko-KR" dirty="0"/>
              <a:t>Microservice </a:t>
            </a:r>
            <a:r>
              <a:rPr lang="ko-KR" altLang="en-US" dirty="0"/>
              <a:t>간 부하 전파에 대해 비슷한 고민을 하고 있었으며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RxJava</a:t>
            </a:r>
            <a:r>
              <a:rPr lang="ko-KR" altLang="en-US" dirty="0"/>
              <a:t>란 비동기 </a:t>
            </a:r>
            <a:r>
              <a:rPr lang="en-US" altLang="ko-KR" dirty="0"/>
              <a:t>NIO </a:t>
            </a:r>
            <a:r>
              <a:rPr lang="ko-KR" altLang="en-US" dirty="0"/>
              <a:t>프레임워크로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world</a:t>
            </a:r>
            <a:r>
              <a:rPr lang="ko-KR" altLang="en-US" dirty="0"/>
              <a:t>를 </a:t>
            </a:r>
            <a:r>
              <a:rPr lang="en-US" altLang="ko-KR" dirty="0" err="1"/>
              <a:t>Webflux</a:t>
            </a:r>
            <a:r>
              <a:rPr lang="ko-KR" altLang="en-US" dirty="0"/>
              <a:t> 비동기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4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구현해 볼 내용은 </a:t>
            </a:r>
            <a:r>
              <a:rPr lang="en-US" altLang="ko-KR" dirty="0"/>
              <a:t>Spring MVC</a:t>
            </a:r>
            <a:r>
              <a:rPr lang="ko-KR" altLang="en-US" dirty="0"/>
              <a:t>와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gineering.linecorp.com/ko/blog/line-developer-interview-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webflux.reactor&amp;name=webflux.reactor&amp;description=spring%20boot%20reactor&amp;packageName=dev.fastcampus.webflux.reactor&amp;dependencies=webflux,data-r2dbc,h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기반 함수형 프로그래밍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47A55-9EEC-E749-370F-7577BB6E686E}"/>
              </a:ext>
            </a:extLst>
          </p:cNvPr>
          <p:cNvSpPr/>
          <p:nvPr/>
        </p:nvSpPr>
        <p:spPr>
          <a:xfrm>
            <a:off x="1204332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3EF5D-4A1A-45FE-0ED1-40E07F630942}"/>
              </a:ext>
            </a:extLst>
          </p:cNvPr>
          <p:cNvSpPr/>
          <p:nvPr/>
        </p:nvSpPr>
        <p:spPr>
          <a:xfrm>
            <a:off x="1204331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Reactive Streams Adapter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BB682-3554-04BA-4C18-E4D31D0C737B}"/>
              </a:ext>
            </a:extLst>
          </p:cNvPr>
          <p:cNvSpPr/>
          <p:nvPr/>
        </p:nvSpPr>
        <p:spPr>
          <a:xfrm>
            <a:off x="5109166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DB1FBA-5AD3-1EB6-1F49-7AB5954FB2F3}"/>
              </a:ext>
            </a:extLst>
          </p:cNvPr>
          <p:cNvSpPr/>
          <p:nvPr/>
        </p:nvSpPr>
        <p:spPr>
          <a:xfrm>
            <a:off x="5109165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 API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4A107-3713-D091-587B-DEE8B0C13CB7}"/>
              </a:ext>
            </a:extLst>
          </p:cNvPr>
          <p:cNvGrpSpPr/>
          <p:nvPr/>
        </p:nvGrpSpPr>
        <p:grpSpPr>
          <a:xfrm>
            <a:off x="1204330" y="1806496"/>
            <a:ext cx="3178098" cy="1825084"/>
            <a:chOff x="1204330" y="1728439"/>
            <a:chExt cx="3178098" cy="18250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DA2214-73AF-FBAD-F82A-2C18E6DF030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 Reactive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99655D-1201-BC85-5FE3-3D42AF72499B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Webflux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932B80-2940-EAA2-1484-FA93CAE642CA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 Reactive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Mongo, Cassandra, Redis, Couchbase, R2DBC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9C785D-4063-300E-4341-F509D28105D3}"/>
              </a:ext>
            </a:extLst>
          </p:cNvPr>
          <p:cNvGrpSpPr/>
          <p:nvPr/>
        </p:nvGrpSpPr>
        <p:grpSpPr>
          <a:xfrm>
            <a:off x="5109164" y="1800772"/>
            <a:ext cx="3178098" cy="1825084"/>
            <a:chOff x="1204330" y="1728439"/>
            <a:chExt cx="3178098" cy="1825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483B5E-942C-151B-6904-A4CFE96D1F3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AB754C-48FF-6DD2-6F8F-4D7700625865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MVC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DD4317-F702-7E77-876E-6D625402FB5F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JDBC, JPA, NoSQL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5FB1C5-DBBD-2D39-4C9F-5D2C7F71BCBC}"/>
              </a:ext>
            </a:extLst>
          </p:cNvPr>
          <p:cNvSpPr txBox="1"/>
          <p:nvPr/>
        </p:nvSpPr>
        <p:spPr>
          <a:xfrm>
            <a:off x="1866682" y="124119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Reactive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3E805-87E8-0350-46E4-B8D4F8C4D265}"/>
              </a:ext>
            </a:extLst>
          </p:cNvPr>
          <p:cNvSpPr txBox="1"/>
          <p:nvPr/>
        </p:nvSpPr>
        <p:spPr>
          <a:xfrm>
            <a:off x="5676682" y="124688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Servlet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5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7AA7D-F84F-5BC4-DE41-5DDC5CF8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08" y="1174946"/>
            <a:ext cx="5475251" cy="36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0A6E7-0708-DCEA-9DD1-D89496CF2CC4}"/>
              </a:ext>
            </a:extLst>
          </p:cNvPr>
          <p:cNvSpPr txBox="1"/>
          <p:nvPr/>
        </p:nvSpPr>
        <p:spPr>
          <a:xfrm>
            <a:off x="3468029" y="4835723"/>
            <a:ext cx="5295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https://engineering.linecorp.com/ko/blog/line-developer-interview-3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856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Netty</a:t>
            </a:r>
            <a:endParaRPr lang="en-US" altLang="ko-KR" dirty="0"/>
          </a:p>
          <a:p>
            <a:pPr lvl="1"/>
            <a:r>
              <a:rPr lang="en-US" altLang="ko-KR" dirty="0"/>
              <a:t>Event-driven Asynchronous Network Application Framework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10</a:t>
            </a:r>
            <a:r>
              <a:rPr lang="ko-KR" altLang="en-US" dirty="0"/>
              <a:t>만개 이상의 클라이언트 커넥션을 안정적으로 처리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0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Reactor</a:t>
            </a:r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에서 </a:t>
            </a:r>
            <a:r>
              <a:rPr lang="en-US" altLang="ko-KR" dirty="0"/>
              <a:t>Async NIO </a:t>
            </a:r>
            <a:r>
              <a:rPr lang="ko-KR" altLang="en-US" dirty="0"/>
              <a:t>어플리케이션을 구축하기 위한 프레임워크</a:t>
            </a:r>
            <a:endParaRPr lang="en-US" altLang="ko-KR" dirty="0"/>
          </a:p>
          <a:p>
            <a:pPr lvl="1"/>
            <a:r>
              <a:rPr lang="ko-KR" altLang="en-US" dirty="0"/>
              <a:t>처음에는 대용량 데이터 스트리밍 처리를 목적으로 개발</a:t>
            </a:r>
            <a:endParaRPr lang="en-US" altLang="ko-KR" dirty="0"/>
          </a:p>
          <a:p>
            <a:pPr lvl="1"/>
            <a:r>
              <a:rPr lang="en-US" altLang="ko-KR" dirty="0"/>
              <a:t>Reactive Streams </a:t>
            </a:r>
            <a:r>
              <a:rPr lang="ko-KR" altLang="en-US" dirty="0"/>
              <a:t>란 비동기 스트림 처리표준 구현</a:t>
            </a:r>
            <a:endParaRPr lang="en-US" altLang="ko-KR" dirty="0"/>
          </a:p>
          <a:p>
            <a:pPr lvl="2"/>
            <a:r>
              <a:rPr lang="en-US" altLang="ko-KR" dirty="0">
                <a:effectLst/>
                <a:hlinkClick r:id="rId3"/>
              </a:rPr>
              <a:t>http://www.reactive-streams.org</a:t>
            </a:r>
            <a:endParaRPr lang="en-US" altLang="ko-KR" dirty="0">
              <a:effectLst/>
            </a:endParaRPr>
          </a:p>
          <a:p>
            <a:pPr lvl="2"/>
            <a:r>
              <a:rPr lang="en-US" altLang="ko-KR" dirty="0"/>
              <a:t>Java9 Flow</a:t>
            </a:r>
            <a:r>
              <a:rPr lang="ko-KR" altLang="en-US" dirty="0"/>
              <a:t>도 해당 표준을 따르고 있음</a:t>
            </a:r>
            <a:endParaRPr lang="en-US" altLang="ko-KR" dirty="0"/>
          </a:p>
          <a:p>
            <a:pPr lvl="1"/>
            <a:r>
              <a:rPr lang="en-US" altLang="ko-KR" dirty="0"/>
              <a:t>Release</a:t>
            </a:r>
          </a:p>
          <a:p>
            <a:pPr lvl="2"/>
            <a:r>
              <a:rPr lang="en-US" altLang="ko-KR" dirty="0"/>
              <a:t>1.0 : 2013.07</a:t>
            </a:r>
          </a:p>
          <a:p>
            <a:pPr lvl="2"/>
            <a:r>
              <a:rPr lang="en-US" altLang="ko-KR" dirty="0"/>
              <a:t>3.0 : 2016.08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4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Reactor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7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https://start.spring.io/#!type=gradle-project-kotlin&amp;language=kotlin&amp;platformVersion=3.1.1&amp;packaging=jar&amp;jvmVersion=17&amp;groupId=dev.fastcampus&amp;artifactId=webflux.reactor&amp;name=webflux.reactor&amp;description=spring boot </a:t>
            </a:r>
            <a:r>
              <a:rPr lang="en-US" altLang="ko-KR" sz="300" dirty="0" err="1">
                <a:effectLst/>
                <a:hlinkClick r:id="rId4"/>
              </a:rPr>
              <a:t>reactor&amp;packageName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dev.fastcampus.webflux.reactor&amp;dependencies</a:t>
            </a:r>
            <a:r>
              <a:rPr lang="en-US" altLang="ko-KR" sz="300" dirty="0">
                <a:effectLst/>
                <a:hlinkClick r:id="rId4"/>
              </a:rPr>
              <a:t>=webflux,data-r2dbc,h2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B0F4A-07BD-A21D-9A95-C168DB04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028" y="2361590"/>
            <a:ext cx="5492392" cy="26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635</TotalTime>
  <Words>451</Words>
  <Application>Microsoft Office PowerPoint</Application>
  <PresentationFormat>화면 슬라이드 쇼(16:9)</PresentationFormat>
  <Paragraphs>103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구현 (Spring Webflux)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 실습</vt:lpstr>
      <vt:lpstr>구현내용 및 개발환경 구성</vt:lpstr>
      <vt:lpstr>구현내용 및 개발환경 구성</vt:lpstr>
      <vt:lpstr>비동기 서비스 구현 (Spring Webflux)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164</cp:revision>
  <dcterms:created xsi:type="dcterms:W3CDTF">2023-07-11T14:27:12Z</dcterms:created>
  <dcterms:modified xsi:type="dcterms:W3CDTF">2023-07-18T15:04:45Z</dcterms:modified>
</cp:coreProperties>
</file>