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3"/>
  </p:notesMasterIdLst>
  <p:sldIdLst>
    <p:sldId id="256" r:id="rId2"/>
    <p:sldId id="258" r:id="rId3"/>
    <p:sldId id="259" r:id="rId4"/>
    <p:sldId id="261" r:id="rId5"/>
    <p:sldId id="262" r:id="rId6"/>
    <p:sldId id="283" r:id="rId7"/>
    <p:sldId id="284" r:id="rId8"/>
    <p:sldId id="285" r:id="rId9"/>
    <p:sldId id="287" r:id="rId10"/>
    <p:sldId id="264" r:id="rId11"/>
    <p:sldId id="266" r:id="rId12"/>
    <p:sldId id="273" r:id="rId13"/>
    <p:sldId id="267" r:id="rId14"/>
    <p:sldId id="275" r:id="rId15"/>
    <p:sldId id="274" r:id="rId16"/>
    <p:sldId id="279" r:id="rId17"/>
    <p:sldId id="281" r:id="rId18"/>
    <p:sldId id="278" r:id="rId19"/>
    <p:sldId id="277" r:id="rId20"/>
    <p:sldId id="282" r:id="rId21"/>
    <p:sldId id="280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4D1B"/>
    <a:srgbClr val="008000"/>
    <a:srgbClr val="996633"/>
    <a:srgbClr val="0033CC"/>
    <a:srgbClr val="DA2ADE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2648" autoAdjust="0"/>
  </p:normalViewPr>
  <p:slideViewPr>
    <p:cSldViewPr snapToGrid="0" showGuides="1">
      <p:cViewPr>
        <p:scale>
          <a:sx n="75" d="100"/>
          <a:sy n="75" d="100"/>
        </p:scale>
        <p:origin x="1818" y="294"/>
      </p:cViewPr>
      <p:guideLst>
        <p:guide orient="horz" pos="177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951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15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82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Tomcat default thread </a:t>
            </a:r>
            <a:r>
              <a:rPr lang="ko-KR" altLang="en-US" dirty="0"/>
              <a:t>개수 </a:t>
            </a:r>
            <a:r>
              <a:rPr lang="en-US" altLang="ko-KR" dirty="0"/>
              <a:t>: 200</a:t>
            </a:r>
            <a:r>
              <a:rPr lang="ko-KR" altLang="en-US" dirty="0"/>
              <a:t>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9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Thread </a:t>
            </a:r>
            <a:r>
              <a:rPr lang="ko-KR" altLang="en-US" dirty="0"/>
              <a:t>개수는 </a:t>
            </a:r>
            <a:r>
              <a:rPr lang="en-US" altLang="ko-KR" dirty="0"/>
              <a:t>Core </a:t>
            </a:r>
            <a:r>
              <a:rPr lang="ko-KR" altLang="en-US" dirty="0"/>
              <a:t>수 </a:t>
            </a:r>
            <a:r>
              <a:rPr lang="en-US" altLang="ko-KR" dirty="0"/>
              <a:t>* 2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Netty</a:t>
            </a:r>
            <a:r>
              <a:rPr lang="ko-KR" altLang="en-US" dirty="0"/>
              <a:t>가 자동 결정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91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r>
              <a:rPr lang="ko-KR" altLang="en-US" dirty="0"/>
              <a:t>가 </a:t>
            </a:r>
            <a:r>
              <a:rPr lang="en-US" altLang="ko-KR" dirty="0"/>
              <a:t>block </a:t>
            </a:r>
            <a:r>
              <a:rPr lang="ko-KR" altLang="en-US" dirty="0"/>
              <a:t>된다고 </a:t>
            </a:r>
            <a:r>
              <a:rPr lang="en-US" altLang="ko-KR" dirty="0"/>
              <a:t>core</a:t>
            </a:r>
            <a:r>
              <a:rPr lang="ko-KR" altLang="en-US" dirty="0"/>
              <a:t>가 정지하진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네트워크 지연 등으로 </a:t>
            </a:r>
            <a:r>
              <a:rPr lang="en-US" altLang="ko-KR" dirty="0"/>
              <a:t>I/O blocking</a:t>
            </a:r>
            <a:r>
              <a:rPr lang="ko-KR" altLang="en-US" dirty="0"/>
              <a:t>이 발생하면</a:t>
            </a:r>
            <a:r>
              <a:rPr lang="en-US" altLang="ko-KR" dirty="0"/>
              <a:t>, thread</a:t>
            </a:r>
            <a:r>
              <a:rPr lang="ko-KR" altLang="en-US" dirty="0"/>
              <a:t>는 </a:t>
            </a:r>
            <a:r>
              <a:rPr lang="en-US" altLang="ko-KR" dirty="0"/>
              <a:t>wait </a:t>
            </a:r>
            <a:r>
              <a:rPr lang="ko-KR" altLang="en-US" dirty="0"/>
              <a:t>상태로 바뀌고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en-US" altLang="ko-KR" dirty="0"/>
              <a:t>thread</a:t>
            </a:r>
            <a:r>
              <a:rPr lang="ko-KR" altLang="en-US" dirty="0"/>
              <a:t>가 </a:t>
            </a:r>
            <a:r>
              <a:rPr lang="en-US" altLang="ko-KR" dirty="0"/>
              <a:t>core</a:t>
            </a:r>
            <a:r>
              <a:rPr lang="ko-KR" altLang="en-US" dirty="0"/>
              <a:t>를 사용할 수 있도록 자리를 양보합니다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소켓에 신호가 들어오면 </a:t>
            </a:r>
            <a:r>
              <a:rPr lang="en-US" altLang="ko-KR" dirty="0"/>
              <a:t>OS</a:t>
            </a:r>
            <a:r>
              <a:rPr lang="ko-KR" altLang="en-US" dirty="0"/>
              <a:t>는 잠자던 </a:t>
            </a:r>
            <a:r>
              <a:rPr lang="en-US" altLang="ko-KR" dirty="0"/>
              <a:t>thread</a:t>
            </a:r>
            <a:r>
              <a:rPr lang="ko-KR" altLang="en-US" dirty="0"/>
              <a:t>를 깨워 </a:t>
            </a:r>
            <a:r>
              <a:rPr lang="en-US" altLang="ko-KR" dirty="0"/>
              <a:t>runnable </a:t>
            </a:r>
            <a:r>
              <a:rPr lang="ko-KR" altLang="en-US" dirty="0"/>
              <a:t>상태로 변경합니다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idle </a:t>
            </a:r>
            <a:r>
              <a:rPr lang="ko-KR" altLang="en-US" dirty="0"/>
              <a:t>상태인 </a:t>
            </a:r>
            <a:r>
              <a:rPr lang="en-US" altLang="ko-KR" dirty="0"/>
              <a:t>core</a:t>
            </a:r>
            <a:r>
              <a:rPr lang="ko-KR" altLang="en-US" dirty="0"/>
              <a:t>가 나타나면 그 곳에서 </a:t>
            </a:r>
            <a:r>
              <a:rPr lang="en-US" altLang="ko-KR" dirty="0"/>
              <a:t>thread </a:t>
            </a:r>
            <a:r>
              <a:rPr lang="ko-KR" altLang="en-US" dirty="0"/>
              <a:t>실행이 재개됩니다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OS</a:t>
            </a:r>
            <a:r>
              <a:rPr lang="ko-KR" altLang="en-US" dirty="0"/>
              <a:t>에서 제어해주는 </a:t>
            </a:r>
            <a:r>
              <a:rPr lang="en-US" altLang="ko-KR" dirty="0"/>
              <a:t>thread</a:t>
            </a:r>
            <a:r>
              <a:rPr lang="ko-KR" altLang="en-US" dirty="0"/>
              <a:t>와 </a:t>
            </a:r>
            <a:r>
              <a:rPr lang="en-US" altLang="ko-KR" dirty="0"/>
              <a:t>core</a:t>
            </a:r>
            <a:r>
              <a:rPr lang="ko-KR" altLang="en-US" dirty="0"/>
              <a:t>의 관계는</a:t>
            </a:r>
            <a:r>
              <a:rPr lang="en-US" altLang="ko-KR" dirty="0"/>
              <a:t>, event loop</a:t>
            </a:r>
            <a:r>
              <a:rPr lang="ko-KR" altLang="en-US" dirty="0"/>
              <a:t>의 </a:t>
            </a:r>
            <a:r>
              <a:rPr lang="en-US" altLang="ko-KR" dirty="0"/>
              <a:t>task</a:t>
            </a:r>
            <a:r>
              <a:rPr lang="ko-KR" altLang="en-US" dirty="0"/>
              <a:t>와 </a:t>
            </a:r>
            <a:r>
              <a:rPr lang="en-US" altLang="ko-KR" dirty="0"/>
              <a:t>thread</a:t>
            </a:r>
            <a:r>
              <a:rPr lang="ko-KR" altLang="en-US" dirty="0"/>
              <a:t>의 관계와 유사해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복잡한 처리를 하지 않아도 자동으로 분할실행을 관리해 준다는 점에서 오히려 </a:t>
            </a:r>
            <a:r>
              <a:rPr lang="ko-KR" altLang="en-US" dirty="0" err="1"/>
              <a:t>좋아보이기까지</a:t>
            </a:r>
            <a:r>
              <a:rPr lang="ko-KR" altLang="en-US" dirty="0"/>
              <a:t> 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blocking </a:t>
            </a:r>
            <a:r>
              <a:rPr lang="ko-KR" altLang="en-US" dirty="0"/>
              <a:t>이 대체 뭐가 문제란 걸까요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Context switching</a:t>
            </a:r>
          </a:p>
          <a:p>
            <a:endParaRPr lang="en-US" altLang="ko-KR" dirty="0"/>
          </a:p>
          <a:p>
            <a:r>
              <a:rPr lang="en-US" altLang="ko-KR" dirty="0"/>
              <a:t>Thread</a:t>
            </a:r>
            <a:r>
              <a:rPr lang="ko-KR" altLang="en-US" dirty="0"/>
              <a:t> 가 </a:t>
            </a:r>
            <a:r>
              <a:rPr lang="en-US" altLang="ko-KR" dirty="0"/>
              <a:t>I/O blocking</a:t>
            </a:r>
            <a:r>
              <a:rPr lang="ko-KR" altLang="en-US" dirty="0"/>
              <a:t>이 발생해서 멈춤 상태이거나</a:t>
            </a:r>
            <a:r>
              <a:rPr lang="en-US" altLang="ko-KR" dirty="0"/>
              <a:t>, </a:t>
            </a:r>
            <a:r>
              <a:rPr lang="ko-KR" altLang="en-US" dirty="0"/>
              <a:t>또는 </a:t>
            </a:r>
            <a:r>
              <a:rPr lang="en-US" altLang="ko-KR" dirty="0"/>
              <a:t>sleep </a:t>
            </a:r>
            <a:r>
              <a:rPr lang="ko-KR" altLang="en-US" dirty="0"/>
              <a:t>등으로 처리를 양보하는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CPU </a:t>
            </a:r>
            <a:r>
              <a:rPr lang="ko-KR" altLang="en-US" dirty="0"/>
              <a:t>코어 </a:t>
            </a:r>
            <a:r>
              <a:rPr lang="en-US" altLang="ko-KR" dirty="0"/>
              <a:t>(H/W</a:t>
            </a:r>
            <a:r>
              <a:rPr lang="ko-KR" altLang="en-US" dirty="0"/>
              <a:t> 쓰레드</a:t>
            </a:r>
            <a:r>
              <a:rPr lang="en-US" altLang="ko-KR" dirty="0"/>
              <a:t>) </a:t>
            </a:r>
            <a:r>
              <a:rPr lang="ko-KR" altLang="en-US" dirty="0"/>
              <a:t>에서 다른 쓰레드를 실행하기 위해</a:t>
            </a:r>
            <a:r>
              <a:rPr lang="en-US" altLang="ko-KR" dirty="0"/>
              <a:t>, </a:t>
            </a:r>
            <a:r>
              <a:rPr lang="ko-KR" altLang="en-US" dirty="0"/>
              <a:t>이전 </a:t>
            </a:r>
            <a:r>
              <a:rPr lang="en-US" altLang="ko-KR" dirty="0"/>
              <a:t>thread </a:t>
            </a:r>
            <a:r>
              <a:rPr lang="ko-KR" altLang="en-US" dirty="0"/>
              <a:t>의 상태를 저장하고</a:t>
            </a:r>
            <a:r>
              <a:rPr lang="en-US" altLang="ko-KR" dirty="0"/>
              <a:t>, </a:t>
            </a:r>
            <a:r>
              <a:rPr lang="ko-KR" altLang="en-US" dirty="0"/>
              <a:t>실행할 </a:t>
            </a:r>
            <a:r>
              <a:rPr lang="en-US" altLang="ko-KR" dirty="0"/>
              <a:t>thread </a:t>
            </a:r>
            <a:r>
              <a:rPr lang="ko-KR" altLang="en-US" dirty="0"/>
              <a:t>의 상태를 복원합니다</a:t>
            </a:r>
            <a:r>
              <a:rPr lang="en-US" altLang="ko-KR" dirty="0"/>
              <a:t>. </a:t>
            </a:r>
            <a:r>
              <a:rPr lang="ko-KR" altLang="en-US" dirty="0"/>
              <a:t>이 과정을 </a:t>
            </a:r>
            <a:r>
              <a:rPr lang="en-US" altLang="ko-KR" dirty="0"/>
              <a:t>context switching </a:t>
            </a:r>
            <a:r>
              <a:rPr lang="ko-KR" altLang="en-US" dirty="0"/>
              <a:t>이라고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실행 컨텍스트 </a:t>
            </a:r>
            <a:r>
              <a:rPr lang="en-US" altLang="ko-KR" dirty="0"/>
              <a:t>(</a:t>
            </a:r>
            <a:r>
              <a:rPr lang="ko-KR" altLang="en-US" dirty="0"/>
              <a:t>레지스터</a:t>
            </a:r>
            <a:r>
              <a:rPr lang="en-US" altLang="ko-KR" dirty="0"/>
              <a:t>, </a:t>
            </a:r>
            <a:r>
              <a:rPr lang="ko-KR" altLang="en-US" dirty="0"/>
              <a:t>스택 포인터</a:t>
            </a:r>
            <a:r>
              <a:rPr lang="en-US" altLang="ko-KR" dirty="0"/>
              <a:t>, </a:t>
            </a:r>
            <a:r>
              <a:rPr lang="ko-KR" altLang="en-US" dirty="0"/>
              <a:t>프로그램 카운터</a:t>
            </a:r>
            <a:r>
              <a:rPr lang="en-US" altLang="ko-KR" dirty="0"/>
              <a:t>) </a:t>
            </a:r>
            <a:r>
              <a:rPr lang="ko-KR" altLang="en-US" dirty="0"/>
              <a:t>저장</a:t>
            </a:r>
            <a:r>
              <a:rPr lang="en-US" altLang="ko-KR" dirty="0"/>
              <a:t>/</a:t>
            </a:r>
            <a:r>
              <a:rPr lang="ko-KR" altLang="en-US" dirty="0"/>
              <a:t>복구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로컬 참조가 많을 수록 비용이 더 커집니다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thread</a:t>
            </a:r>
            <a:r>
              <a:rPr lang="ko-KR" altLang="en-US" dirty="0"/>
              <a:t>가 실행되던 </a:t>
            </a:r>
            <a:r>
              <a:rPr lang="en-US" altLang="ko-KR" dirty="0"/>
              <a:t>core</a:t>
            </a:r>
            <a:r>
              <a:rPr lang="ko-KR" altLang="en-US" dirty="0"/>
              <a:t>가 바뀌면 대량의 </a:t>
            </a:r>
            <a:r>
              <a:rPr lang="en-US" altLang="ko-KR" dirty="0"/>
              <a:t>cache miss</a:t>
            </a:r>
            <a:r>
              <a:rPr lang="ko-KR" altLang="en-US" dirty="0"/>
              <a:t>가 발생하여 전환비용이 더 커짐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전환비용은 대략 </a:t>
            </a:r>
            <a:r>
              <a:rPr lang="en-US" altLang="ko-KR" dirty="0"/>
              <a:t>20 us ~ 20 </a:t>
            </a:r>
            <a:r>
              <a:rPr lang="en-US" altLang="ko-KR" dirty="0" err="1"/>
              <a:t>ms</a:t>
            </a:r>
            <a:endParaRPr lang="en-US" altLang="ko-KR" dirty="0"/>
          </a:p>
          <a:p>
            <a:r>
              <a:rPr lang="en-US" altLang="ko-KR" dirty="0"/>
              <a:t>(https://blog.tsunanet.net/2010/11/how-long-does-it-take-to-make-context.html)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core</a:t>
            </a:r>
            <a:r>
              <a:rPr lang="ko-KR" altLang="en-US" dirty="0"/>
              <a:t>는 보통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~ 4</a:t>
            </a:r>
            <a:r>
              <a:rPr lang="ko-KR" altLang="en-US" dirty="0"/>
              <a:t>개 정도인데</a:t>
            </a:r>
            <a:endParaRPr lang="en-US" altLang="ko-KR" dirty="0"/>
          </a:p>
          <a:p>
            <a:r>
              <a:rPr lang="ko-KR" altLang="en-US" dirty="0"/>
              <a:t>여기에 </a:t>
            </a:r>
            <a:r>
              <a:rPr lang="en-US" altLang="ko-KR" dirty="0"/>
              <a:t>thread </a:t>
            </a:r>
            <a:r>
              <a:rPr lang="ko-KR" altLang="en-US" dirty="0"/>
              <a:t>를 </a:t>
            </a:r>
            <a:r>
              <a:rPr lang="en-US" altLang="ko-KR" dirty="0"/>
              <a:t>1000</a:t>
            </a:r>
            <a:r>
              <a:rPr lang="ko-KR" altLang="en-US" dirty="0"/>
              <a:t>개 띄운다고 가정해보면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부하가 적어 일하는 </a:t>
            </a:r>
            <a:r>
              <a:rPr lang="en-US" altLang="ko-KR" dirty="0"/>
              <a:t>thread </a:t>
            </a:r>
            <a:r>
              <a:rPr lang="ko-KR" altLang="en-US" dirty="0"/>
              <a:t>가 얼마 안 될 때는 아무런 문제가 되지 않습니다</a:t>
            </a:r>
            <a:r>
              <a:rPr lang="en-US" altLang="ko-KR" dirty="0"/>
              <a:t>. thread context switching </a:t>
            </a:r>
            <a:r>
              <a:rPr lang="ko-KR" altLang="en-US" dirty="0"/>
              <a:t>은 자연스럽게 처리되는데요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부하가 많아져서 </a:t>
            </a:r>
            <a:r>
              <a:rPr lang="en-US" altLang="ko-KR" dirty="0"/>
              <a:t>1000</a:t>
            </a:r>
            <a:r>
              <a:rPr lang="ko-KR" altLang="en-US" dirty="0"/>
              <a:t>개 </a:t>
            </a:r>
            <a:r>
              <a:rPr lang="en-US" altLang="ko-KR" dirty="0"/>
              <a:t>thread </a:t>
            </a:r>
            <a:r>
              <a:rPr lang="ko-KR" altLang="en-US" dirty="0"/>
              <a:t>가 모두 일하는 상황이 된다면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적은 </a:t>
            </a:r>
            <a:r>
              <a:rPr lang="en-US" altLang="ko-KR" dirty="0"/>
              <a:t>core</a:t>
            </a:r>
            <a:r>
              <a:rPr lang="ko-KR" altLang="en-US" dirty="0"/>
              <a:t>를 차지하기 위해 </a:t>
            </a:r>
            <a:r>
              <a:rPr lang="en-US" altLang="ko-KR" dirty="0"/>
              <a:t>thread </a:t>
            </a:r>
            <a:r>
              <a:rPr lang="ko-KR" altLang="en-US" dirty="0"/>
              <a:t>간 경합이 발생하며</a:t>
            </a:r>
            <a:endParaRPr lang="en-US" altLang="ko-KR" dirty="0"/>
          </a:p>
          <a:p>
            <a:r>
              <a:rPr lang="en-US" altLang="ko-KR" dirty="0"/>
              <a:t>core</a:t>
            </a:r>
            <a:r>
              <a:rPr lang="ko-KR" altLang="en-US" dirty="0"/>
              <a:t>에서 분할 실행되는 </a:t>
            </a:r>
            <a:r>
              <a:rPr lang="en-US" altLang="ko-KR" dirty="0"/>
              <a:t>thread </a:t>
            </a:r>
            <a:r>
              <a:rPr lang="ko-KR" altLang="en-US" dirty="0"/>
              <a:t>개수가 많아지고</a:t>
            </a:r>
            <a:r>
              <a:rPr lang="en-US" altLang="ko-KR" dirty="0"/>
              <a:t>, </a:t>
            </a:r>
            <a:r>
              <a:rPr lang="ko-KR" altLang="en-US" dirty="0"/>
              <a:t>이는 그만큼 </a:t>
            </a:r>
            <a:r>
              <a:rPr lang="en-US" altLang="ko-KR" dirty="0"/>
              <a:t>context switching </a:t>
            </a:r>
            <a:r>
              <a:rPr lang="ko-KR" altLang="en-US" dirty="0"/>
              <a:t>회수가 많아진다는 것과 같으므로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결과적으로 </a:t>
            </a:r>
            <a:r>
              <a:rPr lang="en-US" altLang="ko-KR" dirty="0"/>
              <a:t>context switching </a:t>
            </a:r>
            <a:r>
              <a:rPr lang="ko-KR" altLang="en-US" dirty="0"/>
              <a:t>비용 총합이 무시 못할 수준으로 많아지는 결과를 초래합니다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core</a:t>
            </a:r>
            <a:r>
              <a:rPr lang="ko-KR" altLang="en-US" dirty="0"/>
              <a:t>에 불필요한 부하가 걸려 처리 지연으로 이어집니다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203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r>
              <a:rPr lang="ko-KR" altLang="en-US" dirty="0"/>
              <a:t> </a:t>
            </a:r>
            <a:r>
              <a:rPr lang="en-US" altLang="ko-KR" dirty="0"/>
              <a:t>context</a:t>
            </a:r>
            <a:r>
              <a:rPr lang="ko-KR" altLang="en-US" dirty="0"/>
              <a:t> </a:t>
            </a:r>
            <a:r>
              <a:rPr lang="en-US" altLang="ko-KR" dirty="0"/>
              <a:t>switching</a:t>
            </a:r>
            <a:r>
              <a:rPr lang="ko-KR" altLang="en-US" dirty="0"/>
              <a:t> 비용이 비싸다고도 하고</a:t>
            </a:r>
            <a:endParaRPr lang="en-US" altLang="ko-KR" dirty="0"/>
          </a:p>
          <a:p>
            <a:r>
              <a:rPr lang="en-US" altLang="ko-KR" dirty="0"/>
              <a:t>thread 1000</a:t>
            </a:r>
            <a:r>
              <a:rPr lang="ko-KR" altLang="en-US" dirty="0"/>
              <a:t>개를 만들면 메모리는 </a:t>
            </a:r>
            <a:r>
              <a:rPr lang="en-US" altLang="ko-KR" dirty="0"/>
              <a:t>1.6G </a:t>
            </a:r>
            <a:r>
              <a:rPr lang="ko-KR" altLang="en-US" dirty="0"/>
              <a:t>잡아먹거든요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thread </a:t>
            </a:r>
            <a:r>
              <a:rPr lang="ko-KR" altLang="en-US" dirty="0"/>
              <a:t>를 많이 만들면</a:t>
            </a:r>
            <a:r>
              <a:rPr lang="en-US" altLang="ko-KR" dirty="0"/>
              <a:t>, CPU, </a:t>
            </a:r>
            <a:r>
              <a:rPr lang="ko-KR" altLang="en-US" dirty="0"/>
              <a:t>메모리에 부하가 생겨 좋지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이번엔 </a:t>
            </a:r>
            <a:r>
              <a:rPr lang="en-US" altLang="ko-KR" dirty="0"/>
              <a:t>thread</a:t>
            </a:r>
            <a:r>
              <a:rPr lang="ko-KR" altLang="en-US" dirty="0"/>
              <a:t>를 줄여보겠습니다</a:t>
            </a:r>
            <a:r>
              <a:rPr lang="en-US" altLang="ko-KR" dirty="0"/>
              <a:t>. </a:t>
            </a:r>
            <a:r>
              <a:rPr lang="ko-KR" altLang="en-US" dirty="0"/>
              <a:t>그럼 문제가 해결될까요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대부분의 </a:t>
            </a:r>
            <a:r>
              <a:rPr lang="en-US" altLang="ko-KR" dirty="0"/>
              <a:t>thread</a:t>
            </a:r>
            <a:r>
              <a:rPr lang="ko-KR" altLang="en-US" dirty="0"/>
              <a:t>는 </a:t>
            </a:r>
            <a:r>
              <a:rPr lang="en-US" altLang="ko-KR" dirty="0"/>
              <a:t>I/O block </a:t>
            </a:r>
            <a:r>
              <a:rPr lang="ko-KR" altLang="en-US" dirty="0"/>
              <a:t>때문에 </a:t>
            </a:r>
            <a:r>
              <a:rPr lang="en-US" altLang="ko-KR" dirty="0"/>
              <a:t>block wait </a:t>
            </a:r>
            <a:r>
              <a:rPr lang="ko-KR" altLang="en-US" dirty="0"/>
              <a:t>상태인 경우가 많아서</a:t>
            </a:r>
            <a:endParaRPr lang="en-US" altLang="ko-KR" dirty="0"/>
          </a:p>
          <a:p>
            <a:r>
              <a:rPr lang="ko-KR" altLang="en-US" dirty="0"/>
              <a:t>이제는 </a:t>
            </a:r>
            <a:r>
              <a:rPr lang="en-US" altLang="ko-KR" dirty="0"/>
              <a:t>core</a:t>
            </a:r>
            <a:r>
              <a:rPr lang="ko-KR" altLang="en-US" dirty="0"/>
              <a:t>가 놀고 있어도</a:t>
            </a:r>
            <a:r>
              <a:rPr lang="en-US" altLang="ko-KR" dirty="0"/>
              <a:t>, thread</a:t>
            </a:r>
            <a:r>
              <a:rPr lang="ko-KR" altLang="en-US" dirty="0"/>
              <a:t>가 모두 </a:t>
            </a:r>
            <a:r>
              <a:rPr lang="en-US" altLang="ko-KR" dirty="0"/>
              <a:t>block </a:t>
            </a:r>
            <a:r>
              <a:rPr lang="ko-KR" altLang="en-US" dirty="0"/>
              <a:t>상태여서 </a:t>
            </a:r>
            <a:r>
              <a:rPr lang="en-US" altLang="ko-KR" dirty="0"/>
              <a:t>request</a:t>
            </a:r>
            <a:r>
              <a:rPr lang="ko-KR" altLang="en-US" dirty="0"/>
              <a:t>를 처리할 </a:t>
            </a:r>
            <a:r>
              <a:rPr lang="en-US" altLang="ko-KR" dirty="0"/>
              <a:t>thread</a:t>
            </a:r>
            <a:r>
              <a:rPr lang="ko-KR" altLang="en-US" dirty="0"/>
              <a:t>가 없습니다</a:t>
            </a:r>
            <a:r>
              <a:rPr lang="en-US" altLang="ko-KR" dirty="0"/>
              <a:t>. </a:t>
            </a:r>
            <a:r>
              <a:rPr lang="ko-KR" altLang="en-US" dirty="0"/>
              <a:t>처리율이 저하되는 현상이 발생합니다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778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webflux</a:t>
            </a:r>
            <a:r>
              <a:rPr lang="ko-KR" altLang="en-US" dirty="0"/>
              <a:t>는 </a:t>
            </a:r>
            <a:r>
              <a:rPr lang="en-US" altLang="ko-KR" dirty="0"/>
              <a:t>thread </a:t>
            </a:r>
            <a:r>
              <a:rPr lang="ko-KR" altLang="en-US" dirty="0"/>
              <a:t>개수 </a:t>
            </a:r>
            <a:r>
              <a:rPr lang="en-US" altLang="ko-KR" dirty="0"/>
              <a:t>== core </a:t>
            </a:r>
            <a:r>
              <a:rPr lang="ko-KR" altLang="en-US" dirty="0"/>
              <a:t>개수 로 설정되기 때문에</a:t>
            </a:r>
            <a:r>
              <a:rPr lang="en-US" altLang="ko-KR" dirty="0"/>
              <a:t>, thread context switching </a:t>
            </a:r>
            <a:r>
              <a:rPr lang="ko-KR" altLang="en-US" dirty="0"/>
              <a:t>비용이 발생하지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core</a:t>
            </a:r>
            <a:r>
              <a:rPr lang="ko-KR" altLang="en-US" dirty="0"/>
              <a:t>당 </a:t>
            </a:r>
            <a:r>
              <a:rPr lang="en-US" altLang="ko-KR" dirty="0"/>
              <a:t>2</a:t>
            </a:r>
            <a:r>
              <a:rPr lang="ko-KR" altLang="en-US" dirty="0"/>
              <a:t>개씩 하드웨어 </a:t>
            </a:r>
            <a:r>
              <a:rPr lang="en-US" altLang="ko-KR" dirty="0"/>
              <a:t>thread</a:t>
            </a:r>
            <a:r>
              <a:rPr lang="ko-KR" altLang="en-US" dirty="0"/>
              <a:t>를 지원하기 때문에</a:t>
            </a:r>
            <a:r>
              <a:rPr lang="en-US" altLang="ko-KR" dirty="0"/>
              <a:t>, thread </a:t>
            </a:r>
            <a:r>
              <a:rPr lang="ko-KR" altLang="en-US" dirty="0"/>
              <a:t>수 </a:t>
            </a:r>
            <a:r>
              <a:rPr lang="en-US" altLang="ko-KR" dirty="0"/>
              <a:t>= core * 2 (by </a:t>
            </a:r>
            <a:r>
              <a:rPr lang="en-US" altLang="ko-KR" dirty="0" err="1"/>
              <a:t>Netty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task</a:t>
            </a:r>
            <a:r>
              <a:rPr lang="ko-KR" altLang="en-US" dirty="0"/>
              <a:t>는 </a:t>
            </a:r>
            <a:r>
              <a:rPr lang="en-US" altLang="ko-KR" dirty="0" err="1"/>
              <a:t>os</a:t>
            </a:r>
            <a:r>
              <a:rPr lang="ko-KR" altLang="en-US" dirty="0"/>
              <a:t>에서 관리하는 </a:t>
            </a:r>
            <a:r>
              <a:rPr lang="en-US" altLang="ko-KR" dirty="0"/>
              <a:t>thread </a:t>
            </a:r>
            <a:r>
              <a:rPr lang="ko-KR" altLang="en-US" dirty="0"/>
              <a:t>가 아니라 프로그램 </a:t>
            </a:r>
            <a:r>
              <a:rPr lang="en-US" altLang="ko-KR" dirty="0"/>
              <a:t>code block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어떤 </a:t>
            </a:r>
            <a:r>
              <a:rPr lang="en-US" altLang="ko-KR" dirty="0"/>
              <a:t>core</a:t>
            </a:r>
            <a:r>
              <a:rPr lang="ko-KR" altLang="en-US" dirty="0"/>
              <a:t>에서 실행되더라도 </a:t>
            </a:r>
            <a:r>
              <a:rPr lang="en-US" altLang="ko-KR" dirty="0"/>
              <a:t>context switching </a:t>
            </a:r>
            <a:r>
              <a:rPr lang="ko-KR" altLang="en-US" dirty="0"/>
              <a:t>비용이 발생하지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CPU</a:t>
            </a:r>
            <a:r>
              <a:rPr lang="ko-KR" altLang="en-US" dirty="0"/>
              <a:t>가 놀지만 않는다면</a:t>
            </a:r>
            <a:r>
              <a:rPr lang="en-US" altLang="ko-KR" dirty="0"/>
              <a:t>, </a:t>
            </a:r>
            <a:r>
              <a:rPr lang="ko-KR" altLang="en-US" dirty="0" err="1"/>
              <a:t>요청받은대로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를 끊임없이 계속 처리할 수 있음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마치 무한대의 </a:t>
            </a:r>
            <a:r>
              <a:rPr lang="en-US" altLang="ko-KR" dirty="0"/>
              <a:t>thread</a:t>
            </a:r>
            <a:r>
              <a:rPr lang="ko-KR" altLang="en-US" dirty="0"/>
              <a:t>를 </a:t>
            </a:r>
            <a:r>
              <a:rPr lang="en-US" altLang="ko-KR" dirty="0"/>
              <a:t>MVC</a:t>
            </a:r>
            <a:r>
              <a:rPr lang="ko-KR" altLang="en-US" dirty="0"/>
              <a:t>에 구성해 놓은 것처럼 트래픽 수용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305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99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2013</a:t>
            </a:r>
            <a:r>
              <a:rPr lang="ko-KR" altLang="en-US" dirty="0"/>
              <a:t>년도 </a:t>
            </a:r>
            <a:r>
              <a:rPr lang="en-US" altLang="ko-KR" dirty="0" err="1"/>
              <a:t>zdnet</a:t>
            </a:r>
            <a:r>
              <a:rPr lang="en-US" altLang="ko-KR" dirty="0"/>
              <a:t> </a:t>
            </a:r>
            <a:r>
              <a:rPr lang="ko-KR" altLang="en-US" dirty="0"/>
              <a:t>기사입니다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33% </a:t>
            </a:r>
            <a:r>
              <a:rPr lang="ko-KR" altLang="en-US" dirty="0"/>
              <a:t>라인수가 줄었으며</a:t>
            </a:r>
            <a:endParaRPr lang="en-US" altLang="ko-KR" dirty="0"/>
          </a:p>
          <a:p>
            <a:r>
              <a:rPr lang="en-US" altLang="ko-KR" dirty="0"/>
              <a:t>40% </a:t>
            </a:r>
            <a:r>
              <a:rPr lang="ko-KR" altLang="en-US" dirty="0"/>
              <a:t>파일 개수로 </a:t>
            </a:r>
            <a:r>
              <a:rPr lang="ko-KR" altLang="en-US" dirty="0" err="1"/>
              <a:t>만들어졌음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유지보수가 </a:t>
            </a:r>
            <a:r>
              <a:rPr lang="ko-KR" altLang="en-US" dirty="0" err="1"/>
              <a:t>편해졌음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속도는 </a:t>
            </a:r>
            <a:r>
              <a:rPr lang="en-US" altLang="ko-KR" dirty="0"/>
              <a:t>2</a:t>
            </a:r>
            <a:r>
              <a:rPr lang="ko-KR" altLang="en-US" dirty="0"/>
              <a:t>배 빨라졌고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64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791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r>
              <a:rPr lang="ko-KR" altLang="en-US" dirty="0"/>
              <a:t>는 느리지만 </a:t>
            </a:r>
            <a:r>
              <a:rPr lang="en-US" altLang="ko-KR" dirty="0"/>
              <a:t>Nodejs</a:t>
            </a:r>
            <a:r>
              <a:rPr lang="ko-KR" altLang="en-US" dirty="0"/>
              <a:t>는 빨랐던 이유는 바로 처리 메커니즘에 있는데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비동기 호출</a:t>
            </a:r>
            <a:endParaRPr lang="en-US" altLang="ko-KR" dirty="0"/>
          </a:p>
          <a:p>
            <a:r>
              <a:rPr lang="en-US" altLang="ko-KR" dirty="0"/>
              <a:t>Non-block I/O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Event loop </a:t>
            </a:r>
          </a:p>
          <a:p>
            <a:endParaRPr lang="en-US" altLang="ko-KR" dirty="0"/>
          </a:p>
          <a:p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어떤 내용들인지 지금부터 하나씩 천천히 살펴보도록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328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일반적인 </a:t>
            </a:r>
            <a:r>
              <a:rPr lang="en-US" altLang="ko-KR" dirty="0"/>
              <a:t>Spring MVC </a:t>
            </a:r>
            <a:r>
              <a:rPr lang="ko-KR" altLang="en-US" dirty="0"/>
              <a:t>어플리케이션에서 실행되는 </a:t>
            </a:r>
            <a:r>
              <a:rPr lang="en-US" altLang="ko-KR" dirty="0"/>
              <a:t>request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보시다시피</a:t>
            </a:r>
            <a:r>
              <a:rPr lang="ko-KR" altLang="en-US" dirty="0"/>
              <a:t> </a:t>
            </a:r>
            <a:r>
              <a:rPr lang="en-US" altLang="ko-KR" dirty="0"/>
              <a:t>I/O </a:t>
            </a:r>
            <a:r>
              <a:rPr lang="ko-KR" altLang="en-US" dirty="0"/>
              <a:t>대기시간이 대부분을 차지하는데요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기다리는 것 밖에 하지 않는 이 대기시간이 너무 </a:t>
            </a:r>
            <a:r>
              <a:rPr lang="ko-KR" altLang="en-US" dirty="0" err="1"/>
              <a:t>아까운거죠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Node.js</a:t>
            </a:r>
            <a:r>
              <a:rPr lang="ko-KR" altLang="en-US" dirty="0"/>
              <a:t>는 </a:t>
            </a:r>
            <a:r>
              <a:rPr lang="en-US" altLang="ko-KR" dirty="0"/>
              <a:t>NIO, </a:t>
            </a:r>
            <a:r>
              <a:rPr lang="ko-KR" altLang="en-US" dirty="0"/>
              <a:t>즉 </a:t>
            </a:r>
            <a:r>
              <a:rPr lang="en-US" altLang="ko-KR" dirty="0"/>
              <a:t>Non-block I/O</a:t>
            </a:r>
            <a:r>
              <a:rPr lang="ko-KR" altLang="en-US" dirty="0"/>
              <a:t>를 사용하기 때문에 빠르다는 말</a:t>
            </a:r>
            <a:r>
              <a:rPr lang="en-US" altLang="ko-KR" dirty="0"/>
              <a:t>,</a:t>
            </a:r>
            <a:r>
              <a:rPr lang="ko-KR" altLang="en-US" dirty="0"/>
              <a:t> 들어본 적 있으실 </a:t>
            </a:r>
            <a:r>
              <a:rPr lang="ko-KR" altLang="en-US" dirty="0" err="1"/>
              <a:t>거에요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조금 더 </a:t>
            </a:r>
            <a:r>
              <a:rPr lang="ko-KR" altLang="en-US" dirty="0" err="1"/>
              <a:t>디테일하게</a:t>
            </a:r>
            <a:r>
              <a:rPr lang="ko-KR" altLang="en-US" dirty="0"/>
              <a:t> 말씀드리면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Node.js</a:t>
            </a:r>
            <a:r>
              <a:rPr lang="ko-KR" altLang="en-US" dirty="0"/>
              <a:t>는 </a:t>
            </a:r>
            <a:r>
              <a:rPr lang="en-US" altLang="ko-KR" dirty="0"/>
              <a:t>I/O blocking</a:t>
            </a:r>
            <a:r>
              <a:rPr lang="ko-KR" altLang="en-US" dirty="0"/>
              <a:t>으로 놀고 있는 이 자투리 시간에</a:t>
            </a:r>
            <a:r>
              <a:rPr lang="en-US" altLang="ko-KR" dirty="0"/>
              <a:t>,</a:t>
            </a:r>
            <a:r>
              <a:rPr lang="ko-KR" altLang="en-US" dirty="0"/>
              <a:t> 놀지 않고 다른 작업을 처리할 수 있기 때문에 빠르게 동작합니다</a:t>
            </a:r>
            <a:r>
              <a:rPr lang="en-US" altLang="ko-KR" dirty="0"/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819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의 </a:t>
            </a:r>
            <a:r>
              <a:rPr lang="en-US" altLang="ko-KR" dirty="0"/>
              <a:t>I/O blocking </a:t>
            </a:r>
            <a:r>
              <a:rPr lang="ko-KR" altLang="en-US" dirty="0"/>
              <a:t>시간에 다른 일을 처리한다는 게 어떤 의미일까요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동시에 여러가지 일을 처리한다는 거니 작업이 비동기로 수행되는 거고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I/O blocking </a:t>
            </a:r>
            <a:r>
              <a:rPr lang="ko-KR" altLang="en-US" dirty="0"/>
              <a:t>시간을 기다리지 않고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non-blocking </a:t>
            </a:r>
            <a:r>
              <a:rPr lang="ko-KR" altLang="en-US" dirty="0"/>
              <a:t>하게 다른 일을 처리한다는 말이겠죠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우선 용어 정의부터 하고 넘어가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동기 </a:t>
            </a:r>
            <a:r>
              <a:rPr lang="en-US" altLang="ko-KR" dirty="0"/>
              <a:t>/ </a:t>
            </a:r>
            <a:r>
              <a:rPr lang="ko-KR" altLang="en-US" dirty="0"/>
              <a:t>비동기는 한 번에 한가지 일만 하거나</a:t>
            </a:r>
            <a:r>
              <a:rPr lang="en-US" altLang="ko-KR" dirty="0"/>
              <a:t>, </a:t>
            </a:r>
            <a:r>
              <a:rPr lang="ko-KR" altLang="en-US" dirty="0"/>
              <a:t>동시에 여러가지 일을 할 수 있다는 것을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I/O </a:t>
            </a:r>
            <a:r>
              <a:rPr lang="ko-KR" altLang="en-US" dirty="0"/>
              <a:t>란 말은 일단 빼고</a:t>
            </a:r>
            <a:r>
              <a:rPr lang="en-US" altLang="ko-KR" dirty="0"/>
              <a:t>, Blocking</a:t>
            </a:r>
            <a:r>
              <a:rPr lang="ko-KR" altLang="en-US" dirty="0"/>
              <a:t> </a:t>
            </a:r>
            <a:r>
              <a:rPr lang="en-US" altLang="ko-KR" dirty="0"/>
              <a:t>/ Non-blocking</a:t>
            </a:r>
            <a:r>
              <a:rPr lang="ko-KR" altLang="en-US" dirty="0"/>
              <a:t>은 저희가 다음 작업을 처리할 때 이전 작업의 처리결과를 기다리는지 기다리지 않는지를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여기까지만</a:t>
            </a:r>
            <a:r>
              <a:rPr lang="ko-KR" altLang="en-US" dirty="0"/>
              <a:t> 정리하면 쉬운데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ko-KR" altLang="en-US" dirty="0"/>
              <a:t>이걸 </a:t>
            </a:r>
            <a:r>
              <a:rPr lang="en-US" altLang="ko-KR" dirty="0"/>
              <a:t>2 x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 표로 만들어 비교해보면</a:t>
            </a:r>
            <a:r>
              <a:rPr lang="en-US" altLang="ko-KR" dirty="0"/>
              <a:t>,</a:t>
            </a:r>
            <a:r>
              <a:rPr lang="ko-KR" altLang="en-US" dirty="0"/>
              <a:t> 이 때부터 머리가 엉기기 시작합니다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왼쪽 선이 </a:t>
            </a:r>
            <a:r>
              <a:rPr lang="en-US" altLang="ko-KR" dirty="0"/>
              <a:t>Application, </a:t>
            </a:r>
            <a:r>
              <a:rPr lang="ko-KR" altLang="en-US" dirty="0"/>
              <a:t>오른쪽 선이 </a:t>
            </a:r>
            <a:r>
              <a:rPr lang="en-US" altLang="ko-KR" dirty="0"/>
              <a:t>Kernel </a:t>
            </a:r>
            <a:r>
              <a:rPr lang="ko-KR" altLang="en-US" dirty="0"/>
              <a:t>이에요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Synchronous, </a:t>
            </a:r>
            <a:r>
              <a:rPr lang="ko-KR" altLang="en-US" dirty="0"/>
              <a:t>동기 방식으로 이전 처리결과를 기다리는 것은</a:t>
            </a:r>
            <a:r>
              <a:rPr lang="en-US" altLang="ko-KR" dirty="0"/>
              <a:t>, Java </a:t>
            </a:r>
            <a:r>
              <a:rPr lang="ko-KR" altLang="en-US" dirty="0"/>
              <a:t>가 이렇죠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Asynchronous, </a:t>
            </a:r>
            <a:r>
              <a:rPr lang="ko-KR" altLang="en-US" dirty="0"/>
              <a:t>비동기 방식으로</a:t>
            </a:r>
            <a:r>
              <a:rPr lang="en-US" altLang="ko-KR" dirty="0"/>
              <a:t>, </a:t>
            </a:r>
            <a:r>
              <a:rPr lang="ko-KR" altLang="en-US" dirty="0"/>
              <a:t>이전 처리결과를 기다리지 않고 호출하는 것은</a:t>
            </a:r>
            <a:r>
              <a:rPr lang="en-US" altLang="ko-KR" dirty="0"/>
              <a:t>, </a:t>
            </a:r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에서 본 것 같죠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Sync / Non-blocking </a:t>
            </a:r>
            <a:r>
              <a:rPr lang="ko-KR" altLang="en-US" dirty="0"/>
              <a:t>방식은 </a:t>
            </a:r>
            <a:r>
              <a:rPr lang="en-US" altLang="ko-KR" dirty="0"/>
              <a:t>? Async / Blocking </a:t>
            </a:r>
            <a:r>
              <a:rPr lang="ko-KR" altLang="en-US" dirty="0"/>
              <a:t>방식은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각각의 예가 잘 떠오르지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ko-KR" altLang="en-US" dirty="0" err="1"/>
              <a:t>구글링</a:t>
            </a:r>
            <a:r>
              <a:rPr lang="ko-KR" altLang="en-US" dirty="0"/>
              <a:t> 해보는 순간</a:t>
            </a:r>
            <a:r>
              <a:rPr lang="en-US" altLang="ko-KR" dirty="0"/>
              <a:t>, </a:t>
            </a:r>
            <a:r>
              <a:rPr lang="ko-KR" altLang="en-US" dirty="0"/>
              <a:t>지금 저희가 가볍게 정리했던 </a:t>
            </a:r>
            <a:r>
              <a:rPr lang="en-US" altLang="ko-KR" dirty="0"/>
              <a:t>Sync / Async, Blocking / Non-blocking </a:t>
            </a:r>
            <a:r>
              <a:rPr lang="ko-KR" altLang="en-US" dirty="0"/>
              <a:t>에 사실은 더 복잡한 의미들이 많이 숨어있다는 것을 알게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부족한 개념 다시 채워봅니다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이제 알 것 같아 </a:t>
            </a:r>
            <a:r>
              <a:rPr lang="en-US" altLang="ko-KR" dirty="0"/>
              <a:t>! </a:t>
            </a:r>
            <a:r>
              <a:rPr lang="ko-KR" altLang="en-US" dirty="0"/>
              <a:t>하고 다시 이 표로 돌아오는 순간 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또 다시 뭐가 </a:t>
            </a:r>
            <a:r>
              <a:rPr lang="ko-KR" altLang="en-US" dirty="0" err="1"/>
              <a:t>뭔지</a:t>
            </a:r>
            <a:r>
              <a:rPr lang="ko-KR" altLang="en-US" dirty="0"/>
              <a:t> 모르게 </a:t>
            </a:r>
            <a:r>
              <a:rPr lang="ko-KR" altLang="en-US" dirty="0" err="1"/>
              <a:t>되버리는</a:t>
            </a:r>
            <a:r>
              <a:rPr lang="ko-KR" altLang="en-US" dirty="0"/>
              <a:t> 과정이 무한 반복될 </a:t>
            </a:r>
            <a:r>
              <a:rPr lang="ko-KR" altLang="en-US" dirty="0" err="1"/>
              <a:t>꺼에요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56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하나씩 </a:t>
            </a:r>
            <a:r>
              <a:rPr lang="ko-KR" altLang="en-US" dirty="0" err="1"/>
              <a:t>뜯어볼께요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우선 </a:t>
            </a:r>
            <a:r>
              <a:rPr lang="en-US" altLang="ko-KR" dirty="0"/>
              <a:t>Sync, Async </a:t>
            </a:r>
            <a:r>
              <a:rPr lang="ko-KR" altLang="en-US" dirty="0"/>
              <a:t>부터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동기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Synchronous</a:t>
            </a:r>
            <a:r>
              <a:rPr lang="ko-KR" altLang="en-US" dirty="0"/>
              <a:t> 는 시간이 맞춰진다는 어원을 가지고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함수 </a:t>
            </a:r>
            <a:r>
              <a:rPr lang="en-US" altLang="ko-KR" dirty="0"/>
              <a:t>A</a:t>
            </a:r>
            <a:r>
              <a:rPr lang="ko-KR" altLang="en-US" dirty="0"/>
              <a:t>가 종료되고 난 </a:t>
            </a:r>
            <a:r>
              <a:rPr lang="ko-KR" altLang="en-US" b="1" u="sng" dirty="0"/>
              <a:t>즉시</a:t>
            </a:r>
            <a:r>
              <a:rPr lang="ko-KR" altLang="en-US" dirty="0"/>
              <a:t> 함수 </a:t>
            </a:r>
            <a:r>
              <a:rPr lang="en-US" altLang="ko-KR" dirty="0"/>
              <a:t>B</a:t>
            </a:r>
            <a:r>
              <a:rPr lang="ko-KR" altLang="en-US" dirty="0"/>
              <a:t>가 실행되는 형태가 동기라고 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반대인</a:t>
            </a:r>
            <a:r>
              <a:rPr lang="en-US" altLang="ko-KR" dirty="0"/>
              <a:t>, </a:t>
            </a:r>
            <a:r>
              <a:rPr lang="ko-KR" altLang="en-US" dirty="0"/>
              <a:t>함수 </a:t>
            </a:r>
            <a:r>
              <a:rPr lang="en-US" altLang="ko-KR" dirty="0"/>
              <a:t>A</a:t>
            </a:r>
            <a:r>
              <a:rPr lang="ko-KR" altLang="en-US" dirty="0"/>
              <a:t>와 함수 </a:t>
            </a:r>
            <a:r>
              <a:rPr lang="en-US" altLang="ko-KR" dirty="0"/>
              <a:t>B</a:t>
            </a:r>
            <a:r>
              <a:rPr lang="ko-KR" altLang="en-US" dirty="0"/>
              <a:t>가 서로 다른 시간에 실행되는 형태는 비동기라고 보시면 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726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첫번째 예는</a:t>
            </a:r>
            <a:r>
              <a:rPr lang="en-US" altLang="ko-KR" dirty="0"/>
              <a:t>, A</a:t>
            </a:r>
            <a:r>
              <a:rPr lang="ko-KR" altLang="en-US" dirty="0"/>
              <a:t>가 실행되고 난 다음 </a:t>
            </a:r>
            <a:r>
              <a:rPr lang="en-US" altLang="ko-KR" dirty="0"/>
              <a:t>B</a:t>
            </a:r>
            <a:r>
              <a:rPr lang="ko-KR" altLang="en-US" dirty="0"/>
              <a:t>가 실행되니 동기일까요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아닙니다</a:t>
            </a:r>
            <a:r>
              <a:rPr lang="en-US" altLang="ko-KR" dirty="0"/>
              <a:t>. A</a:t>
            </a:r>
            <a:r>
              <a:rPr lang="ko-KR" altLang="en-US" dirty="0"/>
              <a:t>가 실행되고 그 즉시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ko-KR" altLang="en-US" dirty="0" err="1"/>
              <a:t>실행되는게</a:t>
            </a:r>
            <a:r>
              <a:rPr lang="ko-KR" altLang="en-US" dirty="0"/>
              <a:t> 아니라</a:t>
            </a:r>
            <a:r>
              <a:rPr lang="en-US" altLang="ko-KR" dirty="0"/>
              <a:t>, </a:t>
            </a:r>
            <a:r>
              <a:rPr lang="ko-KR" altLang="en-US" dirty="0"/>
              <a:t>개별적으로 각각 실행되니 비동기라고 봐야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그럼 두번째 예는</a:t>
            </a:r>
            <a:r>
              <a:rPr lang="en-US" altLang="ko-KR" dirty="0"/>
              <a:t>, </a:t>
            </a:r>
            <a:r>
              <a:rPr lang="ko-KR" altLang="en-US" dirty="0"/>
              <a:t>개별적으로 함수들이 각각 실행되니 비동기일까요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아닙니다</a:t>
            </a:r>
            <a:r>
              <a:rPr lang="en-US" altLang="ko-KR" dirty="0"/>
              <a:t>. A, B, </a:t>
            </a:r>
            <a:r>
              <a:rPr lang="ko-KR" altLang="en-US" dirty="0"/>
              <a:t>모두 각각 실행되긴 했으나</a:t>
            </a:r>
            <a:r>
              <a:rPr lang="en-US" altLang="ko-KR" dirty="0"/>
              <a:t>, </a:t>
            </a:r>
            <a:r>
              <a:rPr lang="ko-KR" altLang="en-US" dirty="0"/>
              <a:t>그 실행주기가 모두 일치되어 있으니 비동기가 아닌 동기라고 봐야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928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en-US" altLang="ko-KR" dirty="0"/>
              <a:t>Blocking / Non-blocking </a:t>
            </a:r>
            <a:r>
              <a:rPr lang="ko-KR" altLang="en-US" dirty="0"/>
              <a:t>정리해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 작업을 처리할 때 이전 작업의 처리결과를 기다리면 </a:t>
            </a:r>
            <a:r>
              <a:rPr lang="en-US" altLang="ko-KR" dirty="0"/>
              <a:t>Blocking </a:t>
            </a:r>
            <a:r>
              <a:rPr lang="ko-KR" altLang="en-US" dirty="0"/>
              <a:t>이라고 말씀드렸었는데요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말은 즉</a:t>
            </a:r>
            <a:r>
              <a:rPr lang="en-US" altLang="ko-KR" dirty="0"/>
              <a:t>, </a:t>
            </a:r>
            <a:r>
              <a:rPr lang="ko-KR" altLang="en-US" dirty="0"/>
              <a:t>다음 명령어를 처리할 제어권이 </a:t>
            </a:r>
            <a:r>
              <a:rPr lang="en-US" altLang="ko-KR" dirty="0"/>
              <a:t>caller</a:t>
            </a:r>
            <a:r>
              <a:rPr lang="ko-KR" altLang="en-US" dirty="0"/>
              <a:t>에게 있는지 여부입니다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Blocking </a:t>
            </a:r>
            <a:r>
              <a:rPr lang="ko-KR" altLang="en-US" dirty="0"/>
              <a:t>예제를 같이 </a:t>
            </a:r>
            <a:r>
              <a:rPr lang="ko-KR" altLang="en-US" dirty="0" err="1"/>
              <a:t>보실께요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Caller A</a:t>
            </a:r>
            <a:r>
              <a:rPr lang="ko-KR" altLang="en-US" dirty="0"/>
              <a:t>가 함수 </a:t>
            </a:r>
            <a:r>
              <a:rPr lang="en-US" altLang="ko-KR" dirty="0"/>
              <a:t>B</a:t>
            </a:r>
            <a:r>
              <a:rPr lang="ko-KR" altLang="en-US" dirty="0"/>
              <a:t>를 호출했습니다</a:t>
            </a:r>
            <a:r>
              <a:rPr lang="en-US" altLang="ko-KR" dirty="0"/>
              <a:t>. </a:t>
            </a:r>
            <a:r>
              <a:rPr lang="ko-KR" altLang="en-US" dirty="0"/>
              <a:t>함수 </a:t>
            </a:r>
            <a:r>
              <a:rPr lang="en-US" altLang="ko-KR" dirty="0"/>
              <a:t>B</a:t>
            </a:r>
            <a:r>
              <a:rPr lang="ko-KR" altLang="en-US" dirty="0"/>
              <a:t>가 실행되는 동안</a:t>
            </a:r>
            <a:r>
              <a:rPr lang="en-US" altLang="ko-KR" dirty="0"/>
              <a:t>, A</a:t>
            </a:r>
            <a:r>
              <a:rPr lang="ko-KR" altLang="en-US" dirty="0"/>
              <a:t>에게는 다음 명령어를 실행할 제어권이 주어지지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 </a:t>
            </a:r>
            <a:r>
              <a:rPr lang="en-US" altLang="ko-KR" dirty="0"/>
              <a:t>B</a:t>
            </a:r>
            <a:r>
              <a:rPr lang="ko-KR" altLang="en-US" dirty="0"/>
              <a:t>가 종료되면 그 때 </a:t>
            </a:r>
            <a:r>
              <a:rPr lang="en-US" altLang="ko-KR" dirty="0"/>
              <a:t>A</a:t>
            </a:r>
            <a:r>
              <a:rPr lang="ko-KR" altLang="en-US" dirty="0"/>
              <a:t>에게 제어권이 반환되며</a:t>
            </a:r>
            <a:r>
              <a:rPr lang="en-US" altLang="ko-KR" dirty="0"/>
              <a:t>, A</a:t>
            </a:r>
            <a:r>
              <a:rPr lang="ko-KR" altLang="en-US" dirty="0"/>
              <a:t>는 그제서야 다음 명령어를 실행할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다음으로 </a:t>
            </a:r>
            <a:r>
              <a:rPr lang="en-US" altLang="ko-KR" dirty="0"/>
              <a:t>Non-blocking </a:t>
            </a:r>
            <a:r>
              <a:rPr lang="ko-KR" altLang="en-US" dirty="0"/>
              <a:t>예제 </a:t>
            </a:r>
            <a:r>
              <a:rPr lang="ko-KR" altLang="en-US" dirty="0" err="1"/>
              <a:t>보실께요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Caller A </a:t>
            </a:r>
            <a:r>
              <a:rPr lang="ko-KR" altLang="en-US" dirty="0"/>
              <a:t>가 함수 </a:t>
            </a:r>
            <a:r>
              <a:rPr lang="en-US" altLang="ko-KR" dirty="0"/>
              <a:t>B</a:t>
            </a:r>
            <a:r>
              <a:rPr lang="ko-KR" altLang="en-US" dirty="0"/>
              <a:t>를 호출했습니다</a:t>
            </a:r>
            <a:r>
              <a:rPr lang="en-US" altLang="ko-KR" dirty="0"/>
              <a:t>. </a:t>
            </a:r>
            <a:r>
              <a:rPr lang="ko-KR" altLang="en-US" dirty="0"/>
              <a:t>함수 </a:t>
            </a:r>
            <a:r>
              <a:rPr lang="en-US" altLang="ko-KR" dirty="0"/>
              <a:t>B </a:t>
            </a:r>
            <a:r>
              <a:rPr lang="ko-KR" altLang="en-US" dirty="0"/>
              <a:t>는 제어권을 </a:t>
            </a:r>
            <a:r>
              <a:rPr lang="en-US" altLang="ko-KR" dirty="0"/>
              <a:t>A</a:t>
            </a:r>
            <a:r>
              <a:rPr lang="ko-KR" altLang="en-US" dirty="0"/>
              <a:t>에게 즉시 반환했고</a:t>
            </a:r>
            <a:r>
              <a:rPr lang="en-US" altLang="ko-KR" dirty="0"/>
              <a:t>, Caller A</a:t>
            </a:r>
            <a:r>
              <a:rPr lang="ko-KR" altLang="en-US" dirty="0"/>
              <a:t>는 함수 </a:t>
            </a:r>
            <a:r>
              <a:rPr lang="en-US" altLang="ko-KR" dirty="0"/>
              <a:t>B</a:t>
            </a:r>
            <a:r>
              <a:rPr lang="ko-KR" altLang="en-US" dirty="0"/>
              <a:t>의 처리결과를 기다리지 않고 즉시 나머지 명령어를 실행합니다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715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68" r:id="rId6"/>
    <p:sldLayoutId id="2147483667" r:id="rId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spring-boot-20-webflux-reactive-performance-test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zdnet.com/article/how-replacing-java-with-javascript-is-paying-off-for-paypal" TargetMode="Externa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henewstack.io/which-programming-languages-use-the-least-electricit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ngsn.tistory.com/154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소개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비동기 호출이란 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b="1" dirty="0"/>
              <a:t>실습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2 x 2 combination</a:t>
            </a:r>
          </a:p>
          <a:p>
            <a:pPr lvl="2"/>
            <a:r>
              <a:rPr lang="en-US" altLang="ko-KR" dirty="0"/>
              <a:t>Synchronous /</a:t>
            </a:r>
            <a:r>
              <a:rPr lang="ko-KR" altLang="en-US" dirty="0"/>
              <a:t> </a:t>
            </a:r>
            <a:r>
              <a:rPr lang="en-US" altLang="ko-KR" dirty="0"/>
              <a:t>Asynchronous</a:t>
            </a:r>
          </a:p>
          <a:p>
            <a:pPr lvl="2"/>
            <a:r>
              <a:rPr lang="en-US" altLang="ko-KR" dirty="0"/>
              <a:t>Blocking / Non-blocking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Async &amp; I/O Non-blocking in single thread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64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Event loop</a:t>
            </a:r>
            <a:endParaRPr lang="ko-KR" altLang="en-US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5507E1-498B-88F6-4D31-8DE8EC82A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384" y="2067351"/>
            <a:ext cx="2207206" cy="218037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35947A89-8D0F-43F3-6A27-4C91F57F473C}"/>
              </a:ext>
            </a:extLst>
          </p:cNvPr>
          <p:cNvGrpSpPr/>
          <p:nvPr/>
        </p:nvGrpSpPr>
        <p:grpSpPr>
          <a:xfrm>
            <a:off x="5478581" y="1649046"/>
            <a:ext cx="851877" cy="2913424"/>
            <a:chOff x="5478581" y="1649046"/>
            <a:chExt cx="851877" cy="2913424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27EE1901-F3A7-632C-A002-AB7E3DCAE5AB}"/>
                </a:ext>
              </a:extLst>
            </p:cNvPr>
            <p:cNvCxnSpPr/>
            <p:nvPr/>
          </p:nvCxnSpPr>
          <p:spPr>
            <a:xfrm>
              <a:off x="5845908" y="1930400"/>
              <a:ext cx="0" cy="263207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6C5D30-E8BD-289B-AB92-C5E6C884E8CD}"/>
                </a:ext>
              </a:extLst>
            </p:cNvPr>
            <p:cNvSpPr txBox="1"/>
            <p:nvPr/>
          </p:nvSpPr>
          <p:spPr>
            <a:xfrm>
              <a:off x="5478581" y="1649046"/>
              <a:ext cx="8518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</a:rPr>
                <a:t>Thread 1</a:t>
              </a:r>
              <a:endParaRPr lang="ko-KR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31CA44F-A128-9D62-3A37-1AF8993C0F76}"/>
              </a:ext>
            </a:extLst>
          </p:cNvPr>
          <p:cNvGrpSpPr/>
          <p:nvPr/>
        </p:nvGrpSpPr>
        <p:grpSpPr>
          <a:xfrm>
            <a:off x="6224947" y="1652959"/>
            <a:ext cx="851877" cy="2913424"/>
            <a:chOff x="5478581" y="1649046"/>
            <a:chExt cx="851877" cy="2913424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11824B9-754A-DB39-2F37-EE1CDC4F1ED5}"/>
                </a:ext>
              </a:extLst>
            </p:cNvPr>
            <p:cNvCxnSpPr/>
            <p:nvPr/>
          </p:nvCxnSpPr>
          <p:spPr>
            <a:xfrm>
              <a:off x="5845908" y="1930400"/>
              <a:ext cx="0" cy="263207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4357C6-DAF5-8583-7253-C99C0B6A1562}"/>
                </a:ext>
              </a:extLst>
            </p:cNvPr>
            <p:cNvSpPr txBox="1"/>
            <p:nvPr/>
          </p:nvSpPr>
          <p:spPr>
            <a:xfrm>
              <a:off x="5478581" y="1649046"/>
              <a:ext cx="8518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</a:rPr>
                <a:t>Thread 2</a:t>
              </a:r>
              <a:endParaRPr lang="ko-KR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2188D34-022B-AE1C-54F9-4624C8E6C38F}"/>
              </a:ext>
            </a:extLst>
          </p:cNvPr>
          <p:cNvGrpSpPr/>
          <p:nvPr/>
        </p:nvGrpSpPr>
        <p:grpSpPr>
          <a:xfrm>
            <a:off x="6959136" y="1664682"/>
            <a:ext cx="851877" cy="2913424"/>
            <a:chOff x="5478581" y="1649046"/>
            <a:chExt cx="851877" cy="2913424"/>
          </a:xfrm>
        </p:grpSpPr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0DAAC2C-DEE8-AD50-6B32-5E6FD1AD07F4}"/>
                </a:ext>
              </a:extLst>
            </p:cNvPr>
            <p:cNvCxnSpPr/>
            <p:nvPr/>
          </p:nvCxnSpPr>
          <p:spPr>
            <a:xfrm>
              <a:off x="5845908" y="1930400"/>
              <a:ext cx="0" cy="263207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504A87-6D3F-2FA6-0D79-286F8C6C7E4D}"/>
                </a:ext>
              </a:extLst>
            </p:cNvPr>
            <p:cNvSpPr txBox="1"/>
            <p:nvPr/>
          </p:nvSpPr>
          <p:spPr>
            <a:xfrm>
              <a:off x="5478581" y="1649046"/>
              <a:ext cx="8518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</a:rPr>
                <a:t>Thread 3</a:t>
              </a:r>
              <a:endParaRPr lang="ko-KR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88B7FC8-8B56-27C7-5040-D66460930D0A}"/>
              </a:ext>
            </a:extLst>
          </p:cNvPr>
          <p:cNvGrpSpPr/>
          <p:nvPr/>
        </p:nvGrpSpPr>
        <p:grpSpPr>
          <a:xfrm>
            <a:off x="1560335" y="2527826"/>
            <a:ext cx="775951" cy="1392869"/>
            <a:chOff x="1153935" y="1926044"/>
            <a:chExt cx="775951" cy="1392869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CB0F7F7D-90DC-C883-FEAB-596C73841C12}"/>
                </a:ext>
              </a:extLst>
            </p:cNvPr>
            <p:cNvSpPr/>
            <p:nvPr/>
          </p:nvSpPr>
          <p:spPr>
            <a:xfrm>
              <a:off x="1153935" y="1926044"/>
              <a:ext cx="775951" cy="1392869"/>
            </a:xfrm>
            <a:prstGeom prst="roundRect">
              <a:avLst>
                <a:gd name="adj" fmla="val 11757"/>
              </a:avLst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9298965F-E50A-F494-C51D-D8195CEA56E7}"/>
                </a:ext>
              </a:extLst>
            </p:cNvPr>
            <p:cNvSpPr/>
            <p:nvPr/>
          </p:nvSpPr>
          <p:spPr>
            <a:xfrm>
              <a:off x="1227015" y="1995488"/>
              <a:ext cx="606151" cy="26315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0D0230E-BCEE-B6A5-AB48-FDBF71952E75}"/>
                </a:ext>
              </a:extLst>
            </p:cNvPr>
            <p:cNvSpPr/>
            <p:nvPr/>
          </p:nvSpPr>
          <p:spPr>
            <a:xfrm>
              <a:off x="1234399" y="2340195"/>
              <a:ext cx="606151" cy="26315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845C0DAD-8AFF-F94E-DF0C-3127BAA04A2A}"/>
                </a:ext>
              </a:extLst>
            </p:cNvPr>
            <p:cNvSpPr/>
            <p:nvPr/>
          </p:nvSpPr>
          <p:spPr>
            <a:xfrm>
              <a:off x="1245255" y="2684902"/>
              <a:ext cx="606151" cy="26315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C9BAA2A-6BA7-7B39-8C89-5AC867C67ECA}"/>
              </a:ext>
            </a:extLst>
          </p:cNvPr>
          <p:cNvCxnSpPr/>
          <p:nvPr/>
        </p:nvCxnSpPr>
        <p:spPr>
          <a:xfrm>
            <a:off x="5165969" y="2340195"/>
            <a:ext cx="67993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C93D38-E291-3414-D6E2-7CBE0A2B2FE2}"/>
              </a:ext>
            </a:extLst>
          </p:cNvPr>
          <p:cNvCxnSpPr>
            <a:cxnSpLocks/>
          </p:cNvCxnSpPr>
          <p:nvPr/>
        </p:nvCxnSpPr>
        <p:spPr>
          <a:xfrm>
            <a:off x="5165969" y="2762433"/>
            <a:ext cx="1426305" cy="0"/>
          </a:xfrm>
          <a:prstGeom prst="straightConnector1">
            <a:avLst/>
          </a:prstGeom>
          <a:ln w="12700">
            <a:solidFill>
              <a:srgbClr val="DA2ADE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C10619B-2775-F942-42CD-4617EEE0B968}"/>
              </a:ext>
            </a:extLst>
          </p:cNvPr>
          <p:cNvCxnSpPr>
            <a:cxnSpLocks/>
          </p:cNvCxnSpPr>
          <p:nvPr/>
        </p:nvCxnSpPr>
        <p:spPr>
          <a:xfrm>
            <a:off x="5165968" y="3184671"/>
            <a:ext cx="2160495" cy="0"/>
          </a:xfrm>
          <a:prstGeom prst="straightConnector1">
            <a:avLst/>
          </a:prstGeom>
          <a:ln w="12700">
            <a:solidFill>
              <a:srgbClr val="0033C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5323FD8-8E3B-BD55-4273-83AC2C1A4188}"/>
              </a:ext>
            </a:extLst>
          </p:cNvPr>
          <p:cNvCxnSpPr>
            <a:cxnSpLocks/>
          </p:cNvCxnSpPr>
          <p:nvPr/>
        </p:nvCxnSpPr>
        <p:spPr>
          <a:xfrm>
            <a:off x="5165967" y="4029148"/>
            <a:ext cx="674078" cy="0"/>
          </a:xfrm>
          <a:prstGeom prst="straightConnector1">
            <a:avLst/>
          </a:prstGeom>
          <a:ln w="12700">
            <a:solidFill>
              <a:srgbClr val="99663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AF86244-9AC0-12C4-BBE4-6F3CA18515A9}"/>
              </a:ext>
            </a:extLst>
          </p:cNvPr>
          <p:cNvCxnSpPr>
            <a:cxnSpLocks/>
          </p:cNvCxnSpPr>
          <p:nvPr/>
        </p:nvCxnSpPr>
        <p:spPr>
          <a:xfrm flipH="1">
            <a:off x="4814277" y="3606909"/>
            <a:ext cx="1038466" cy="8542"/>
          </a:xfrm>
          <a:prstGeom prst="straightConnector1">
            <a:avLst/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3A42CA1-ACC4-8665-187F-1D5E130FD091}"/>
              </a:ext>
            </a:extLst>
          </p:cNvPr>
          <p:cNvSpPr txBox="1"/>
          <p:nvPr/>
        </p:nvSpPr>
        <p:spPr>
          <a:xfrm>
            <a:off x="5155224" y="2087992"/>
            <a:ext cx="566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Task 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472B0B-D27E-F015-4385-C2F4EE2DF003}"/>
              </a:ext>
            </a:extLst>
          </p:cNvPr>
          <p:cNvSpPr txBox="1"/>
          <p:nvPr/>
        </p:nvSpPr>
        <p:spPr>
          <a:xfrm>
            <a:off x="5155224" y="2498298"/>
            <a:ext cx="566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DA2ADE"/>
                </a:solidFill>
              </a:rPr>
              <a:t>Task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F3BF1C-14C4-CF9C-E4F8-A9B7C2C95163}"/>
              </a:ext>
            </a:extLst>
          </p:cNvPr>
          <p:cNvSpPr txBox="1"/>
          <p:nvPr/>
        </p:nvSpPr>
        <p:spPr>
          <a:xfrm>
            <a:off x="5155224" y="2924232"/>
            <a:ext cx="566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33CC"/>
                </a:solidFill>
              </a:rPr>
              <a:t>Task 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6B19BA-547E-892C-9B2E-8EDCD9298A9E}"/>
              </a:ext>
            </a:extLst>
          </p:cNvPr>
          <p:cNvSpPr txBox="1"/>
          <p:nvPr/>
        </p:nvSpPr>
        <p:spPr>
          <a:xfrm>
            <a:off x="5155224" y="3780018"/>
            <a:ext cx="566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996633"/>
                </a:solidFill>
              </a:rPr>
              <a:t>Task 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E44DA-4E62-89D9-1910-3F95730F4015}"/>
              </a:ext>
            </a:extLst>
          </p:cNvPr>
          <p:cNvSpPr txBox="1"/>
          <p:nvPr/>
        </p:nvSpPr>
        <p:spPr>
          <a:xfrm>
            <a:off x="5147409" y="3338452"/>
            <a:ext cx="71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</a:rPr>
              <a:t>Return 1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ED6103F-26FF-EB2D-CD35-7AC555E3401B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1948312" y="3920695"/>
            <a:ext cx="1404489" cy="207186"/>
          </a:xfrm>
          <a:prstGeom prst="bentConnector2">
            <a:avLst/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3A45E45-B246-CA80-DD37-0E8FD5C99467}"/>
              </a:ext>
            </a:extLst>
          </p:cNvPr>
          <p:cNvSpPr txBox="1"/>
          <p:nvPr/>
        </p:nvSpPr>
        <p:spPr>
          <a:xfrm>
            <a:off x="1990913" y="4127881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</a:rPr>
              <a:t>add Callback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C948847-6241-E3F3-1FD1-1DE7500FA4D1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2487021" y="1801486"/>
            <a:ext cx="187631" cy="1265051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404C0D7-42A0-5711-42E2-FAF4243F5699}"/>
              </a:ext>
            </a:extLst>
          </p:cNvPr>
          <p:cNvSpPr txBox="1"/>
          <p:nvPr/>
        </p:nvSpPr>
        <p:spPr>
          <a:xfrm>
            <a:off x="1990390" y="2063196"/>
            <a:ext cx="754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take Task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AE2C293-A356-D0F9-503A-5C398E0406AD}"/>
              </a:ext>
            </a:extLst>
          </p:cNvPr>
          <p:cNvSpPr txBox="1"/>
          <p:nvPr/>
        </p:nvSpPr>
        <p:spPr>
          <a:xfrm>
            <a:off x="515817" y="3076190"/>
            <a:ext cx="977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8000"/>
                </a:solidFill>
              </a:rPr>
              <a:t>Event queue</a:t>
            </a:r>
            <a:endParaRPr lang="ko-KR" altLang="en-US" sz="1200" b="1" dirty="0">
              <a:solidFill>
                <a:srgbClr val="008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78952E-89D7-C679-8887-01A4314C812F}"/>
              </a:ext>
            </a:extLst>
          </p:cNvPr>
          <p:cNvSpPr txBox="1"/>
          <p:nvPr/>
        </p:nvSpPr>
        <p:spPr>
          <a:xfrm>
            <a:off x="6132011" y="1345049"/>
            <a:ext cx="957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Thread pool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388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소개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Servlet / Reactive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135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MVC</a:t>
            </a:r>
          </a:p>
          <a:p>
            <a:pPr lvl="1"/>
            <a:r>
              <a:rPr lang="en-US" altLang="ko-KR" dirty="0"/>
              <a:t>Sync + Blocking</a:t>
            </a:r>
          </a:p>
          <a:p>
            <a:pPr lvl="1"/>
            <a:r>
              <a:rPr lang="en-US" altLang="ko-KR" dirty="0"/>
              <a:t>1 request </a:t>
            </a:r>
            <a:r>
              <a:rPr lang="en-US" altLang="ko-KR" dirty="0">
                <a:sym typeface="Wingdings" panose="05000000000000000000" pitchFamily="2" charset="2"/>
              </a:rPr>
              <a:t> 1 thread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C5DDFD99-EF55-0320-60F0-09FF17EAE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1738312"/>
            <a:ext cx="536257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495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endParaRPr lang="en-US" altLang="ko-KR" dirty="0"/>
          </a:p>
          <a:p>
            <a:pPr lvl="1"/>
            <a:r>
              <a:rPr lang="en-US" altLang="ko-KR" dirty="0"/>
              <a:t>Async + Non-blocking</a:t>
            </a:r>
          </a:p>
          <a:p>
            <a:pPr lvl="1"/>
            <a:r>
              <a:rPr lang="en-US" altLang="ko-KR" dirty="0"/>
              <a:t>N request </a:t>
            </a:r>
            <a:r>
              <a:rPr lang="en-US" altLang="ko-KR" dirty="0">
                <a:sym typeface="Wingdings" panose="05000000000000000000" pitchFamily="2" charset="2"/>
              </a:rPr>
              <a:t> 1 thread</a:t>
            </a:r>
            <a:endParaRPr lang="ko-KR" altLang="en-US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9D97FBC-8094-5719-A03F-BFDE51780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899" y="1258165"/>
            <a:ext cx="641032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230CB74-295E-CAD3-9B80-085AC0DF8C88}"/>
              </a:ext>
            </a:extLst>
          </p:cNvPr>
          <p:cNvSpPr/>
          <p:nvPr/>
        </p:nvSpPr>
        <p:spPr>
          <a:xfrm>
            <a:off x="3457575" y="2781300"/>
            <a:ext cx="2486025" cy="962025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33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MVC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96667ED-6CF7-D038-ECFE-DA52CB136510}"/>
              </a:ext>
            </a:extLst>
          </p:cNvPr>
          <p:cNvSpPr/>
          <p:nvPr/>
        </p:nvSpPr>
        <p:spPr>
          <a:xfrm>
            <a:off x="1813168" y="4118708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18BFAB-1016-3934-CA5A-DBE25B9FF0FF}"/>
              </a:ext>
            </a:extLst>
          </p:cNvPr>
          <p:cNvSpPr/>
          <p:nvPr/>
        </p:nvSpPr>
        <p:spPr>
          <a:xfrm>
            <a:off x="6927848" y="4314754"/>
            <a:ext cx="1498039" cy="2763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A0A842-3335-2BCA-E0B0-1FD495BCA0DF}"/>
              </a:ext>
            </a:extLst>
          </p:cNvPr>
          <p:cNvSpPr/>
          <p:nvPr/>
        </p:nvSpPr>
        <p:spPr>
          <a:xfrm>
            <a:off x="1995365" y="2152650"/>
            <a:ext cx="906585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running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BB561C-D92A-2626-28E3-B70D901C63BA}"/>
              </a:ext>
            </a:extLst>
          </p:cNvPr>
          <p:cNvSpPr/>
          <p:nvPr/>
        </p:nvSpPr>
        <p:spPr>
          <a:xfrm>
            <a:off x="6927849" y="2152649"/>
            <a:ext cx="1498039" cy="336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running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5B2427-0C83-3F13-09C7-CE5071B60249}"/>
              </a:ext>
            </a:extLst>
          </p:cNvPr>
          <p:cNvSpPr/>
          <p:nvPr/>
        </p:nvSpPr>
        <p:spPr>
          <a:xfrm>
            <a:off x="3130550" y="2152650"/>
            <a:ext cx="1933014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E3388A-1A84-F0E8-C4E9-AA20EB3E932E}"/>
              </a:ext>
            </a:extLst>
          </p:cNvPr>
          <p:cNvSpPr/>
          <p:nvPr/>
        </p:nvSpPr>
        <p:spPr>
          <a:xfrm>
            <a:off x="5120715" y="2150998"/>
            <a:ext cx="1381686" cy="33655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runnable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B2BBDE7-32F7-2083-5E42-E9EDDE78EF13}"/>
              </a:ext>
            </a:extLst>
          </p:cNvPr>
          <p:cNvGrpSpPr/>
          <p:nvPr/>
        </p:nvGrpSpPr>
        <p:grpSpPr>
          <a:xfrm>
            <a:off x="1995365" y="1459984"/>
            <a:ext cx="6430523" cy="387866"/>
            <a:chOff x="1995365" y="1459984"/>
            <a:chExt cx="6430523" cy="387866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29B595F-2C03-1770-D90B-EF87848CD1F3}"/>
                </a:ext>
              </a:extLst>
            </p:cNvPr>
            <p:cNvCxnSpPr/>
            <p:nvPr/>
          </p:nvCxnSpPr>
          <p:spPr>
            <a:xfrm>
              <a:off x="1995365" y="1847850"/>
              <a:ext cx="643052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897C89-A329-2B12-9494-1758D49DEF90}"/>
                </a:ext>
              </a:extLst>
            </p:cNvPr>
            <p:cNvSpPr txBox="1"/>
            <p:nvPr/>
          </p:nvSpPr>
          <p:spPr>
            <a:xfrm>
              <a:off x="7027331" y="145998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</a:rPr>
                <a:t>Time</a:t>
              </a:r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5AC4A1E-CD4B-021C-6C40-521725803B9E}"/>
              </a:ext>
            </a:extLst>
          </p:cNvPr>
          <p:cNvSpPr txBox="1"/>
          <p:nvPr/>
        </p:nvSpPr>
        <p:spPr>
          <a:xfrm>
            <a:off x="687829" y="2154730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#1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FDF41-A517-08FA-1562-4D94297B023A}"/>
              </a:ext>
            </a:extLst>
          </p:cNvPr>
          <p:cNvSpPr txBox="1"/>
          <p:nvPr/>
        </p:nvSpPr>
        <p:spPr>
          <a:xfrm>
            <a:off x="941642" y="4267603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B852A4-950A-3774-24A0-D4EC9839F299}"/>
              </a:ext>
            </a:extLst>
          </p:cNvPr>
          <p:cNvSpPr txBox="1"/>
          <p:nvPr/>
        </p:nvSpPr>
        <p:spPr>
          <a:xfrm>
            <a:off x="3154710" y="2793999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context switching</a:t>
            </a:r>
          </a:p>
          <a:p>
            <a:r>
              <a:rPr lang="en-US" altLang="ko-KR" sz="1000" dirty="0"/>
              <a:t>(cost low)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C09086-660D-D9BF-A5E2-227B3202B625}"/>
              </a:ext>
            </a:extLst>
          </p:cNvPr>
          <p:cNvSpPr txBox="1"/>
          <p:nvPr/>
        </p:nvSpPr>
        <p:spPr>
          <a:xfrm>
            <a:off x="6969335" y="2795410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context switching</a:t>
            </a:r>
          </a:p>
          <a:p>
            <a:r>
              <a:rPr lang="en-US" altLang="ko-KR" sz="1000" dirty="0"/>
              <a:t>(cost high)</a:t>
            </a:r>
            <a:endParaRPr lang="ko-KR" altLang="en-US" sz="1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8E0EF91-D519-8056-B694-57636D553685}"/>
              </a:ext>
            </a:extLst>
          </p:cNvPr>
          <p:cNvSpPr/>
          <p:nvPr/>
        </p:nvSpPr>
        <p:spPr>
          <a:xfrm>
            <a:off x="1981156" y="4325102"/>
            <a:ext cx="543214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403E80-320D-421D-7172-B5097893366B}"/>
              </a:ext>
            </a:extLst>
          </p:cNvPr>
          <p:cNvSpPr/>
          <p:nvPr/>
        </p:nvSpPr>
        <p:spPr>
          <a:xfrm>
            <a:off x="2778358" y="4325102"/>
            <a:ext cx="930525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#53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38F1F04-856C-39DA-0427-BBB543BFEC8C}"/>
              </a:ext>
            </a:extLst>
          </p:cNvPr>
          <p:cNvSpPr/>
          <p:nvPr/>
        </p:nvSpPr>
        <p:spPr>
          <a:xfrm>
            <a:off x="3882498" y="4325102"/>
            <a:ext cx="79157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#99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4777DDF-FE6B-A723-E364-9AED75CD4E7B}"/>
              </a:ext>
            </a:extLst>
          </p:cNvPr>
          <p:cNvSpPr/>
          <p:nvPr/>
        </p:nvSpPr>
        <p:spPr>
          <a:xfrm>
            <a:off x="4768470" y="4325102"/>
            <a:ext cx="79157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#102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90C1D7F-DBC8-F1A1-0694-68E02E93DA70}"/>
              </a:ext>
            </a:extLst>
          </p:cNvPr>
          <p:cNvSpPr/>
          <p:nvPr/>
        </p:nvSpPr>
        <p:spPr>
          <a:xfrm>
            <a:off x="5655527" y="4325102"/>
            <a:ext cx="846874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#181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BCD7EEC-FE0E-94C4-7733-2598F3C80FB8}"/>
              </a:ext>
            </a:extLst>
          </p:cNvPr>
          <p:cNvGrpSpPr/>
          <p:nvPr/>
        </p:nvGrpSpPr>
        <p:grpSpPr>
          <a:xfrm>
            <a:off x="6495495" y="1995489"/>
            <a:ext cx="425447" cy="2928204"/>
            <a:chOff x="2414954" y="2922954"/>
            <a:chExt cx="160020" cy="1130886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EF843CF0-0EF5-4578-DAE0-F76C4B887D3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954" y="2922954"/>
              <a:ext cx="0" cy="113088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0F8BD72-6A67-6B44-7B1D-008B6E56E35E}"/>
                </a:ext>
              </a:extLst>
            </p:cNvPr>
            <p:cNvCxnSpPr>
              <a:cxnSpLocks/>
            </p:cNvCxnSpPr>
            <p:nvPr/>
          </p:nvCxnSpPr>
          <p:spPr>
            <a:xfrm>
              <a:off x="2574974" y="2922954"/>
              <a:ext cx="0" cy="113088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50E3EAA-C327-B00D-AEE4-12E58F7A0712}"/>
              </a:ext>
            </a:extLst>
          </p:cNvPr>
          <p:cNvSpPr/>
          <p:nvPr/>
        </p:nvSpPr>
        <p:spPr>
          <a:xfrm>
            <a:off x="1813169" y="3329840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045BB0-130A-661F-DC8E-46AADF3C2927}"/>
              </a:ext>
            </a:extLst>
          </p:cNvPr>
          <p:cNvSpPr/>
          <p:nvPr/>
        </p:nvSpPr>
        <p:spPr>
          <a:xfrm>
            <a:off x="1995365" y="3531705"/>
            <a:ext cx="906585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BB4DD6-5FCD-83D9-6395-55F182196857}"/>
              </a:ext>
            </a:extLst>
          </p:cNvPr>
          <p:cNvSpPr txBox="1"/>
          <p:nvPr/>
        </p:nvSpPr>
        <p:spPr>
          <a:xfrm>
            <a:off x="931312" y="34641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CF4F9E3-E0D5-13FB-B3A2-FFF3BB2AB5E2}"/>
              </a:ext>
            </a:extLst>
          </p:cNvPr>
          <p:cNvSpPr/>
          <p:nvPr/>
        </p:nvSpPr>
        <p:spPr>
          <a:xfrm>
            <a:off x="3123644" y="3531705"/>
            <a:ext cx="83926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A32CF53-5466-8304-2579-019B6B46A2CD}"/>
              </a:ext>
            </a:extLst>
          </p:cNvPr>
          <p:cNvSpPr/>
          <p:nvPr/>
        </p:nvSpPr>
        <p:spPr>
          <a:xfrm>
            <a:off x="4097056" y="3531705"/>
            <a:ext cx="739133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3BFE47D-BEED-1622-38FC-A70957C4F364}"/>
              </a:ext>
            </a:extLst>
          </p:cNvPr>
          <p:cNvSpPr/>
          <p:nvPr/>
        </p:nvSpPr>
        <p:spPr>
          <a:xfrm>
            <a:off x="4970336" y="3531705"/>
            <a:ext cx="1188598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D195622-CD28-2607-3185-B4EA1EE4C6F7}"/>
              </a:ext>
            </a:extLst>
          </p:cNvPr>
          <p:cNvSpPr/>
          <p:nvPr/>
        </p:nvSpPr>
        <p:spPr>
          <a:xfrm>
            <a:off x="6260493" y="3531705"/>
            <a:ext cx="991597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#9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4C55B4-06A0-F9E2-92EF-094EF04865DF}"/>
              </a:ext>
            </a:extLst>
          </p:cNvPr>
          <p:cNvSpPr/>
          <p:nvPr/>
        </p:nvSpPr>
        <p:spPr>
          <a:xfrm>
            <a:off x="7342898" y="3531705"/>
            <a:ext cx="1055235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#31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8AE3D22-23AB-96BB-8779-DAAAADEDD090}"/>
              </a:ext>
            </a:extLst>
          </p:cNvPr>
          <p:cNvGrpSpPr/>
          <p:nvPr/>
        </p:nvGrpSpPr>
        <p:grpSpPr>
          <a:xfrm>
            <a:off x="2908298" y="2024767"/>
            <a:ext cx="222251" cy="2044118"/>
            <a:chOff x="2414954" y="2922954"/>
            <a:chExt cx="160020" cy="1130886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053F2FA-D0D4-9D32-3D41-381CFD426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4954" y="2922954"/>
              <a:ext cx="0" cy="113088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3C64961B-EED6-44B9-3FC8-ACA720BC5977}"/>
                </a:ext>
              </a:extLst>
            </p:cNvPr>
            <p:cNvCxnSpPr>
              <a:cxnSpLocks/>
            </p:cNvCxnSpPr>
            <p:nvPr/>
          </p:nvCxnSpPr>
          <p:spPr>
            <a:xfrm>
              <a:off x="2574974" y="2922954"/>
              <a:ext cx="0" cy="113088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8937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MVC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A0A842-3335-2BCA-E0B0-1FD495BCA0DF}"/>
              </a:ext>
            </a:extLst>
          </p:cNvPr>
          <p:cNvSpPr/>
          <p:nvPr/>
        </p:nvSpPr>
        <p:spPr>
          <a:xfrm>
            <a:off x="1995365" y="2152650"/>
            <a:ext cx="790045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running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5B2427-0C83-3F13-09C7-CE5071B60249}"/>
              </a:ext>
            </a:extLst>
          </p:cNvPr>
          <p:cNvSpPr/>
          <p:nvPr/>
        </p:nvSpPr>
        <p:spPr>
          <a:xfrm>
            <a:off x="2857321" y="2152650"/>
            <a:ext cx="5568568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29B595F-2C03-1770-D90B-EF87848CD1F3}"/>
              </a:ext>
            </a:extLst>
          </p:cNvPr>
          <p:cNvCxnSpPr/>
          <p:nvPr/>
        </p:nvCxnSpPr>
        <p:spPr>
          <a:xfrm>
            <a:off x="1995365" y="1847850"/>
            <a:ext cx="64305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7897C89-A329-2B12-9494-1758D49DEF90}"/>
              </a:ext>
            </a:extLst>
          </p:cNvPr>
          <p:cNvSpPr txBox="1"/>
          <p:nvPr/>
        </p:nvSpPr>
        <p:spPr>
          <a:xfrm>
            <a:off x="7027331" y="1459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Time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AC4A1E-CD4B-021C-6C40-521725803B9E}"/>
              </a:ext>
            </a:extLst>
          </p:cNvPr>
          <p:cNvSpPr txBox="1"/>
          <p:nvPr/>
        </p:nvSpPr>
        <p:spPr>
          <a:xfrm>
            <a:off x="687829" y="2154730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#1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50E3EAA-C327-B00D-AEE4-12E58F7A0712}"/>
              </a:ext>
            </a:extLst>
          </p:cNvPr>
          <p:cNvSpPr/>
          <p:nvPr/>
        </p:nvSpPr>
        <p:spPr>
          <a:xfrm>
            <a:off x="1813169" y="4212979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045BB0-130A-661F-DC8E-46AADF3C2927}"/>
              </a:ext>
            </a:extLst>
          </p:cNvPr>
          <p:cNvSpPr/>
          <p:nvPr/>
        </p:nvSpPr>
        <p:spPr>
          <a:xfrm>
            <a:off x="1995365" y="4414844"/>
            <a:ext cx="790045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BB4DD6-5FCD-83D9-6395-55F182196857}"/>
              </a:ext>
            </a:extLst>
          </p:cNvPr>
          <p:cNvSpPr txBox="1"/>
          <p:nvPr/>
        </p:nvSpPr>
        <p:spPr>
          <a:xfrm>
            <a:off x="931312" y="4347261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4C55B4-06A0-F9E2-92EF-094EF04865DF}"/>
              </a:ext>
            </a:extLst>
          </p:cNvPr>
          <p:cNvSpPr/>
          <p:nvPr/>
        </p:nvSpPr>
        <p:spPr>
          <a:xfrm>
            <a:off x="6443952" y="4414844"/>
            <a:ext cx="1981933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Idle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873780-196B-E7FE-AB63-4900C740AF7C}"/>
              </a:ext>
            </a:extLst>
          </p:cNvPr>
          <p:cNvSpPr/>
          <p:nvPr/>
        </p:nvSpPr>
        <p:spPr>
          <a:xfrm>
            <a:off x="4205551" y="2578593"/>
            <a:ext cx="4220337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BD12F3-C1AC-416A-C6B9-B1B273B4573C}"/>
              </a:ext>
            </a:extLst>
          </p:cNvPr>
          <p:cNvSpPr/>
          <p:nvPr/>
        </p:nvSpPr>
        <p:spPr>
          <a:xfrm>
            <a:off x="1995365" y="2571750"/>
            <a:ext cx="1319276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43A20A-7540-7CD9-30B9-784CF71952C6}"/>
              </a:ext>
            </a:extLst>
          </p:cNvPr>
          <p:cNvSpPr txBox="1"/>
          <p:nvPr/>
        </p:nvSpPr>
        <p:spPr>
          <a:xfrm>
            <a:off x="676106" y="2580673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#2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3AF3AF-E147-ED80-9B1F-C3A2E695DD32}"/>
              </a:ext>
            </a:extLst>
          </p:cNvPr>
          <p:cNvSpPr/>
          <p:nvPr/>
        </p:nvSpPr>
        <p:spPr>
          <a:xfrm>
            <a:off x="5383485" y="2988899"/>
            <a:ext cx="3042401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F75DE5-10DE-C30B-EA0A-5A9965912158}"/>
              </a:ext>
            </a:extLst>
          </p:cNvPr>
          <p:cNvSpPr/>
          <p:nvPr/>
        </p:nvSpPr>
        <p:spPr>
          <a:xfrm>
            <a:off x="2001521" y="2981628"/>
            <a:ext cx="2570479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BBA0C4-ED17-B1A0-9E84-D4546CFE77F8}"/>
              </a:ext>
            </a:extLst>
          </p:cNvPr>
          <p:cNvSpPr txBox="1"/>
          <p:nvPr/>
        </p:nvSpPr>
        <p:spPr>
          <a:xfrm>
            <a:off x="680015" y="2983165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#3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28ABECF-3C15-565C-1613-516ED46031B7}"/>
              </a:ext>
            </a:extLst>
          </p:cNvPr>
          <p:cNvSpPr/>
          <p:nvPr/>
        </p:nvSpPr>
        <p:spPr>
          <a:xfrm>
            <a:off x="6443952" y="3399209"/>
            <a:ext cx="1981936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88CB851-66A2-AE34-8990-83D3E4801BBF}"/>
              </a:ext>
            </a:extLst>
          </p:cNvPr>
          <p:cNvSpPr/>
          <p:nvPr/>
        </p:nvSpPr>
        <p:spPr>
          <a:xfrm>
            <a:off x="1997617" y="3399752"/>
            <a:ext cx="3715750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B996347-F137-3AA8-DAB4-B13EFECD8191}"/>
              </a:ext>
            </a:extLst>
          </p:cNvPr>
          <p:cNvSpPr txBox="1"/>
          <p:nvPr/>
        </p:nvSpPr>
        <p:spPr>
          <a:xfrm>
            <a:off x="676111" y="3401289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#4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F317E13-BF0C-72C7-C879-DC4C60ADE6B5}"/>
              </a:ext>
            </a:extLst>
          </p:cNvPr>
          <p:cNvSpPr/>
          <p:nvPr/>
        </p:nvSpPr>
        <p:spPr>
          <a:xfrm>
            <a:off x="3423137" y="2578591"/>
            <a:ext cx="673920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running</a:t>
            </a:r>
            <a:endParaRPr lang="ko-KR" altLang="en-US" sz="11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BA3BC99-5F44-D128-E092-1D91B305F3B7}"/>
              </a:ext>
            </a:extLst>
          </p:cNvPr>
          <p:cNvSpPr/>
          <p:nvPr/>
        </p:nvSpPr>
        <p:spPr>
          <a:xfrm>
            <a:off x="4637373" y="2988899"/>
            <a:ext cx="680739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running</a:t>
            </a:r>
            <a:endParaRPr lang="ko-KR" altLang="en-US" sz="11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8FB56C2-4B72-1F34-AF1B-355BF0EB5722}"/>
              </a:ext>
            </a:extLst>
          </p:cNvPr>
          <p:cNvSpPr/>
          <p:nvPr/>
        </p:nvSpPr>
        <p:spPr>
          <a:xfrm>
            <a:off x="5756519" y="3395785"/>
            <a:ext cx="644281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running</a:t>
            </a:r>
            <a:endParaRPr lang="ko-KR" altLang="en-US" sz="11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4DFBCDE-EF10-4A54-90AB-BE3F23795A78}"/>
              </a:ext>
            </a:extLst>
          </p:cNvPr>
          <p:cNvSpPr/>
          <p:nvPr/>
        </p:nvSpPr>
        <p:spPr>
          <a:xfrm>
            <a:off x="3423137" y="4418756"/>
            <a:ext cx="673917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170695C-4612-6591-E67B-F1E9A57ADA4D}"/>
              </a:ext>
            </a:extLst>
          </p:cNvPr>
          <p:cNvSpPr/>
          <p:nvPr/>
        </p:nvSpPr>
        <p:spPr>
          <a:xfrm>
            <a:off x="4637373" y="4414851"/>
            <a:ext cx="680738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A9B3BEC-966A-4DB2-A05C-995AEDB95D65}"/>
              </a:ext>
            </a:extLst>
          </p:cNvPr>
          <p:cNvSpPr/>
          <p:nvPr/>
        </p:nvSpPr>
        <p:spPr>
          <a:xfrm>
            <a:off x="5756520" y="4418761"/>
            <a:ext cx="644280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#4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A36A542-D47A-BDA1-F1FB-1C8406F031DA}"/>
              </a:ext>
            </a:extLst>
          </p:cNvPr>
          <p:cNvSpPr/>
          <p:nvPr/>
        </p:nvSpPr>
        <p:spPr>
          <a:xfrm>
            <a:off x="2857320" y="4413130"/>
            <a:ext cx="476355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Idle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F358DAF-477F-B96C-872B-5AB79BD09A53}"/>
              </a:ext>
            </a:extLst>
          </p:cNvPr>
          <p:cNvSpPr/>
          <p:nvPr/>
        </p:nvSpPr>
        <p:spPr>
          <a:xfrm>
            <a:off x="4151521" y="4427046"/>
            <a:ext cx="42048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Idle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B9A1DCD-7ABB-7D2C-EB59-B3013491C267}"/>
              </a:ext>
            </a:extLst>
          </p:cNvPr>
          <p:cNvSpPr/>
          <p:nvPr/>
        </p:nvSpPr>
        <p:spPr>
          <a:xfrm>
            <a:off x="5354118" y="4420966"/>
            <a:ext cx="35925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Idle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31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Thread pool Dilemma</a:t>
            </a:r>
          </a:p>
          <a:p>
            <a:pPr lvl="1"/>
            <a:r>
              <a:rPr lang="en-US" altLang="ko-KR" dirty="0"/>
              <a:t>Thread </a:t>
            </a:r>
            <a:r>
              <a:rPr lang="ko-KR" altLang="en-US" dirty="0"/>
              <a:t>를 늘리면</a:t>
            </a:r>
            <a:endParaRPr lang="en-US" altLang="ko-KR" dirty="0"/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메모리</a:t>
            </a:r>
            <a:r>
              <a:rPr lang="en-US" altLang="ko-KR" dirty="0">
                <a:sym typeface="Wingdings" panose="05000000000000000000" pitchFamily="2" charset="2"/>
              </a:rPr>
              <a:t>, CPU </a:t>
            </a:r>
            <a:r>
              <a:rPr lang="ko-KR" altLang="en-US" dirty="0">
                <a:sym typeface="Wingdings" panose="05000000000000000000" pitchFamily="2" charset="2"/>
              </a:rPr>
              <a:t>부하로 성능 저하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Thread </a:t>
            </a:r>
            <a:r>
              <a:rPr lang="ko-KR" altLang="en-US" dirty="0">
                <a:sym typeface="Wingdings" panose="05000000000000000000" pitchFamily="2" charset="2"/>
              </a:rPr>
              <a:t>를 줄이면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메모리</a:t>
            </a:r>
            <a:r>
              <a:rPr lang="en-US" altLang="ko-KR" dirty="0">
                <a:sym typeface="Wingdings" panose="05000000000000000000" pitchFamily="2" charset="2"/>
              </a:rPr>
              <a:t>, CPU</a:t>
            </a:r>
            <a:r>
              <a:rPr lang="ko-KR" altLang="en-US" dirty="0">
                <a:sym typeface="Wingdings" panose="05000000000000000000" pitchFamily="2" charset="2"/>
              </a:rPr>
              <a:t>는 충분하지만</a:t>
            </a:r>
            <a:r>
              <a:rPr lang="en-US" altLang="ko-KR" dirty="0">
                <a:sym typeface="Wingdings" panose="05000000000000000000" pitchFamily="2" charset="2"/>
              </a:rPr>
              <a:t>, thread </a:t>
            </a:r>
            <a:r>
              <a:rPr lang="ko-KR" altLang="en-US" dirty="0">
                <a:sym typeface="Wingdings" panose="05000000000000000000" pitchFamily="2" charset="2"/>
              </a:rPr>
              <a:t>가 모자라서 처리율 저하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087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96667ED-6CF7-D038-ECFE-DA52CB136510}"/>
              </a:ext>
            </a:extLst>
          </p:cNvPr>
          <p:cNvSpPr/>
          <p:nvPr/>
        </p:nvSpPr>
        <p:spPr>
          <a:xfrm>
            <a:off x="1813168" y="4118708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18BFAB-1016-3934-CA5A-DBE25B9FF0FF}"/>
              </a:ext>
            </a:extLst>
          </p:cNvPr>
          <p:cNvSpPr/>
          <p:nvPr/>
        </p:nvSpPr>
        <p:spPr>
          <a:xfrm>
            <a:off x="6927848" y="4314092"/>
            <a:ext cx="1498039" cy="2763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A0A842-3335-2BCA-E0B0-1FD495BCA0DF}"/>
              </a:ext>
            </a:extLst>
          </p:cNvPr>
          <p:cNvSpPr/>
          <p:nvPr/>
        </p:nvSpPr>
        <p:spPr>
          <a:xfrm>
            <a:off x="1995365" y="2152650"/>
            <a:ext cx="906585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task1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BB561C-D92A-2626-28E3-B70D901C63BA}"/>
              </a:ext>
            </a:extLst>
          </p:cNvPr>
          <p:cNvSpPr/>
          <p:nvPr/>
        </p:nvSpPr>
        <p:spPr>
          <a:xfrm>
            <a:off x="6927849" y="2152649"/>
            <a:ext cx="1498039" cy="336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task2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5B2427-0C83-3F13-09C7-CE5071B60249}"/>
              </a:ext>
            </a:extLst>
          </p:cNvPr>
          <p:cNvSpPr/>
          <p:nvPr/>
        </p:nvSpPr>
        <p:spPr>
          <a:xfrm>
            <a:off x="2908855" y="2152650"/>
            <a:ext cx="3568141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E3388A-1A84-F0E8-C4E9-AA20EB3E932E}"/>
              </a:ext>
            </a:extLst>
          </p:cNvPr>
          <p:cNvSpPr/>
          <p:nvPr/>
        </p:nvSpPr>
        <p:spPr>
          <a:xfrm>
            <a:off x="6476999" y="2150998"/>
            <a:ext cx="450847" cy="33655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queue</a:t>
            </a:r>
          </a:p>
          <a:p>
            <a:pPr algn="ctr"/>
            <a:r>
              <a:rPr lang="en-US" altLang="ko-KR" sz="700" dirty="0"/>
              <a:t>wait</a:t>
            </a:r>
            <a:endParaRPr lang="ko-KR" altLang="en-US" sz="7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29B595F-2C03-1770-D90B-EF87848CD1F3}"/>
              </a:ext>
            </a:extLst>
          </p:cNvPr>
          <p:cNvCxnSpPr/>
          <p:nvPr/>
        </p:nvCxnSpPr>
        <p:spPr>
          <a:xfrm>
            <a:off x="1995365" y="1847850"/>
            <a:ext cx="64305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7897C89-A329-2B12-9494-1758D49DEF90}"/>
              </a:ext>
            </a:extLst>
          </p:cNvPr>
          <p:cNvSpPr txBox="1"/>
          <p:nvPr/>
        </p:nvSpPr>
        <p:spPr>
          <a:xfrm>
            <a:off x="7027331" y="1459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Time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AC4A1E-CD4B-021C-6C40-521725803B9E}"/>
              </a:ext>
            </a:extLst>
          </p:cNvPr>
          <p:cNvSpPr txBox="1"/>
          <p:nvPr/>
        </p:nvSpPr>
        <p:spPr>
          <a:xfrm>
            <a:off x="953548" y="2154730"/>
            <a:ext cx="7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Prog 1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50E3EAA-C327-B00D-AEE4-12E58F7A0712}"/>
              </a:ext>
            </a:extLst>
          </p:cNvPr>
          <p:cNvSpPr/>
          <p:nvPr/>
        </p:nvSpPr>
        <p:spPr>
          <a:xfrm>
            <a:off x="1813169" y="3329840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045BB0-130A-661F-DC8E-46AADF3C2927}"/>
              </a:ext>
            </a:extLst>
          </p:cNvPr>
          <p:cNvSpPr/>
          <p:nvPr/>
        </p:nvSpPr>
        <p:spPr>
          <a:xfrm>
            <a:off x="1995365" y="3533527"/>
            <a:ext cx="906585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BB4DD6-5FCD-83D9-6395-55F182196857}"/>
              </a:ext>
            </a:extLst>
          </p:cNvPr>
          <p:cNvSpPr txBox="1"/>
          <p:nvPr/>
        </p:nvSpPr>
        <p:spPr>
          <a:xfrm>
            <a:off x="763958" y="3464122"/>
            <a:ext cx="959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1</a:t>
            </a:r>
          </a:p>
          <a:p>
            <a:pPr algn="r"/>
            <a:r>
              <a:rPr lang="en-US" altLang="ko-KR" sz="1400" dirty="0">
                <a:solidFill>
                  <a:schemeClr val="accent1"/>
                </a:solidFill>
              </a:rPr>
              <a:t>= Thread 1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FDF41-A517-08FA-1562-4D94297B023A}"/>
              </a:ext>
            </a:extLst>
          </p:cNvPr>
          <p:cNvSpPr txBox="1"/>
          <p:nvPr/>
        </p:nvSpPr>
        <p:spPr>
          <a:xfrm>
            <a:off x="774288" y="4267603"/>
            <a:ext cx="959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2</a:t>
            </a:r>
          </a:p>
          <a:p>
            <a:pPr algn="r"/>
            <a:r>
              <a:rPr lang="en-US" altLang="ko-KR" sz="1400" dirty="0">
                <a:solidFill>
                  <a:schemeClr val="accent1"/>
                </a:solidFill>
              </a:rPr>
              <a:t>= Thread 2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752C2A4-8D51-E1BB-CA08-74949BA93A0B}"/>
              </a:ext>
            </a:extLst>
          </p:cNvPr>
          <p:cNvSpPr/>
          <p:nvPr/>
        </p:nvSpPr>
        <p:spPr>
          <a:xfrm>
            <a:off x="2904818" y="3531705"/>
            <a:ext cx="83926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448675-73B4-CD3B-A72D-87BBCAFF15AF}"/>
              </a:ext>
            </a:extLst>
          </p:cNvPr>
          <p:cNvSpPr/>
          <p:nvPr/>
        </p:nvSpPr>
        <p:spPr>
          <a:xfrm>
            <a:off x="3753180" y="3531705"/>
            <a:ext cx="848029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A00690E-F973-FEEC-3B09-2D79A17573D9}"/>
              </a:ext>
            </a:extLst>
          </p:cNvPr>
          <p:cNvSpPr/>
          <p:nvPr/>
        </p:nvSpPr>
        <p:spPr>
          <a:xfrm>
            <a:off x="4604629" y="3531705"/>
            <a:ext cx="991597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F8FCCAF-DD11-5A8C-ECB5-2DAAC3122401}"/>
              </a:ext>
            </a:extLst>
          </p:cNvPr>
          <p:cNvSpPr/>
          <p:nvPr/>
        </p:nvSpPr>
        <p:spPr>
          <a:xfrm>
            <a:off x="5596185" y="3531705"/>
            <a:ext cx="991597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#9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6A436EA-E7AA-787E-DF74-619C7F93F612}"/>
              </a:ext>
            </a:extLst>
          </p:cNvPr>
          <p:cNvSpPr/>
          <p:nvPr/>
        </p:nvSpPr>
        <p:spPr>
          <a:xfrm>
            <a:off x="6592622" y="3531705"/>
            <a:ext cx="1055235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#31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1992392-5179-CC92-F6A0-AD87F2BCE41D}"/>
              </a:ext>
            </a:extLst>
          </p:cNvPr>
          <p:cNvSpPr/>
          <p:nvPr/>
        </p:nvSpPr>
        <p:spPr>
          <a:xfrm>
            <a:off x="2997150" y="4325102"/>
            <a:ext cx="543214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743E8A8-580A-DA06-BF24-D83DB6DFA55B}"/>
              </a:ext>
            </a:extLst>
          </p:cNvPr>
          <p:cNvSpPr/>
          <p:nvPr/>
        </p:nvSpPr>
        <p:spPr>
          <a:xfrm>
            <a:off x="3552079" y="4325102"/>
            <a:ext cx="930525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#53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D558794-CD15-6989-5057-D77A442B2FB4}"/>
              </a:ext>
            </a:extLst>
          </p:cNvPr>
          <p:cNvSpPr/>
          <p:nvPr/>
        </p:nvSpPr>
        <p:spPr>
          <a:xfrm>
            <a:off x="4492094" y="4325102"/>
            <a:ext cx="79157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#99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A5897C9-784C-6994-6A78-D2B4B81E9C54}"/>
              </a:ext>
            </a:extLst>
          </p:cNvPr>
          <p:cNvSpPr/>
          <p:nvPr/>
        </p:nvSpPr>
        <p:spPr>
          <a:xfrm>
            <a:off x="5284287" y="4325102"/>
            <a:ext cx="79157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#102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2720E2-D6BB-0EBD-E08A-E192C24672FF}"/>
              </a:ext>
            </a:extLst>
          </p:cNvPr>
          <p:cNvSpPr/>
          <p:nvPr/>
        </p:nvSpPr>
        <p:spPr>
          <a:xfrm>
            <a:off x="6069742" y="4325102"/>
            <a:ext cx="846874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#181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001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A3F6A43-67FB-08B6-19F3-D5152460F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963" y="1415480"/>
            <a:ext cx="6242050" cy="350803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성능 비교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F9A9F-5253-7839-943F-BD19DA2257BB}"/>
              </a:ext>
            </a:extLst>
          </p:cNvPr>
          <p:cNvSpPr txBox="1"/>
          <p:nvPr/>
        </p:nvSpPr>
        <p:spPr>
          <a:xfrm>
            <a:off x="628650" y="4785012"/>
            <a:ext cx="62293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effectLst/>
                <a:hlinkClick r:id="rId3"/>
              </a:rPr>
              <a:t>https://dzone.com/articles/spring-boot-20-webflux-reactive-performance-test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3043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odejsperformance">
            <a:extLst>
              <a:ext uri="{FF2B5EF4-FFF2-40B4-BE49-F238E27FC236}">
                <a16:creationId xmlns:a16="http://schemas.microsoft.com/office/drawing/2014/main" id="{A88EB02C-A85F-5F30-D24E-16F914E33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222" y="1762993"/>
            <a:ext cx="2481128" cy="320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/>
              <a:t>Paypal</a:t>
            </a:r>
            <a:r>
              <a:rPr lang="ko-KR" altLang="en-US" b="1" dirty="0"/>
              <a:t>이 </a:t>
            </a:r>
            <a:r>
              <a:rPr lang="en-US" altLang="ko-KR" b="1" dirty="0"/>
              <a:t>Java</a:t>
            </a:r>
            <a:r>
              <a:rPr lang="ko-KR" altLang="en-US" b="1" dirty="0"/>
              <a:t>에서 </a:t>
            </a:r>
            <a:r>
              <a:rPr lang="en-US" altLang="ko-KR" b="1" dirty="0"/>
              <a:t>Node.js</a:t>
            </a:r>
            <a:r>
              <a:rPr lang="ko-KR" altLang="en-US" b="1" dirty="0"/>
              <a:t>로 간 이유</a:t>
            </a:r>
            <a:r>
              <a:rPr lang="ko-KR" altLang="en-US" dirty="0"/>
              <a:t> </a:t>
            </a:r>
            <a:r>
              <a:rPr lang="en-US" altLang="ko-KR" sz="1200" dirty="0"/>
              <a:t>(2013.11.27 </a:t>
            </a:r>
            <a:r>
              <a:rPr lang="en-US" altLang="ko-KR" sz="1200" dirty="0" err="1"/>
              <a:t>zdnet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308FCA-5681-C709-72E3-4EE04F30B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566" y="1741121"/>
            <a:ext cx="4831809" cy="32673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1ABEA6-34F7-77D0-A128-6D22ED3A2C41}"/>
              </a:ext>
            </a:extLst>
          </p:cNvPr>
          <p:cNvSpPr txBox="1"/>
          <p:nvPr/>
        </p:nvSpPr>
        <p:spPr>
          <a:xfrm>
            <a:off x="4653942" y="4915261"/>
            <a:ext cx="412520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hlinkClick r:id="rId5"/>
              </a:rPr>
              <a:t>https://www.zdnet.com/article/how-replacing-java-with-javascript-is-paying-off-for-paypal</a:t>
            </a:r>
            <a:endParaRPr lang="ko-KR" altLang="en-US" sz="800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95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ko-KR" altLang="en-US" dirty="0"/>
              <a:t> 단점</a:t>
            </a:r>
            <a:endParaRPr lang="en-US" altLang="ko-KR" dirty="0"/>
          </a:p>
          <a:p>
            <a:pPr lvl="1"/>
            <a:r>
              <a:rPr lang="en-US" altLang="ko-KR" dirty="0"/>
              <a:t>Reactor </a:t>
            </a:r>
            <a:r>
              <a:rPr lang="ko-KR" altLang="en-US" dirty="0"/>
              <a:t>구현 난이도</a:t>
            </a:r>
            <a:endParaRPr lang="en-US" altLang="ko-KR" dirty="0"/>
          </a:p>
          <a:p>
            <a:pPr lvl="1"/>
            <a:r>
              <a:rPr lang="en-US" altLang="ko-KR" dirty="0"/>
              <a:t>MVC</a:t>
            </a:r>
            <a:r>
              <a:rPr lang="ko-KR" altLang="en-US" dirty="0"/>
              <a:t>보다 느릴 수 있음</a:t>
            </a:r>
            <a:endParaRPr lang="en-US" altLang="ko-KR" dirty="0"/>
          </a:p>
          <a:p>
            <a:pPr lvl="2"/>
            <a:r>
              <a:rPr lang="ko-KR" altLang="en-US" dirty="0"/>
              <a:t>적은 리소스로 많은 트래픽을 감당하는 개념</a:t>
            </a:r>
            <a:endParaRPr lang="en-US" altLang="ko-KR" dirty="0"/>
          </a:p>
          <a:p>
            <a:pPr lvl="2"/>
            <a:r>
              <a:rPr lang="ko-KR" altLang="en-US" dirty="0"/>
              <a:t>사소한 </a:t>
            </a:r>
            <a:r>
              <a:rPr lang="en-US" altLang="ko-KR" dirty="0"/>
              <a:t>Blocking </a:t>
            </a:r>
            <a:r>
              <a:rPr lang="ko-KR" altLang="en-US" dirty="0"/>
              <a:t>코드가 전체 처리속도에 악영향을 미칠 수 있음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31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en-US" altLang="ko-KR" dirty="0"/>
              <a:t>Thread vs  Event Loop </a:t>
            </a:r>
            <a:r>
              <a:rPr lang="ko-KR" altLang="en-US" dirty="0"/>
              <a:t>처리속도 비교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40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6036"/>
            <a:ext cx="7886700" cy="179045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Javascript</a:t>
            </a:r>
            <a:r>
              <a:rPr lang="ko-KR" altLang="en-US" dirty="0"/>
              <a:t>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Java</a:t>
            </a:r>
            <a:r>
              <a:rPr lang="ko-KR" altLang="en-US" dirty="0"/>
              <a:t>보다 빨라서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220225-0173-BC05-E3AB-0438C429E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780" y="0"/>
            <a:ext cx="4210124" cy="5143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05138A-3061-649E-0381-239B9EB16278}"/>
              </a:ext>
            </a:extLst>
          </p:cNvPr>
          <p:cNvSpPr txBox="1"/>
          <p:nvPr/>
        </p:nvSpPr>
        <p:spPr>
          <a:xfrm>
            <a:off x="242334" y="4895433"/>
            <a:ext cx="4572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hlinkClick r:id="rId4"/>
              </a:rPr>
              <a:t>https://thenewstack.io/which-programming-languages-use-the-least-electricity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5088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Asynchronous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Non-blocking I/O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Event loop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32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Blocking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BD1B3BA-14C6-F016-049A-203C02C47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83930"/>
            <a:ext cx="8134863" cy="109413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1FA28E3-D9AC-1CDB-EE19-E42953386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492540"/>
            <a:ext cx="8134863" cy="112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6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308D6D-7638-DDB2-AFD4-685946D92E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02"/>
          <a:stretch/>
        </p:blipFill>
        <p:spPr>
          <a:xfrm>
            <a:off x="1221187" y="1160347"/>
            <a:ext cx="4985393" cy="3958729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CB8373A-E8DD-C3D4-65B8-6E6D6D2CE4ED}"/>
              </a:ext>
            </a:extLst>
          </p:cNvPr>
          <p:cNvSpPr/>
          <p:nvPr/>
        </p:nvSpPr>
        <p:spPr>
          <a:xfrm>
            <a:off x="4222750" y="3344985"/>
            <a:ext cx="1983830" cy="1711569"/>
          </a:xfrm>
          <a:prstGeom prst="roundRect">
            <a:avLst>
              <a:gd name="adj" fmla="val 5536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898D16-1EE9-BB32-1850-AEB0405F488A}"/>
              </a:ext>
            </a:extLst>
          </p:cNvPr>
          <p:cNvSpPr txBox="1"/>
          <p:nvPr/>
        </p:nvSpPr>
        <p:spPr>
          <a:xfrm>
            <a:off x="6774693" y="4794944"/>
            <a:ext cx="20726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effectLst/>
                <a:hlinkClick r:id="rId4"/>
              </a:rPr>
              <a:t>https://gngsn.tistory.com/154</a:t>
            </a:r>
            <a:endParaRPr lang="ko-KR" altLang="en-US" sz="11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3BF0FC2-29B3-8DB8-736E-0F0865DABCF2}"/>
              </a:ext>
            </a:extLst>
          </p:cNvPr>
          <p:cNvSpPr/>
          <p:nvPr/>
        </p:nvSpPr>
        <p:spPr>
          <a:xfrm>
            <a:off x="2149475" y="1560846"/>
            <a:ext cx="1983830" cy="1711569"/>
          </a:xfrm>
          <a:prstGeom prst="roundRect">
            <a:avLst>
              <a:gd name="adj" fmla="val 5536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58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866670D-5F2B-5489-18C1-A8A27F6A8BED}"/>
              </a:ext>
            </a:extLst>
          </p:cNvPr>
          <p:cNvGrpSpPr/>
          <p:nvPr/>
        </p:nvGrpSpPr>
        <p:grpSpPr>
          <a:xfrm>
            <a:off x="899886" y="1693636"/>
            <a:ext cx="6531428" cy="2583797"/>
            <a:chOff x="899886" y="1693636"/>
            <a:chExt cx="6531428" cy="2583797"/>
          </a:xfrm>
        </p:grpSpPr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39D7138B-9503-42E3-9E0E-66ADAF3109DB}"/>
                </a:ext>
              </a:extLst>
            </p:cNvPr>
            <p:cNvSpPr/>
            <p:nvPr/>
          </p:nvSpPr>
          <p:spPr>
            <a:xfrm>
              <a:off x="2992664" y="1693637"/>
              <a:ext cx="2042886" cy="79828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FDE20180-3ADA-AB6E-8806-3F257AC5920F}"/>
                </a:ext>
              </a:extLst>
            </p:cNvPr>
            <p:cNvSpPr/>
            <p:nvPr/>
          </p:nvSpPr>
          <p:spPr>
            <a:xfrm>
              <a:off x="5035550" y="1693636"/>
              <a:ext cx="2395764" cy="79828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E339F1-B5DD-B3AB-40AC-A7591C96E7E7}"/>
                </a:ext>
              </a:extLst>
            </p:cNvPr>
            <p:cNvSpPr txBox="1"/>
            <p:nvPr/>
          </p:nvSpPr>
          <p:spPr>
            <a:xfrm>
              <a:off x="899886" y="1901374"/>
              <a:ext cx="1959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Synchronous</a:t>
              </a:r>
              <a:endParaRPr lang="ko-KR" altLang="en-US" b="1" dirty="0"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F0B5CB-B471-11FF-DEC6-0CA12039780F}"/>
                </a:ext>
              </a:extLst>
            </p:cNvPr>
            <p:cNvSpPr txBox="1"/>
            <p:nvPr/>
          </p:nvSpPr>
          <p:spPr>
            <a:xfrm>
              <a:off x="921660" y="3098803"/>
              <a:ext cx="1959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Asynchronous</a:t>
              </a:r>
              <a:endParaRPr lang="ko-KR" altLang="en-US" b="1" dirty="0"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1730D685-4221-F7A3-047C-E405A72F5933}"/>
                </a:ext>
              </a:extLst>
            </p:cNvPr>
            <p:cNvSpPr/>
            <p:nvPr/>
          </p:nvSpPr>
          <p:spPr>
            <a:xfrm>
              <a:off x="2992664" y="2865791"/>
              <a:ext cx="4438650" cy="79828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1A463EC1-8B3E-92B5-0598-429526E2486F}"/>
                </a:ext>
              </a:extLst>
            </p:cNvPr>
            <p:cNvSpPr/>
            <p:nvPr/>
          </p:nvSpPr>
          <p:spPr>
            <a:xfrm>
              <a:off x="4014107" y="3479148"/>
              <a:ext cx="2395764" cy="79828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506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39D7138B-9503-42E3-9E0E-66ADAF3109DB}"/>
              </a:ext>
            </a:extLst>
          </p:cNvPr>
          <p:cNvSpPr/>
          <p:nvPr/>
        </p:nvSpPr>
        <p:spPr>
          <a:xfrm>
            <a:off x="2992664" y="1693637"/>
            <a:ext cx="1289050" cy="7982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FDE20180-3ADA-AB6E-8806-3F257AC5920F}"/>
              </a:ext>
            </a:extLst>
          </p:cNvPr>
          <p:cNvSpPr/>
          <p:nvPr/>
        </p:nvSpPr>
        <p:spPr>
          <a:xfrm>
            <a:off x="5907314" y="1693636"/>
            <a:ext cx="1524000" cy="7982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E339F1-B5DD-B3AB-40AC-A7591C96E7E7}"/>
              </a:ext>
            </a:extLst>
          </p:cNvPr>
          <p:cNvSpPr txBox="1"/>
          <p:nvPr/>
        </p:nvSpPr>
        <p:spPr>
          <a:xfrm>
            <a:off x="899886" y="1901374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Synchronous ?</a:t>
            </a:r>
            <a:endParaRPr lang="ko-KR" altLang="en-US" b="1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919CF3A-F6D5-4FB2-6986-7F46346FC40D}"/>
              </a:ext>
            </a:extLst>
          </p:cNvPr>
          <p:cNvSpPr/>
          <p:nvPr/>
        </p:nvSpPr>
        <p:spPr>
          <a:xfrm>
            <a:off x="2992664" y="3261176"/>
            <a:ext cx="4438650" cy="433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77B337-425B-23AE-0310-6A6C92E6355C}"/>
              </a:ext>
            </a:extLst>
          </p:cNvPr>
          <p:cNvSpPr txBox="1"/>
          <p:nvPr/>
        </p:nvSpPr>
        <p:spPr>
          <a:xfrm>
            <a:off x="899886" y="3307215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Asynchronous ?</a:t>
            </a:r>
            <a:endParaRPr lang="ko-KR" altLang="en-US" b="1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8043DD4-A418-6C2C-69A7-1256C8A3B9D4}"/>
              </a:ext>
            </a:extLst>
          </p:cNvPr>
          <p:cNvSpPr/>
          <p:nvPr/>
        </p:nvSpPr>
        <p:spPr>
          <a:xfrm>
            <a:off x="2992664" y="3748083"/>
            <a:ext cx="4438650" cy="433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0678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4D505CE-34AD-409A-7829-02B0D3F99AEF}"/>
              </a:ext>
            </a:extLst>
          </p:cNvPr>
          <p:cNvCxnSpPr/>
          <p:nvPr/>
        </p:nvCxnSpPr>
        <p:spPr>
          <a:xfrm>
            <a:off x="5285014" y="3517900"/>
            <a:ext cx="0" cy="112553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74A8121-C282-8CEA-D21F-6BE0E0443537}"/>
              </a:ext>
            </a:extLst>
          </p:cNvPr>
          <p:cNvCxnSpPr/>
          <p:nvPr/>
        </p:nvCxnSpPr>
        <p:spPr>
          <a:xfrm>
            <a:off x="3429000" y="2032000"/>
            <a:ext cx="0" cy="112553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84E2CA-9E76-176B-E9FD-E841719C0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다음 명령어를 실행시킬 수 있는 제어권이 나에게 있는가 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Blocking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Yes : Non-blocking</a:t>
            </a: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2B68428-EFB4-0241-D9D5-8CD7AA10AC0E}"/>
              </a:ext>
            </a:extLst>
          </p:cNvPr>
          <p:cNvSpPr/>
          <p:nvPr/>
        </p:nvSpPr>
        <p:spPr>
          <a:xfrm>
            <a:off x="1572986" y="2256631"/>
            <a:ext cx="1856014" cy="433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6770348-59F6-0F63-C5F5-F514AE3D06D6}"/>
              </a:ext>
            </a:extLst>
          </p:cNvPr>
          <p:cNvSpPr/>
          <p:nvPr/>
        </p:nvSpPr>
        <p:spPr>
          <a:xfrm>
            <a:off x="3429000" y="2724150"/>
            <a:ext cx="1856014" cy="433387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B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7470A35-1C91-2893-8583-059B5B256A37}"/>
              </a:ext>
            </a:extLst>
          </p:cNvPr>
          <p:cNvSpPr/>
          <p:nvPr/>
        </p:nvSpPr>
        <p:spPr>
          <a:xfrm>
            <a:off x="5285014" y="2256630"/>
            <a:ext cx="1856014" cy="433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A`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172D964-C67D-C159-0B1E-2C4B6AFAE87D}"/>
              </a:ext>
            </a:extLst>
          </p:cNvPr>
          <p:cNvCxnSpPr/>
          <p:nvPr/>
        </p:nvCxnSpPr>
        <p:spPr>
          <a:xfrm>
            <a:off x="5285014" y="2032000"/>
            <a:ext cx="0" cy="112553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57B6686-C074-E757-FFD3-3C6CAD5AD260}"/>
              </a:ext>
            </a:extLst>
          </p:cNvPr>
          <p:cNvCxnSpPr/>
          <p:nvPr/>
        </p:nvCxnSpPr>
        <p:spPr>
          <a:xfrm>
            <a:off x="3429000" y="3517900"/>
            <a:ext cx="0" cy="112553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C32DE638-3E14-03D5-C7FE-295CA5CF3882}"/>
              </a:ext>
            </a:extLst>
          </p:cNvPr>
          <p:cNvSpPr/>
          <p:nvPr/>
        </p:nvSpPr>
        <p:spPr>
          <a:xfrm>
            <a:off x="1572986" y="3742531"/>
            <a:ext cx="1856014" cy="433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7CC8B52B-A2C3-AE1A-5704-5976D9787E49}"/>
              </a:ext>
            </a:extLst>
          </p:cNvPr>
          <p:cNvSpPr/>
          <p:nvPr/>
        </p:nvSpPr>
        <p:spPr>
          <a:xfrm>
            <a:off x="3429000" y="4210050"/>
            <a:ext cx="1856014" cy="433387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B</a:t>
            </a:r>
            <a:endParaRPr lang="ko-KR" altLang="en-US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EBCDE517-9CB0-95C0-705D-5C19D6EF6164}"/>
              </a:ext>
            </a:extLst>
          </p:cNvPr>
          <p:cNvSpPr/>
          <p:nvPr/>
        </p:nvSpPr>
        <p:spPr>
          <a:xfrm>
            <a:off x="3445328" y="3752849"/>
            <a:ext cx="3695699" cy="433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A`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365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701</TotalTime>
  <Words>1625</Words>
  <Application>Microsoft Office PowerPoint</Application>
  <PresentationFormat>화면 슬라이드 쇼(16:9)</PresentationFormat>
  <Paragraphs>378</Paragraphs>
  <Slides>21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비동기 서비스 소개</vt:lpstr>
      <vt:lpstr>Node.js</vt:lpstr>
      <vt:lpstr>Node.js</vt:lpstr>
      <vt:lpstr>Node.js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비동기 서비스 소개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Jung Hwasu</cp:lastModifiedBy>
  <cp:revision>417</cp:revision>
  <dcterms:created xsi:type="dcterms:W3CDTF">2023-07-11T14:27:12Z</dcterms:created>
  <dcterms:modified xsi:type="dcterms:W3CDTF">2023-07-17T16:25:34Z</dcterms:modified>
</cp:coreProperties>
</file>