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2" r:id="rId6"/>
    <p:sldId id="259" r:id="rId7"/>
    <p:sldId id="264" r:id="rId8"/>
    <p:sldId id="261" r:id="rId9"/>
    <p:sldId id="263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84" autoAdjust="0"/>
  </p:normalViewPr>
  <p:slideViewPr>
    <p:cSldViewPr snapToGrid="0">
      <p:cViewPr varScale="1">
        <p:scale>
          <a:sx n="89" d="100"/>
          <a:sy n="89" d="100"/>
        </p:scale>
        <p:origin x="2166" y="84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F18E5C-72D6-F31E-FB01-ABC79AF35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3FE41-CE85-E2AA-A8E5-55BEF4D8E8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62485-01EF-40A2-BB59-4561F75F4520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5AE108-1D76-0638-99CF-9C2E209843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7CCB8-C067-DD88-91EC-5F3C7E8D4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CF1C-FB3C-421C-B00B-B0B58C2A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9278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260103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211226010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2260103d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112260103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2a2851fc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안녕하세요 수강생 여러분</a:t>
            </a:r>
            <a:r>
              <a:rPr lang="en-US" altLang="ko-KR" dirty="0"/>
              <a:t>. </a:t>
            </a:r>
            <a:r>
              <a:rPr lang="ko-KR" altLang="en-US" dirty="0" err="1"/>
              <a:t>앱마켓</a:t>
            </a:r>
            <a:r>
              <a:rPr lang="ko-KR" altLang="en-US" dirty="0"/>
              <a:t> 스토어 원스토어에서 </a:t>
            </a:r>
            <a:r>
              <a:rPr lang="ko-KR" altLang="en-US" dirty="0" err="1"/>
              <a:t>백앤드</a:t>
            </a:r>
            <a:r>
              <a:rPr lang="ko-KR" altLang="en-US" dirty="0"/>
              <a:t> 엔지니어로 근무중인 정화수라고 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세상에 변하지 않는 것은 없습니다</a:t>
            </a:r>
            <a:r>
              <a:rPr lang="en-US" altLang="ko-KR" dirty="0"/>
              <a:t>. </a:t>
            </a:r>
            <a:r>
              <a:rPr lang="ko-KR" altLang="en-US" dirty="0"/>
              <a:t>작년에는 맞았던 선택이 올해는 틀릴 수 있습니다</a:t>
            </a:r>
            <a:r>
              <a:rPr lang="en-US" altLang="ko-KR" dirty="0"/>
              <a:t>. </a:t>
            </a:r>
            <a:r>
              <a:rPr lang="ko-KR" altLang="en-US" dirty="0"/>
              <a:t>뭐든지 절대적으로 옳은 것은 없습니다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저는 무의미한 논쟁보다는 가정을 세우고 그 가정이 실제로 현실에서 어떤 차이를 보이고 있는지 검증해 보는 것을 중요하게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그렇다고 다양한 생각을 인정하지 않는 것은 아닙니다</a:t>
            </a:r>
            <a:r>
              <a:rPr lang="en-US" altLang="ko-KR" dirty="0"/>
              <a:t>. </a:t>
            </a:r>
            <a:r>
              <a:rPr lang="ko-KR" altLang="en-US" dirty="0"/>
              <a:t>오히려 상대방의 다양한 생각을 인정하기 때문에</a:t>
            </a:r>
            <a:r>
              <a:rPr lang="en-US" altLang="ko-KR" dirty="0"/>
              <a:t>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판단기준이 없다면 이런 다양한 생각들이 결론 없는 논쟁으로 이어지는 것이 자연스러운 현상이라고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중요한 것은 나나 우리 편의 의견이 채택되는 것이 아니라</a:t>
            </a:r>
            <a:r>
              <a:rPr lang="en-US" altLang="ko-KR" dirty="0"/>
              <a:t>, </a:t>
            </a:r>
            <a:r>
              <a:rPr lang="ko-KR" altLang="en-US" dirty="0"/>
              <a:t>좋은 의견이 채택되는 것이겠지요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이런 제 가치관을 철학적으로는 실용주의라 부르는 것 같습니다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44" name="Google Shape;144;g2132a2851f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입문과 기본 과정에서는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요즘 유행하는 비동기 서비스를 간략히 소개하고</a:t>
            </a:r>
            <a:r>
              <a:rPr lang="en-US" altLang="ko-KR" dirty="0"/>
              <a:t>, MVC </a:t>
            </a:r>
            <a:r>
              <a:rPr lang="ko-KR" altLang="en-US" dirty="0"/>
              <a:t>부터 </a:t>
            </a:r>
            <a:r>
              <a:rPr lang="en-US" altLang="ko-KR" dirty="0"/>
              <a:t>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까지 이어지는 간단한 </a:t>
            </a:r>
            <a:r>
              <a:rPr lang="en-US" altLang="ko-KR" dirty="0"/>
              <a:t>API </a:t>
            </a:r>
            <a:r>
              <a:rPr lang="ko-KR" altLang="en-US" dirty="0"/>
              <a:t>서버를 직접 구현해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부하 테스트를 통해 직접 성능차이를 눈으로 확인해 보겠습니다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30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실무 과정에서는 현장 중심의 커리큘럼을 배치해 보았는데요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실무에서 반드시 사용되는 핵심 </a:t>
            </a:r>
            <a:r>
              <a:rPr lang="ko-KR" altLang="en-US" dirty="0" err="1"/>
              <a:t>컴퍼넌트를</a:t>
            </a:r>
            <a:r>
              <a:rPr lang="ko-KR" altLang="en-US" dirty="0"/>
              <a:t> 개발해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어떤 </a:t>
            </a:r>
            <a:r>
              <a:rPr lang="ko-KR" altLang="en-US" dirty="0" err="1"/>
              <a:t>컴퍼넌트가</a:t>
            </a:r>
            <a:r>
              <a:rPr lang="ko-KR" altLang="en-US" dirty="0"/>
              <a:t> 왜 필요한지</a:t>
            </a:r>
            <a:r>
              <a:rPr lang="en-US" altLang="ko-KR" dirty="0"/>
              <a:t> </a:t>
            </a:r>
            <a:r>
              <a:rPr lang="ko-KR" altLang="en-US" dirty="0"/>
              <a:t>구체적인 이유를 말씀드리고 그 해결방안을 함께 모색해 보도록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두번째로</a:t>
            </a:r>
            <a:r>
              <a:rPr lang="en-US" altLang="ko-KR" dirty="0"/>
              <a:t>, </a:t>
            </a:r>
            <a:r>
              <a:rPr lang="ko-KR" altLang="en-US" dirty="0"/>
              <a:t>난이도 높기로 유명한 결제 서비스를 함께 디자인 해보고 개인 </a:t>
            </a:r>
            <a:r>
              <a:rPr lang="en-US" altLang="ko-KR" dirty="0"/>
              <a:t>PC</a:t>
            </a:r>
            <a:r>
              <a:rPr lang="ko-KR" altLang="en-US" dirty="0"/>
              <a:t>에서 할 수 있는 최대한의 구현을 진행해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도메인 지식에 집중하기보다는 관련 도메인에서 고민해왔던 고민과 그 해결방안을 공유드릴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현재 근무하시는 분야의 문제 해결에 영감을 드릴 수 있었으면 하는 바람입니다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세번째는</a:t>
            </a:r>
            <a:r>
              <a:rPr lang="en-US" altLang="ko-KR" dirty="0"/>
              <a:t>, </a:t>
            </a:r>
            <a:r>
              <a:rPr lang="ko-KR" altLang="en-US" dirty="0"/>
              <a:t>현업에서 늘 발생하는 기능확장 시나리오를 준비했습니다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성능 향상 기법도 학습하고 </a:t>
            </a:r>
            <a:r>
              <a:rPr lang="en-US" altLang="ko-KR" dirty="0"/>
              <a:t>S/W </a:t>
            </a:r>
            <a:r>
              <a:rPr lang="ko-KR" altLang="en-US" dirty="0"/>
              <a:t>라이프 사이클도 체험해 보는 시간을 갖겠습니다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회고를 통해 저희가 선택한 시스템 디자인이 정말 최선이었는지</a:t>
            </a:r>
            <a:r>
              <a:rPr lang="en-US" altLang="ko-KR" dirty="0"/>
              <a:t>, </a:t>
            </a:r>
            <a:r>
              <a:rPr lang="ko-KR" altLang="en-US" dirty="0"/>
              <a:t>다른 선택지는 없었는지 진지하게 고민해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5fdc00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구현할 결제서비스의 최종 모습입니다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4" name="Google Shape;194;g1f5fdc00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6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강의에 사용하는 기술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왼쪽이 </a:t>
            </a:r>
            <a:r>
              <a:rPr lang="en-US" altLang="ko-KR" dirty="0"/>
              <a:t>S/W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오른쪽이 오픈소스 소프트웨어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 err="1"/>
              <a:t>깊이있게</a:t>
            </a:r>
            <a:r>
              <a:rPr lang="ko-KR" altLang="en-US" dirty="0"/>
              <a:t> 들어간다면 하나의 주제만으로도 </a:t>
            </a:r>
            <a:r>
              <a:rPr lang="en-US" altLang="ko-KR" dirty="0"/>
              <a:t>20</a:t>
            </a:r>
            <a:r>
              <a:rPr lang="ko-KR" altLang="en-US" dirty="0"/>
              <a:t>시간 넘게 이야기 해 볼 수 있는 기술들입니다만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저희는 실용주의 관점에 입각하여</a:t>
            </a:r>
            <a:r>
              <a:rPr lang="en-US" altLang="ko-KR" dirty="0"/>
              <a:t>, </a:t>
            </a:r>
            <a:r>
              <a:rPr lang="ko-KR" altLang="en-US" dirty="0"/>
              <a:t>서비스 구현에 각 기술들이 어떻게 쓰이는지 연결고리 위주로 살펴볼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분량 자체가 많지는 않으니 큰 걱정은 하지 않으셔도 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사용하는 기술 스택은 많지만</a:t>
            </a:r>
            <a:r>
              <a:rPr lang="en-US" altLang="ko-KR" dirty="0"/>
              <a:t>, </a:t>
            </a:r>
            <a:r>
              <a:rPr lang="ko-KR" altLang="en-US" dirty="0"/>
              <a:t>여러분들이 설치하셔야 하는 개발환경은 </a:t>
            </a:r>
            <a:r>
              <a:rPr lang="en-US" altLang="ko-KR" dirty="0"/>
              <a:t>IntelliJ </a:t>
            </a:r>
            <a:r>
              <a:rPr lang="ko-KR" altLang="en-US" dirty="0"/>
              <a:t>와 </a:t>
            </a:r>
            <a:r>
              <a:rPr lang="en-US" altLang="ko-KR" dirty="0"/>
              <a:t>Docker </a:t>
            </a:r>
            <a:r>
              <a:rPr lang="ko-KR" altLang="en-US" dirty="0"/>
              <a:t>단 </a:t>
            </a:r>
            <a:r>
              <a:rPr lang="en-US" altLang="ko-KR" dirty="0"/>
              <a:t>2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모두 </a:t>
            </a:r>
            <a:r>
              <a:rPr lang="ko-KR" altLang="en-US" dirty="0" err="1"/>
              <a:t>인스톨러</a:t>
            </a:r>
            <a:r>
              <a:rPr lang="ko-KR" altLang="en-US" dirty="0"/>
              <a:t> 형태를 지원하니</a:t>
            </a:r>
            <a:r>
              <a:rPr lang="en-US" altLang="ko-KR" dirty="0"/>
              <a:t>, </a:t>
            </a:r>
            <a:r>
              <a:rPr lang="ko-KR" altLang="en-US" dirty="0"/>
              <a:t>편하게 다운로드 받아 설치버튼 클릭만 해주시면 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Docker</a:t>
            </a:r>
            <a:r>
              <a:rPr lang="ko-KR" altLang="en-US" dirty="0"/>
              <a:t>는 설치와 함께 </a:t>
            </a:r>
            <a:r>
              <a:rPr lang="en-US" altLang="ko-KR" dirty="0"/>
              <a:t>docker hub </a:t>
            </a:r>
            <a:r>
              <a:rPr lang="ko-KR" altLang="en-US" dirty="0"/>
              <a:t>가입도 </a:t>
            </a:r>
            <a:r>
              <a:rPr lang="ko-KR" altLang="en-US" dirty="0" err="1"/>
              <a:t>해주셔야</a:t>
            </a:r>
            <a:r>
              <a:rPr lang="en-US" altLang="ko-KR" dirty="0"/>
              <a:t>,</a:t>
            </a:r>
            <a:r>
              <a:rPr lang="ko-KR" altLang="en-US" dirty="0"/>
              <a:t> 실습에 필요한 서버 이미지들을 자동으로 </a:t>
            </a:r>
            <a:r>
              <a:rPr lang="ko-KR" altLang="en-US" dirty="0" err="1"/>
              <a:t>내려받아</a:t>
            </a:r>
            <a:r>
              <a:rPr lang="ko-KR" altLang="en-US" dirty="0"/>
              <a:t> </a:t>
            </a:r>
            <a:r>
              <a:rPr lang="ko-KR" altLang="en-US" dirty="0" err="1"/>
              <a:t>구동시킬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JDK</a:t>
            </a:r>
            <a:r>
              <a:rPr lang="ko-KR" altLang="en-US" dirty="0"/>
              <a:t>는 별도 설치하실 필요 없고</a:t>
            </a:r>
            <a:r>
              <a:rPr lang="en-US" altLang="ko-KR" dirty="0"/>
              <a:t>, IntelliJ </a:t>
            </a:r>
            <a:r>
              <a:rPr lang="ko-KR" altLang="en-US" dirty="0"/>
              <a:t>안에서 간단하게 구성할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JDK 17</a:t>
            </a:r>
            <a:r>
              <a:rPr lang="ko-KR" altLang="en-US" dirty="0"/>
              <a:t>은 </a:t>
            </a:r>
            <a:r>
              <a:rPr lang="ko-KR" altLang="en-US" dirty="0" err="1"/>
              <a:t>백엔드에서</a:t>
            </a:r>
            <a:r>
              <a:rPr lang="ko-KR" altLang="en-US" dirty="0"/>
              <a:t> 너무 빠른 것 아니야 </a:t>
            </a:r>
            <a:r>
              <a:rPr lang="en-US" altLang="ko-KR" dirty="0"/>
              <a:t>? </a:t>
            </a:r>
            <a:r>
              <a:rPr lang="ko-KR" altLang="en-US" dirty="0"/>
              <a:t>라고 하실 분도 </a:t>
            </a:r>
            <a:r>
              <a:rPr lang="ko-KR" altLang="en-US" dirty="0" err="1"/>
              <a:t>있으실텐데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스프링 </a:t>
            </a:r>
            <a:r>
              <a:rPr lang="en-US" altLang="ko-KR" dirty="0"/>
              <a:t>3.0</a:t>
            </a:r>
            <a:r>
              <a:rPr lang="ko-KR" altLang="en-US" dirty="0"/>
              <a:t>은 </a:t>
            </a:r>
            <a:r>
              <a:rPr lang="en-US" altLang="ko-KR" dirty="0"/>
              <a:t>JDK 17 </a:t>
            </a:r>
            <a:r>
              <a:rPr lang="ko-KR" altLang="en-US" dirty="0"/>
              <a:t>이상에서만 구동됩니다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특히 신규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콜렉터인</a:t>
            </a:r>
            <a:r>
              <a:rPr lang="ko-KR" altLang="en-US" dirty="0"/>
              <a:t> </a:t>
            </a:r>
            <a:r>
              <a:rPr lang="en-US" altLang="ko-KR" dirty="0"/>
              <a:t>ZGC </a:t>
            </a:r>
            <a:r>
              <a:rPr lang="ko-KR" altLang="en-US" dirty="0"/>
              <a:t>성능이 대단한데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Stop the world </a:t>
            </a:r>
            <a:r>
              <a:rPr lang="ko-KR" altLang="en-US" dirty="0"/>
              <a:t>현상이 </a:t>
            </a:r>
            <a:r>
              <a:rPr lang="en-US" altLang="ko-KR" dirty="0"/>
              <a:t>thread </a:t>
            </a:r>
            <a:r>
              <a:rPr lang="ko-KR" altLang="en-US" dirty="0"/>
              <a:t>별로 일어나며</a:t>
            </a:r>
            <a:r>
              <a:rPr lang="en-US" altLang="ko-KR" dirty="0"/>
              <a:t>, </a:t>
            </a:r>
            <a:r>
              <a:rPr lang="ko-KR" altLang="en-US" dirty="0"/>
              <a:t>처리시간이 </a:t>
            </a:r>
            <a:r>
              <a:rPr lang="en-US" altLang="ko-KR" dirty="0"/>
              <a:t>10ms </a:t>
            </a:r>
            <a:r>
              <a:rPr lang="ko-KR" altLang="en-US" dirty="0"/>
              <a:t>밖에 걸리지 않는다는 점이 대단히 매력적입니다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/>
              <a:t>이번 </a:t>
            </a:r>
            <a:r>
              <a:rPr lang="ko-KR" altLang="en-US" dirty="0"/>
              <a:t>기회에 한 번 사용해 보기로 하시죠</a:t>
            </a:r>
            <a:r>
              <a:rPr lang="en-US" altLang="ko-KR" dirty="0"/>
              <a:t>.</a:t>
            </a:r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977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화면에 나와 있는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에 접속하시면 강의자료와 소스코드를 다운로드 받으실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526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 lang="en-US"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6" y="1467545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www.docker.com/products/docker-desktop/" TargetMode="External"/><Relationship Id="rId5" Type="http://schemas.openxmlformats.org/officeDocument/2006/relationships/hyperlink" Target="https://www.jetbrains.com/idea/download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Relationship Id="rId5" Type="http://schemas.openxmlformats.org/officeDocument/2006/relationships/hyperlink" Target="https://git-scm.com/download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안녕하세요.</a:t>
            </a:r>
            <a:endParaRPr sz="6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2700" b="1" dirty="0" err="1">
                <a:solidFill>
                  <a:schemeClr val="dk1"/>
                </a:solidFill>
                <a:highlight>
                  <a:schemeClr val="lt1"/>
                </a:highlight>
              </a:rPr>
              <a:t>초격차</a:t>
            </a: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 패키지 </a:t>
            </a:r>
            <a:r>
              <a:rPr lang="en-US" altLang="ko-KR" sz="2700" b="1" dirty="0" err="1">
                <a:solidFill>
                  <a:schemeClr val="dk1"/>
                </a:solidFill>
                <a:highlight>
                  <a:schemeClr val="lt1"/>
                </a:highlight>
              </a:rPr>
              <a:t>Webflux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27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강의를 진행하는 </a:t>
            </a: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정화수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입니다.</a:t>
            </a:r>
            <a:endParaRPr sz="5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574894" y="3584258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1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소개</a:t>
            </a:r>
            <a:endParaRPr sz="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2  | </a:t>
            </a:r>
            <a:r>
              <a:rPr lang="ko-KR" altLang="en-US" sz="700" dirty="0">
                <a:solidFill>
                  <a:schemeClr val="dk1"/>
                </a:solidFill>
              </a:rPr>
              <a:t>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MVC)</a:t>
            </a: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3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</a:t>
            </a:r>
            <a:r>
              <a:rPr lang="en-US" altLang="ko-KR" sz="700" dirty="0" err="1">
                <a:solidFill>
                  <a:schemeClr val="dk1"/>
                </a:solidFill>
              </a:rPr>
              <a:t>Webflux</a:t>
            </a:r>
            <a:r>
              <a:rPr lang="en-US" altLang="ko-KR" sz="700" dirty="0">
                <a:solidFill>
                  <a:schemeClr val="dk1"/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4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Coroutine)</a:t>
            </a:r>
            <a:endParaRPr lang="ko-KR" altLang="en-US" sz="7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5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부하 테스트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6  | </a:t>
            </a:r>
            <a:r>
              <a:rPr lang="ko-KR" altLang="en-US" sz="700" dirty="0">
                <a:solidFill>
                  <a:schemeClr val="dk1"/>
                </a:solidFill>
              </a:rPr>
              <a:t>실무형 심화개발</a:t>
            </a:r>
          </a:p>
        </p:txBody>
      </p:sp>
      <p:pic>
        <p:nvPicPr>
          <p:cNvPr id="135" name="Google Shape;135;p25" descr="텍스트, 클립아트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4;p25">
            <a:extLst>
              <a:ext uri="{FF2B5EF4-FFF2-40B4-BE49-F238E27FC236}">
                <a16:creationId xmlns:a16="http://schemas.microsoft.com/office/drawing/2014/main" id="{41F8482B-60B2-E25F-556D-02417AA7445F}"/>
              </a:ext>
            </a:extLst>
          </p:cNvPr>
          <p:cNvSpPr/>
          <p:nvPr/>
        </p:nvSpPr>
        <p:spPr>
          <a:xfrm>
            <a:off x="2953972" y="3583094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7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결제 서비스 구현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dirty="0">
                <a:solidFill>
                  <a:srgbClr val="ED234B"/>
                </a:solidFill>
              </a:rPr>
              <a:t>Chapter 8  | </a:t>
            </a:r>
            <a:r>
              <a:rPr lang="ko-KR" altLang="en-US" sz="700" dirty="0">
                <a:solidFill>
                  <a:schemeClr val="dk1"/>
                </a:solidFill>
              </a:rPr>
              <a:t>결제 서비스 기능확장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9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과정 마무리</a:t>
            </a:r>
            <a:endParaRPr lang="en-US" altLang="ko-KR"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altLang="en-US" sz="2800" b="1" dirty="0">
                <a:solidFill>
                  <a:schemeClr val="dk1"/>
                </a:solidFill>
              </a:rPr>
              <a:t>비동기 서비스 소개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ko-KR" altLang="en-US" sz="700" b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500" b="1" dirty="0">
                <a:solidFill>
                  <a:srgbClr val="ED234B"/>
                </a:solidFill>
              </a:rPr>
              <a:t>1 </a:t>
            </a:r>
            <a:r>
              <a:rPr lang="ko" sz="1300" b="1" dirty="0">
                <a:solidFill>
                  <a:schemeClr val="dk1"/>
                </a:solidFill>
              </a:rPr>
              <a:t>강의 개요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899353" y="1437624"/>
            <a:ext cx="50244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dirty="0">
                <a:solidFill>
                  <a:srgbClr val="53585F"/>
                </a:solidFill>
              </a:rPr>
              <a:t>정화수</a:t>
            </a:r>
            <a:endParaRPr lang="en-US" altLang="ko-KR" sz="1700" b="1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b="1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실용주의 프로그래머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7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(현) </a:t>
            </a:r>
            <a:r>
              <a:rPr lang="ko-KR" altLang="en-US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원스토어 </a:t>
            </a:r>
            <a:r>
              <a:rPr lang="en-US" altLang="ko-KR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  <a:endParaRPr dirty="0">
              <a:solidFill>
                <a:srgbClr val="7391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(전) </a:t>
            </a:r>
            <a:r>
              <a:rPr lang="en-US" alt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SK Planet </a:t>
            </a:r>
            <a:r>
              <a:rPr lang="en-US" altLang="ko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</a:p>
          <a:p>
            <a:pPr>
              <a:spcBef>
                <a:spcPts val="600"/>
              </a:spcBef>
              <a:buSzPts val="1700"/>
            </a:pP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전</a:t>
            </a: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 LG CNS </a:t>
            </a:r>
            <a:r>
              <a:rPr lang="en-US" altLang="ko-KR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Software architect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강사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1D224F-0C63-1ED9-5367-A66C9CF9B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2" r="1198"/>
          <a:stretch/>
        </p:blipFill>
        <p:spPr bwMode="auto">
          <a:xfrm>
            <a:off x="3981981" y="1113876"/>
            <a:ext cx="3812967" cy="40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68436" y="17399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7399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67188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소개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3495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495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361196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동기 서비스 구현</a:t>
            </a:r>
            <a:endParaRPr lang="en-US" altLang="ko-KR" sz="13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dirty="0">
                <a:solidFill>
                  <a:srgbClr val="7391FF"/>
                </a:solidFill>
              </a:rPr>
              <a:t>(Spring MVC)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29591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29591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080900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</a:t>
            </a:r>
            <a:r>
              <a:rPr lang="en-US" sz="1100" b="0" i="0" u="none" strike="noStrike" cap="none" dirty="0" err="1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Webflux</a:t>
            </a: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068436" y="35687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211892" y="35687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19019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25115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1211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7307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075171" y="3583034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Coroutine)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218628" y="1868177"/>
            <a:ext cx="28578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altLang="ko" sz="1300" dirty="0">
                <a:solidFill>
                  <a:srgbClr val="FFFFFF"/>
                </a:solidFill>
              </a:rPr>
              <a:t>Async Non-blocking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361196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Backend</a:t>
            </a:r>
            <a:r>
              <a:rPr lang="ko-KR" altLang="en-US" sz="1300" dirty="0">
                <a:solidFill>
                  <a:schemeClr val="lt1"/>
                </a:solidFill>
              </a:rPr>
              <a:t> 기본기 복습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297991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chemeClr val="lt1"/>
                </a:solidFill>
              </a:rPr>
              <a:t>서비스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218628" y="3583034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실무형 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2075171" y="41783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5218628" y="4178346"/>
            <a:ext cx="2857800" cy="4023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5710" y="43403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2081906" y="4293623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부하테스트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225363" y="4152238"/>
            <a:ext cx="2857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성능검증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/>
          <p:nvPr/>
        </p:nvSpPr>
        <p:spPr>
          <a:xfrm rot="5400000">
            <a:off x="642047" y="3212201"/>
            <a:ext cx="1794589" cy="942300"/>
          </a:xfrm>
          <a:prstGeom prst="rect">
            <a:avLst/>
          </a:prstGeom>
          <a:solidFill>
            <a:srgbClr val="ABB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 rot="5400000">
            <a:off x="712509" y="2095631"/>
            <a:ext cx="1653666" cy="9423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 rot="10800000">
            <a:off x="1075535" y="3395081"/>
            <a:ext cx="942246" cy="1771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247441" y="2576832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4041184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dirty="0">
                <a:solidFill>
                  <a:schemeClr val="lt1"/>
                </a:solidFill>
              </a:rPr>
              <a:t>기본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2729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81906" y="1732863"/>
            <a:ext cx="2143200" cy="46501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688701"/>
            <a:ext cx="2857800" cy="553334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76713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실무형 심화개발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521730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97904"/>
            <a:ext cx="2857800" cy="680015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533380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결제 서비스 구현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3458843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3270058"/>
            <a:ext cx="2857800" cy="805542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580597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결제 서비스 기능확장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068436" y="4277993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211892" y="4277993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1911509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2683768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3620881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4440031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075171" y="4292281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과정 마무리</a:t>
            </a:r>
            <a:endParaRPr lang="en-US"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218628" y="1562883"/>
            <a:ext cx="2857800" cy="78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FFFFFF"/>
                </a:solidFill>
              </a:rPr>
              <a:t>서비스 구현역량 강화</a:t>
            </a:r>
            <a:endParaRPr lang="en-US" altLang="ko-KR" sz="13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409555"/>
            <a:ext cx="2857800" cy="62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Payment Gateway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</a:rPr>
              <a:t>Auth-Capture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3447247"/>
            <a:ext cx="2857800" cy="50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 향상기법</a:t>
            </a:r>
            <a:endParaRPr lang="en-US" sz="13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</a:rPr>
              <a:t>S/W</a:t>
            </a:r>
            <a:r>
              <a:rPr lang="ko-KR" altLang="en-US" sz="1300" dirty="0">
                <a:solidFill>
                  <a:schemeClr val="lt1"/>
                </a:solidFill>
              </a:rPr>
              <a:t> 생명주기 체험</a:t>
            </a:r>
            <a:br>
              <a:rPr lang="en-US" altLang="ko-KR" sz="1300" dirty="0">
                <a:solidFill>
                  <a:schemeClr val="lt1"/>
                </a:solidFill>
              </a:rPr>
            </a:b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218628" y="429228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회고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/>
          <p:nvPr/>
        </p:nvSpPr>
        <p:spPr>
          <a:xfrm rot="5400000">
            <a:off x="-82455" y="2746384"/>
            <a:ext cx="3243593" cy="9423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3096745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dirty="0">
                <a:solidFill>
                  <a:schemeClr val="lt1"/>
                </a:solidFill>
              </a:rPr>
              <a:t>실무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프로젝트 개요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899356" y="1294753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" sz="1700" dirty="0">
                <a:solidFill>
                  <a:srgbClr val="53585F"/>
                </a:solidFill>
              </a:rPr>
              <a:t>Async Non-Blocking </a:t>
            </a:r>
            <a:r>
              <a:rPr lang="ko-KR" altLang="en-US" sz="1700" dirty="0">
                <a:solidFill>
                  <a:srgbClr val="53585F"/>
                </a:solidFill>
              </a:rPr>
              <a:t>기반의 </a:t>
            </a:r>
            <a:r>
              <a:rPr lang="en-US" altLang="ko-KR" sz="1700" dirty="0">
                <a:solidFill>
                  <a:srgbClr val="53585F"/>
                </a:solidFill>
              </a:rPr>
              <a:t>Reactive </a:t>
            </a:r>
            <a:r>
              <a:rPr lang="ko-KR" altLang="en-US" sz="1700" dirty="0">
                <a:solidFill>
                  <a:srgbClr val="53585F"/>
                </a:solidFill>
              </a:rPr>
              <a:t>결제서비스 구현</a:t>
            </a:r>
            <a:endParaRPr lang="en-US" altLang="ko" sz="1700" dirty="0">
              <a:solidFill>
                <a:srgbClr val="53585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FAFD9-A600-1EC1-73F0-74B202055E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54"/>
          <a:stretch/>
        </p:blipFill>
        <p:spPr>
          <a:xfrm>
            <a:off x="1252014" y="1583407"/>
            <a:ext cx="6764030" cy="35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800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275702"/>
            <a:ext cx="3672644" cy="384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강의에 사용하는 기술 스택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200" dirty="0">
              <a:solidFill>
                <a:srgbClr val="53585F"/>
              </a:solidFill>
            </a:endParaRP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JDK : 17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: 1.8.22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Boot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Junit : 5.6.1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Kotest</a:t>
            </a:r>
            <a:r>
              <a:rPr lang="en-US" altLang="ko" dirty="0">
                <a:solidFill>
                  <a:srgbClr val="53585F"/>
                </a:solidFill>
              </a:rPr>
              <a:t> : 1.1.3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</a:t>
            </a:r>
            <a:r>
              <a:rPr lang="en-US" altLang="ko" dirty="0" err="1">
                <a:solidFill>
                  <a:srgbClr val="53585F"/>
                </a:solidFill>
              </a:rPr>
              <a:t>Webflux</a:t>
            </a:r>
            <a:r>
              <a:rPr lang="en-US" altLang="ko" dirty="0">
                <a:solidFill>
                  <a:srgbClr val="53585F"/>
                </a:solidFill>
              </a:rPr>
              <a:t>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Coroutine : 1.7.1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R2DBC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Resilience4j : 2.0.0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Gradle : 7.5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 dirty="0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강의 개요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" name="Google Shape;205;p30">
            <a:extLst>
              <a:ext uri="{FF2B5EF4-FFF2-40B4-BE49-F238E27FC236}">
                <a16:creationId xmlns:a16="http://schemas.microsoft.com/office/drawing/2014/main" id="{2AA1E86B-4EC7-549E-EF6C-58852C989614}"/>
              </a:ext>
            </a:extLst>
          </p:cNvPr>
          <p:cNvSpPr/>
          <p:nvPr/>
        </p:nvSpPr>
        <p:spPr>
          <a:xfrm>
            <a:off x="4671256" y="1723378"/>
            <a:ext cx="3672644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H2 : 2.1.214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Mariadb</a:t>
            </a:r>
            <a:r>
              <a:rPr lang="en-US" altLang="ko" dirty="0">
                <a:solidFill>
                  <a:srgbClr val="53585F"/>
                </a:solidFill>
              </a:rPr>
              <a:t> : 11.0.2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Redis : 7.0.12</a:t>
            </a:r>
          </a:p>
          <a:p>
            <a:pPr marL="254000" indent="-260350">
              <a:lnSpc>
                <a:spcPct val="150000"/>
              </a:lnSpc>
              <a:buClr>
                <a:srgbClr val="53585F"/>
              </a:buClr>
              <a:buSzPts val="1700"/>
              <a:buFont typeface="Arial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Elasticsearch : 7.15.2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Kibana : 7.15.2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Apache Kafka : 7.3.0-ccs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Apache Zookeeper : 7.3.0-ccs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Docker : latest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48003" y="1335965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dirty="0">
                <a:solidFill>
                  <a:srgbClr val="53585F"/>
                </a:solidFill>
              </a:rPr>
              <a:t>개발환경</a:t>
            </a:r>
            <a:endParaRPr lang="en-US" altLang="ko-KR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altLang="ko" sz="1600" dirty="0">
              <a:solidFill>
                <a:srgbClr val="53585F"/>
              </a:solidFill>
            </a:endParaRPr>
          </a:p>
          <a:p>
            <a:pPr marL="180975" marR="0" lvl="0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" sz="1700" dirty="0">
                <a:solidFill>
                  <a:srgbClr val="53585F"/>
                </a:solidFill>
              </a:rPr>
              <a:t>IntelliJ community edition</a:t>
            </a:r>
          </a:p>
          <a:p>
            <a:pPr marL="18097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-KR" dirty="0">
                <a:effectLst/>
                <a:hlinkClick r:id="rId5"/>
              </a:rPr>
              <a:t>https://www.jetbrains.com/idea/download</a:t>
            </a:r>
            <a:endParaRPr lang="en-US" dirty="0">
              <a:solidFill>
                <a:srgbClr val="53585F"/>
              </a:solidFill>
            </a:endParaRPr>
          </a:p>
          <a:p>
            <a:pPr marL="17780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sz="1700" dirty="0">
                <a:solidFill>
                  <a:schemeClr val="bg1">
                    <a:lumMod val="65000"/>
                  </a:schemeClr>
                </a:solidFill>
              </a:rPr>
              <a:t>JDK 17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" dirty="0">
                <a:solidFill>
                  <a:schemeClr val="bg1">
                    <a:lumMod val="65000"/>
                  </a:schemeClr>
                </a:solidFill>
              </a:rPr>
              <a:t>   IntelliJ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안에서 구성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80975" lvl="4" indent="-180975">
              <a:lnSpc>
                <a:spcPct val="150000"/>
              </a:lnSpc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rgbClr val="53585F"/>
                </a:solidFill>
              </a:rPr>
              <a:t>Docker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-KR" sz="1100" dirty="0">
                <a:solidFill>
                  <a:srgbClr val="53585F"/>
                </a:solidFill>
              </a:rPr>
              <a:t>    </a:t>
            </a:r>
            <a:r>
              <a:rPr lang="en-US" altLang="ko-KR" dirty="0">
                <a:effectLst/>
                <a:hlinkClick r:id="rId6"/>
              </a:rPr>
              <a:t>https://www.docker.com/products/docker-desktop</a:t>
            </a:r>
            <a:endParaRPr lang="en-US" altLang="ko-KR" sz="1100" dirty="0">
              <a:solidFill>
                <a:srgbClr val="53585F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6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272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437628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 소스코드 github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dirty="0">
                <a:solidFill>
                  <a:srgbClr val="53585F"/>
                </a:solidFill>
              </a:rPr>
              <a:t>    </a:t>
            </a:r>
            <a:r>
              <a:rPr lang="en-US" altLang="ko" u="sng" dirty="0">
                <a:solidFill>
                  <a:schemeClr val="hlink"/>
                </a:solidFill>
              </a:rPr>
              <a:t>https://github.com/nayasis/fastcampus-hyper-webflux.git</a:t>
            </a:r>
            <a:endParaRPr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dirty="0">
                <a:solidFill>
                  <a:srgbClr val="53585F"/>
                </a:solidFill>
              </a:rPr>
              <a:t>    ** GIT        </a:t>
            </a:r>
            <a:endParaRPr lang="en-US" altLang="ko-KR" sz="1100" dirty="0"/>
          </a:p>
          <a:p>
            <a:pPr marL="457200" lvl="1"/>
            <a:r>
              <a:rPr lang="en-US" altLang="ko-KR" dirty="0">
                <a:hlinkClick r:id="rId5"/>
              </a:rPr>
              <a:t>https://git-scm.com/downloads</a:t>
            </a:r>
            <a:endParaRPr lang="en-US" altLang="ko-KR"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실습 환경 소개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921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795</Words>
  <Application>Microsoft Office PowerPoint</Application>
  <PresentationFormat>화면 슬라이드 쇼(16:9)</PresentationFormat>
  <Paragraphs>160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Jung Hwasu</cp:lastModifiedBy>
  <cp:revision>131</cp:revision>
  <dcterms:modified xsi:type="dcterms:W3CDTF">2023-07-18T12:58:40Z</dcterms:modified>
</cp:coreProperties>
</file>