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7" r:id="rId1"/>
  </p:sldMasterIdLst>
  <p:notesMasterIdLst>
    <p:notesMasterId r:id="rId39"/>
  </p:notesMasterIdLst>
  <p:handoutMasterIdLst>
    <p:handoutMasterId r:id="rId40"/>
  </p:handoutMasterIdLst>
  <p:sldIdLst>
    <p:sldId id="582" r:id="rId2"/>
    <p:sldId id="583" r:id="rId3"/>
    <p:sldId id="592" r:id="rId4"/>
    <p:sldId id="584" r:id="rId5"/>
    <p:sldId id="590" r:id="rId6"/>
    <p:sldId id="585" r:id="rId7"/>
    <p:sldId id="611" r:id="rId8"/>
    <p:sldId id="599" r:id="rId9"/>
    <p:sldId id="591" r:id="rId10"/>
    <p:sldId id="586" r:id="rId11"/>
    <p:sldId id="593" r:id="rId12"/>
    <p:sldId id="594" r:id="rId13"/>
    <p:sldId id="595" r:id="rId14"/>
    <p:sldId id="596" r:id="rId15"/>
    <p:sldId id="597" r:id="rId16"/>
    <p:sldId id="613" r:id="rId17"/>
    <p:sldId id="614" r:id="rId18"/>
    <p:sldId id="598" r:id="rId19"/>
    <p:sldId id="600" r:id="rId20"/>
    <p:sldId id="601" r:id="rId21"/>
    <p:sldId id="602" r:id="rId22"/>
    <p:sldId id="603" r:id="rId23"/>
    <p:sldId id="604" r:id="rId24"/>
    <p:sldId id="615" r:id="rId25"/>
    <p:sldId id="616" r:id="rId26"/>
    <p:sldId id="605" r:id="rId27"/>
    <p:sldId id="606" r:id="rId28"/>
    <p:sldId id="607" r:id="rId29"/>
    <p:sldId id="608" r:id="rId30"/>
    <p:sldId id="609" r:id="rId31"/>
    <p:sldId id="618" r:id="rId32"/>
    <p:sldId id="619" r:id="rId33"/>
    <p:sldId id="620" r:id="rId34"/>
    <p:sldId id="621" r:id="rId35"/>
    <p:sldId id="589" r:id="rId36"/>
    <p:sldId id="587" r:id="rId37"/>
    <p:sldId id="622" r:id="rId38"/>
  </p:sldIdLst>
  <p:sldSz cx="9904413" cy="6858000"/>
  <p:notesSz cx="6797675" cy="9926638"/>
  <p:embeddedFontLst>
    <p:embeddedFont>
      <p:font typeface="맑은 고딕" pitchFamily="50" charset="-127"/>
      <p:regular r:id="rId41"/>
      <p:bold r:id="rId42"/>
    </p:embeddedFont>
    <p:embeddedFont>
      <p:font typeface="HY그래픽M" pitchFamily="18" charset="-127"/>
      <p:regular r:id="rId43"/>
    </p:embeddedFont>
    <p:embeddedFont>
      <p:font typeface="HY헤드라인M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DDDDDD"/>
    <a:srgbClr val="CD0456"/>
    <a:srgbClr val="B6024A"/>
    <a:srgbClr val="E4A528"/>
    <a:srgbClr val="F6DB16"/>
    <a:srgbClr val="595959"/>
    <a:srgbClr val="FFCCCC"/>
    <a:srgbClr val="FFCCFF"/>
    <a:srgbClr val="E0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4" autoAdjust="0"/>
    <p:restoredTop sz="72276" autoAdjust="0"/>
  </p:normalViewPr>
  <p:slideViewPr>
    <p:cSldViewPr snapToObjects="1" showGuides="1">
      <p:cViewPr>
        <p:scale>
          <a:sx n="66" d="100"/>
          <a:sy n="66" d="100"/>
        </p:scale>
        <p:origin x="-1338" y="-1014"/>
      </p:cViewPr>
      <p:guideLst>
        <p:guide orient="horz" pos="2160"/>
        <p:guide orient="horz" pos="816"/>
        <p:guide orient="horz" pos="912"/>
        <p:guide orient="horz" pos="480"/>
        <p:guide orient="horz" pos="624"/>
        <p:guide pos="3119"/>
        <p:guide pos="287"/>
        <p:guide pos="5951"/>
        <p:guide pos="431"/>
        <p:guide pos="1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332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59CE-62C0-4076-A0EC-CA98B45244E2}" type="datetimeFigureOut">
              <a:rPr lang="ko-KR" altLang="en-US" smtClean="0"/>
              <a:pPr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369E-6A88-4DF8-9305-A9996DA00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6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r">
              <a:defRPr sz="1200"/>
            </a:lvl1pPr>
          </a:lstStyle>
          <a:p>
            <a:fld id="{4031041E-3402-46BC-9F7B-1A9B30D5AA9E}" type="datetimeFigureOut">
              <a:rPr lang="ko-KR" altLang="en-US" smtClean="0"/>
              <a:pPr/>
              <a:t>2017-01-04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9" rIns="92479" bIns="46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479" tIns="46239" rIns="92479" bIns="4623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r">
              <a:defRPr sz="1200"/>
            </a:lvl1pPr>
          </a:lstStyle>
          <a:p>
            <a:fld id="{C94CAEED-DC13-428B-B3A7-6D677FE6A0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706090"/>
          </a:xfrm>
        </p:spPr>
        <p:txBody>
          <a:bodyPr/>
          <a:lstStyle>
            <a:lvl1pPr>
              <a:defRPr lang="ko-KR" altLang="en-US" sz="3600" kern="12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4"/>
            <a:ext cx="8913972" cy="5001423"/>
          </a:xfrm>
        </p:spPr>
        <p:txBody>
          <a:bodyPr/>
          <a:lstStyle>
            <a:lvl1pPr>
              <a:defRPr sz="2800" b="1">
                <a:latin typeface="HY그래픽M" pitchFamily="18" charset="-127"/>
                <a:ea typeface="HY그래픽M" pitchFamily="18" charset="-127"/>
              </a:defRPr>
            </a:lvl1pPr>
            <a:lvl2pPr>
              <a:defRPr sz="2400" b="1">
                <a:latin typeface="HY그래픽M" pitchFamily="18" charset="-127"/>
                <a:ea typeface="HY그래픽M" pitchFamily="18" charset="-127"/>
              </a:defRPr>
            </a:lvl2pPr>
            <a:lvl3pPr>
              <a:defRPr sz="2000" b="1">
                <a:latin typeface="HY그래픽M" pitchFamily="18" charset="-127"/>
                <a:ea typeface="HY그래픽M" pitchFamily="18" charset="-127"/>
              </a:defRPr>
            </a:lvl3pPr>
            <a:lvl4pPr>
              <a:defRPr sz="1800" b="1">
                <a:latin typeface="HY그래픽M" pitchFamily="18" charset="-127"/>
                <a:ea typeface="HY그래픽M" pitchFamily="18" charset="-127"/>
              </a:defRPr>
            </a:lvl4pPr>
            <a:lvl5pPr>
              <a:defRPr sz="1800" b="1">
                <a:latin typeface="HY그래픽M" pitchFamily="18" charset="-127"/>
                <a:ea typeface="HY그래픽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495221" y="274638"/>
            <a:ext cx="89139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221" y="1600204"/>
            <a:ext cx="8913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DC602E-74BC-4B04-920E-A6851FA692AE}" type="datetimeFigureOut">
              <a:rPr lang="ko-KR" altLang="en-US"/>
              <a:pPr>
                <a:defRPr/>
              </a:pPr>
              <a:t>2017-01-04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4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E0510-47A4-42A8-9C94-DF45C03FFF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6" y="0"/>
            <a:ext cx="159379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51" y="-342892"/>
            <a:ext cx="1448902" cy="10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nnoparts.co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 </a:t>
            </a:r>
            <a:r>
              <a:rPr lang="en-US" altLang="ko-KR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사용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 가이드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</a:b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(LGIT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자재관리 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시스템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)</a:t>
            </a:r>
            <a:endParaRPr lang="ko-KR" altLang="en-US" sz="40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4077072"/>
            <a:ext cx="6933089" cy="1201688"/>
          </a:xfrm>
        </p:spPr>
        <p:txBody>
          <a:bodyPr/>
          <a:lstStyle/>
          <a:p>
            <a:r>
              <a:rPr lang="en-US" altLang="ko-KR" sz="2400" dirty="0" err="1" smtClean="0">
                <a:latin typeface="HY그래픽M" pitchFamily="18" charset="-127"/>
                <a:ea typeface="HY그래픽M" pitchFamily="18" charset="-127"/>
              </a:rPr>
              <a:t>Ver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 1.0 </a:t>
            </a:r>
            <a:r>
              <a:rPr lang="ko-KR" altLang="en-US" sz="2400" dirty="0" err="1" smtClean="0">
                <a:latin typeface="HY그래픽M" pitchFamily="18" charset="-127"/>
                <a:ea typeface="HY그래픽M" pitchFamily="18" charset="-127"/>
              </a:rPr>
              <a:t>배포판</a:t>
            </a:r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 유저가이드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2017. 1. 4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박재용 주임연구원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>
                <a:latin typeface="HY그래픽M" pitchFamily="18" charset="-127"/>
                <a:ea typeface="HY그래픽M" pitchFamily="18" charset="-127"/>
              </a:rPr>
              <a:t>j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aeyong1.park@lginnotek.com</a:t>
            </a:r>
          </a:p>
        </p:txBody>
      </p:sp>
    </p:spTree>
    <p:extLst>
      <p:ext uri="{BB962C8B-B14F-4D97-AF65-F5344CB8AC3E}">
        <p14:creationId xmlns:p14="http://schemas.microsoft.com/office/powerpoint/2010/main" val="2426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5453633"/>
            <a:ext cx="9704735" cy="12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5085184"/>
            <a:ext cx="9528578" cy="501302"/>
          </a:xfrm>
        </p:spPr>
        <p:txBody>
          <a:bodyPr/>
          <a:lstStyle/>
          <a:p>
            <a:r>
              <a:rPr lang="ko-KR" altLang="en-US" sz="2000" dirty="0" smtClean="0"/>
              <a:t>생성하면 하단에 본인프로젝트 표시 및 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 가능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015430"/>
            <a:ext cx="8896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08" y="1537742"/>
            <a:ext cx="4488018" cy="24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885010" y="2226013"/>
            <a:ext cx="325966" cy="2080006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96023" y="3356992"/>
            <a:ext cx="1800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출고담당자의 </a:t>
            </a:r>
            <a:r>
              <a:rPr lang="en-US" altLang="ko-KR" sz="1600" dirty="0" smtClean="0"/>
              <a:t>ID </a:t>
            </a:r>
          </a:p>
          <a:p>
            <a:pPr marL="0" indent="0">
              <a:buNone/>
            </a:pPr>
            <a:r>
              <a:rPr lang="ko-KR" altLang="en-US" sz="1600" dirty="0" smtClean="0"/>
              <a:t>조회가능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7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2"/>
          <a:stretch/>
        </p:blipFill>
        <p:spPr bwMode="auto">
          <a:xfrm>
            <a:off x="0" y="1181100"/>
            <a:ext cx="9905404" cy="49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(Parts)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813" y="6093296"/>
            <a:ext cx="8913972" cy="537721"/>
          </a:xfrm>
        </p:spPr>
        <p:txBody>
          <a:bodyPr/>
          <a:lstStyle/>
          <a:p>
            <a:r>
              <a:rPr lang="ko-KR" altLang="en-US" sz="2000" dirty="0" smtClean="0"/>
              <a:t>신규 생성하면 하단리스트에 추가됨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파츠리스트</a:t>
            </a:r>
            <a:r>
              <a:rPr lang="ko-KR" altLang="en-US" sz="2000" dirty="0" smtClean="0"/>
              <a:t> 표시 및 수정가능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487228" y="3212976"/>
            <a:ext cx="5073490" cy="5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재고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천단위콤마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숫자입력가능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정수값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단가 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첨단위콤마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소숫점가능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4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628800"/>
            <a:ext cx="9776743" cy="33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나의자재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출고부품 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207" y="4941168"/>
            <a:ext cx="9202004" cy="1916832"/>
          </a:xfrm>
        </p:spPr>
        <p:txBody>
          <a:bodyPr/>
          <a:lstStyle/>
          <a:p>
            <a:r>
              <a:rPr lang="ko-KR" altLang="en-US" dirty="0" err="1" smtClean="0"/>
              <a:t>입력칸은</a:t>
            </a:r>
            <a:r>
              <a:rPr lang="ko-KR" altLang="en-US" dirty="0" smtClean="0"/>
              <a:t> 노란색변경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좌측에 자동체크</a:t>
            </a:r>
            <a:endParaRPr lang="en-US" altLang="ko-KR" dirty="0" smtClean="0"/>
          </a:p>
          <a:p>
            <a:r>
              <a:rPr lang="ko-KR" altLang="en-US" dirty="0" err="1" smtClean="0"/>
              <a:t>출고담기를</a:t>
            </a:r>
            <a:r>
              <a:rPr lang="ko-KR" altLang="en-US" dirty="0" smtClean="0"/>
              <a:t> 눌러 </a:t>
            </a:r>
            <a:r>
              <a:rPr lang="ko-KR" altLang="en-US" dirty="0" err="1" smtClean="0"/>
              <a:t>대기열에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담는즉시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몇건이</a:t>
            </a:r>
            <a:r>
              <a:rPr lang="ko-KR" altLang="en-US" dirty="0" smtClean="0"/>
              <a:t> 담겼는지 메뉴에 표시되며</a:t>
            </a:r>
            <a:r>
              <a:rPr lang="en-US" altLang="ko-KR" dirty="0" smtClean="0"/>
              <a:t>,  </a:t>
            </a:r>
            <a:br>
              <a:rPr lang="en-US" altLang="ko-KR" dirty="0" smtClean="0"/>
            </a:br>
            <a:r>
              <a:rPr lang="ko-KR" altLang="en-US" dirty="0" smtClean="0"/>
              <a:t>현재재고는 감소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취소시</a:t>
            </a:r>
            <a:r>
              <a:rPr lang="ko-KR" altLang="en-US" dirty="0" smtClean="0"/>
              <a:t> 원복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19402692">
            <a:off x="8769315" y="273744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 rot="20700000">
            <a:off x="6873631" y="2133923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0" r="30347"/>
          <a:stretch/>
        </p:blipFill>
        <p:spPr bwMode="auto">
          <a:xfrm>
            <a:off x="2058966" y="1160522"/>
            <a:ext cx="1093040" cy="4682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397974" y="1283549"/>
            <a:ext cx="576064" cy="444974"/>
            <a:chOff x="2719958" y="1089555"/>
            <a:chExt cx="576064" cy="444974"/>
          </a:xfrm>
        </p:grpSpPr>
        <p:sp>
          <p:nvSpPr>
            <p:cNvPr id="13" name="아래쪽 화살표 12"/>
            <p:cNvSpPr/>
            <p:nvPr/>
          </p:nvSpPr>
          <p:spPr>
            <a:xfrm>
              <a:off x="2719958" y="1089555"/>
              <a:ext cx="491136" cy="444974"/>
            </a:xfrm>
            <a:prstGeom prst="downArrow">
              <a:avLst/>
            </a:prstGeom>
            <a:solidFill>
              <a:schemeClr val="accent2">
                <a:tint val="100000"/>
                <a:alpha val="31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 bwMode="auto">
            <a:xfrm>
              <a:off x="2789904" y="1100842"/>
              <a:ext cx="506118" cy="38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4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0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</p:grp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8840638" y="2769516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6959922" y="2145978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0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585913"/>
            <a:ext cx="81534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부품리스트 보기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95" y="5126757"/>
            <a:ext cx="8913972" cy="534491"/>
          </a:xfrm>
        </p:spPr>
        <p:txBody>
          <a:bodyPr/>
          <a:lstStyle/>
          <a:p>
            <a:r>
              <a:rPr lang="ko-KR" altLang="en-US" dirty="0" smtClean="0"/>
              <a:t>준비리스트에 </a:t>
            </a:r>
            <a:r>
              <a:rPr lang="ko-KR" altLang="en-US" dirty="0" err="1" smtClean="0"/>
              <a:t>담은것들</a:t>
            </a:r>
            <a:r>
              <a:rPr lang="ko-KR" altLang="en-US" dirty="0" smtClean="0"/>
              <a:t>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en-US" altLang="ko-KR" dirty="0" smtClean="0"/>
          </a:p>
          <a:p>
            <a:r>
              <a:rPr lang="ko-KR" altLang="en-US" dirty="0" err="1" smtClean="0"/>
              <a:t>삭제시</a:t>
            </a:r>
            <a:r>
              <a:rPr lang="ko-KR" altLang="en-US" dirty="0" smtClean="0"/>
              <a:t> 재고수량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19958" y="1089555"/>
            <a:ext cx="576064" cy="444974"/>
            <a:chOff x="2719958" y="1089555"/>
            <a:chExt cx="576064" cy="444974"/>
          </a:xfrm>
        </p:grpSpPr>
        <p:sp>
          <p:nvSpPr>
            <p:cNvPr id="5" name="아래쪽 화살표 4"/>
            <p:cNvSpPr/>
            <p:nvPr/>
          </p:nvSpPr>
          <p:spPr>
            <a:xfrm>
              <a:off x="2719958" y="1089555"/>
              <a:ext cx="491136" cy="444974"/>
            </a:xfrm>
            <a:prstGeom prst="downArrow">
              <a:avLst/>
            </a:prstGeom>
            <a:solidFill>
              <a:schemeClr val="accent2">
                <a:tint val="100000"/>
                <a:alpha val="31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 bwMode="auto">
            <a:xfrm>
              <a:off x="2789904" y="1100842"/>
              <a:ext cx="506118" cy="38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4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0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79626" y="1988840"/>
            <a:ext cx="534048" cy="491136"/>
            <a:chOff x="3279626" y="1988840"/>
            <a:chExt cx="534048" cy="491136"/>
          </a:xfrm>
        </p:grpSpPr>
        <p:sp>
          <p:nvSpPr>
            <p:cNvPr id="6" name="아래쪽 화살표 5"/>
            <p:cNvSpPr/>
            <p:nvPr/>
          </p:nvSpPr>
          <p:spPr>
            <a:xfrm rot="5400000">
              <a:off x="3256545" y="2011921"/>
              <a:ext cx="491136" cy="444974"/>
            </a:xfrm>
            <a:prstGeom prst="downArrow">
              <a:avLst/>
            </a:prstGeom>
            <a:solidFill>
              <a:schemeClr val="accent2">
                <a:tint val="100000"/>
                <a:alpha val="31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내용 개체 틀 2"/>
            <p:cNvSpPr txBox="1">
              <a:spLocks/>
            </p:cNvSpPr>
            <p:nvPr/>
          </p:nvSpPr>
          <p:spPr bwMode="auto">
            <a:xfrm>
              <a:off x="3307556" y="2043995"/>
              <a:ext cx="506118" cy="38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4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0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800" b="1" kern="120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7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4" y="1164388"/>
            <a:ext cx="6877131" cy="550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887" y="6276449"/>
            <a:ext cx="8913972" cy="608935"/>
          </a:xfrm>
        </p:spPr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내용을 쓰고 출고요청 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647950" y="672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04989" y="173680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729483" y="67241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208243" y="3094571"/>
            <a:ext cx="251489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ko-KR" altLang="en-US" sz="1600" dirty="0" err="1" smtClean="0"/>
              <a:t>일이내입력불</a:t>
            </a:r>
            <a:r>
              <a:rPr lang="ko-KR" altLang="en-US" sz="1600" dirty="0" err="1"/>
              <a:t>가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>
          <a:xfrm>
            <a:off x="7134602" y="4962120"/>
            <a:ext cx="288032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422635" y="5341331"/>
            <a:ext cx="2016224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부품리스트 표시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824414" y="2204864"/>
            <a:ext cx="288032" cy="12961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112446" y="2675255"/>
            <a:ext cx="2296747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 내용 작성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152006" y="3068960"/>
            <a:ext cx="1800200" cy="432048"/>
          </a:xfrm>
          <a:prstGeom prst="wedgeRoundRectCallout">
            <a:avLst>
              <a:gd name="adj1" fmla="val -64019"/>
              <a:gd name="adj2" fmla="val 2976"/>
              <a:gd name="adj3" fmla="val 16667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843538" y="17688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639837" y="3916874"/>
            <a:ext cx="2088233" cy="432048"/>
          </a:xfrm>
          <a:prstGeom prst="wedgeRoundRectCallout">
            <a:avLst>
              <a:gd name="adj1" fmla="val -23277"/>
              <a:gd name="adj2" fmla="val -102111"/>
              <a:gd name="adj3" fmla="val 16667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전달방법기입</a:t>
            </a:r>
            <a:endParaRPr lang="ko-KR" altLang="en-US" sz="1600" b="1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4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06" y="3140969"/>
            <a:ext cx="61531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669"/>
          <a:stretch/>
        </p:blipFill>
        <p:spPr bwMode="auto">
          <a:xfrm>
            <a:off x="130944" y="1281687"/>
            <a:ext cx="7701582" cy="92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진행상황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5"/>
            <a:ext cx="8913972" cy="2481143"/>
          </a:xfrm>
        </p:spPr>
        <p:txBody>
          <a:bodyPr/>
          <a:lstStyle/>
          <a:p>
            <a:r>
              <a:rPr lang="ko-KR" altLang="en-US" sz="2000" dirty="0" smtClean="0"/>
              <a:t>출고요청건의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진행상황 </a:t>
            </a:r>
            <a:r>
              <a:rPr lang="ko-KR" altLang="en-US" sz="2000" dirty="0" smtClean="0"/>
              <a:t>확인가능</a:t>
            </a:r>
            <a:endParaRPr lang="ko-KR" altLang="en-US" sz="2000" dirty="0"/>
          </a:p>
        </p:txBody>
      </p:sp>
      <p:sp>
        <p:nvSpPr>
          <p:cNvPr id="7" name="아래쪽 화살표 6"/>
          <p:cNvSpPr/>
          <p:nvPr/>
        </p:nvSpPr>
        <p:spPr>
          <a:xfrm>
            <a:off x="2431926" y="83671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832526" y="2204865"/>
            <a:ext cx="207188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자세히 누르면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작성내용 확인</a:t>
            </a:r>
            <a:endParaRPr lang="ko-KR" altLang="en-US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59"/>
          <a:stretch/>
        </p:blipFill>
        <p:spPr bwMode="auto">
          <a:xfrm>
            <a:off x="141227" y="2236346"/>
            <a:ext cx="7835315" cy="7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위쪽 화살표 설명선 3"/>
          <p:cNvSpPr/>
          <p:nvPr/>
        </p:nvSpPr>
        <p:spPr>
          <a:xfrm rot="10800000">
            <a:off x="7278828" y="2708920"/>
            <a:ext cx="553698" cy="72008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41841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" y="3256294"/>
            <a:ext cx="9709619" cy="348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" y="980728"/>
            <a:ext cx="9560718" cy="205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엑셀로 </a:t>
            </a:r>
            <a:r>
              <a:rPr lang="ko-KR" altLang="en-US" dirty="0" err="1" smtClean="0"/>
              <a:t>나의자재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 rot="10800000">
            <a:off x="8597376" y="1772815"/>
            <a:ext cx="1091011" cy="1440161"/>
          </a:xfrm>
          <a:prstGeom prst="upArrowCallout">
            <a:avLst>
              <a:gd name="adj1" fmla="val 10941"/>
              <a:gd name="adj2" fmla="val 18099"/>
              <a:gd name="adj3" fmla="val 18162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1268760"/>
            <a:ext cx="85486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엑셀로 출고요청 리스트 업로드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7215399" y="1337796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 rot="5400000">
            <a:off x="2050867" y="3879243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296932" y="1337796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2215902" y="392817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0" y="4308996"/>
            <a:ext cx="9094855" cy="250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8889316" y="5560852"/>
            <a:ext cx="576064" cy="1108508"/>
          </a:xfrm>
          <a:prstGeom prst="ellipse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8889316" y="5280422"/>
            <a:ext cx="1212493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1.</a:t>
            </a:r>
            <a:r>
              <a:rPr lang="ko-KR" altLang="en-US" sz="1600" dirty="0" smtClean="0"/>
              <a:t>수량입력</a:t>
            </a:r>
            <a:endParaRPr lang="ko-KR" altLang="en-US" sz="1600" dirty="0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3130987" y="3498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3296022" y="3547344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93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출고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첫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219" y="5013176"/>
            <a:ext cx="8913972" cy="1512168"/>
          </a:xfrm>
        </p:spPr>
        <p:txBody>
          <a:bodyPr/>
          <a:lstStyle/>
          <a:p>
            <a:r>
              <a:rPr lang="ko-KR" altLang="en-US" dirty="0" smtClean="0"/>
              <a:t>로그인 하면 출고요청 들어온 내역 리스트가 표시됨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" y="1340768"/>
            <a:ext cx="9776742" cy="295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시험용 접속정보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[Site] 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>
                <a:hlinkClick r:id="rId2"/>
              </a:rPr>
              <a:t>http://innoparts.co.kr</a:t>
            </a:r>
            <a:r>
              <a:rPr lang="en-US" altLang="ko-KR" sz="2400" dirty="0" smtClean="0">
                <a:hlinkClick r:id="rId2"/>
              </a:rPr>
              <a:t>/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테스트</a:t>
            </a:r>
            <a:r>
              <a:rPr lang="ko-KR" altLang="en-US" sz="2400" dirty="0"/>
              <a:t>용</a:t>
            </a:r>
            <a:r>
              <a:rPr lang="ko-KR" altLang="en-US" sz="2400" dirty="0" smtClean="0"/>
              <a:t> 로그인 </a:t>
            </a:r>
            <a:r>
              <a:rPr lang="en-US" altLang="ko-KR" sz="2400" dirty="0" smtClean="0"/>
              <a:t>ID]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가상의 재고가 등록되어 있어 바로 테스트가 가능함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7387"/>
              </p:ext>
            </p:extLst>
          </p:nvPr>
        </p:nvGraphicFramePr>
        <p:xfrm>
          <a:off x="608740" y="4984368"/>
          <a:ext cx="87849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00400"/>
                <a:gridCol w="273630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업무 구분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ID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Password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 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shipuser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14" y="988616"/>
            <a:ext cx="3840228" cy="316046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0"/>
          <a:stretch/>
        </p:blipFill>
        <p:spPr bwMode="auto">
          <a:xfrm>
            <a:off x="199678" y="1831595"/>
            <a:ext cx="1379638" cy="24615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상세정보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자세히를</a:t>
            </a:r>
            <a:r>
              <a:rPr lang="ko-KR" altLang="en-US" dirty="0" smtClean="0"/>
              <a:t> 누르면 상세 요청내용이 표시됨</a:t>
            </a:r>
            <a:endParaRPr lang="ko-KR" altLang="en-US" dirty="0"/>
          </a:p>
        </p:txBody>
      </p:sp>
      <p:sp>
        <p:nvSpPr>
          <p:cNvPr id="6" name="위쪽 화살표 설명선 5"/>
          <p:cNvSpPr/>
          <p:nvPr/>
        </p:nvSpPr>
        <p:spPr>
          <a:xfrm rot="5400000">
            <a:off x="780424" y="2599194"/>
            <a:ext cx="428620" cy="180020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3374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34" y="1711309"/>
            <a:ext cx="6945804" cy="517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8" b="10100"/>
          <a:stretch/>
        </p:blipFill>
        <p:spPr bwMode="auto">
          <a:xfrm>
            <a:off x="234110" y="6087419"/>
            <a:ext cx="9144000" cy="65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출고접수완료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1796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출고접수 완료를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프린트창이</a:t>
            </a:r>
            <a:r>
              <a:rPr lang="ko-KR" altLang="en-US" dirty="0" smtClean="0"/>
              <a:t> 뜸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49124" y="5445224"/>
            <a:ext cx="8913972" cy="6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창을 닫으면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해당건은</a:t>
            </a:r>
            <a:r>
              <a:rPr lang="ko-KR" altLang="en-US" dirty="0" smtClean="0"/>
              <a:t> 출고접수완료 상태로 </a:t>
            </a:r>
            <a:r>
              <a:rPr lang="ko-KR" altLang="en-US" dirty="0"/>
              <a:t>변경됨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1" b="10715"/>
          <a:stretch/>
        </p:blipFill>
        <p:spPr bwMode="auto">
          <a:xfrm>
            <a:off x="2719959" y="1628801"/>
            <a:ext cx="5832648" cy="371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9" y="963156"/>
            <a:ext cx="6464497" cy="51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출고반려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710" y="5949280"/>
            <a:ext cx="8913972" cy="1112991"/>
          </a:xfrm>
        </p:spPr>
        <p:txBody>
          <a:bodyPr/>
          <a:lstStyle/>
          <a:p>
            <a:r>
              <a:rPr lang="ko-KR" altLang="en-US" sz="2400" dirty="0" err="1" smtClean="0"/>
              <a:t>출고처리후</a:t>
            </a:r>
            <a:r>
              <a:rPr lang="ko-KR" altLang="en-US" sz="2400" dirty="0" smtClean="0"/>
              <a:t> 요청</a:t>
            </a:r>
            <a:r>
              <a:rPr lang="ko-KR" altLang="en-US" sz="2400" dirty="0" smtClean="0"/>
              <a:t>결과 </a:t>
            </a:r>
            <a:r>
              <a:rPr lang="ko-KR" altLang="en-US" sz="2400" dirty="0" err="1" smtClean="0"/>
              <a:t>입력후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출고완료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누르면 마무리됨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정상적으로 하지 못했으면 </a:t>
            </a:r>
            <a:r>
              <a:rPr lang="ko-KR" altLang="en-US" sz="2400" dirty="0" smtClean="0"/>
              <a:t>반려사유 </a:t>
            </a:r>
            <a:r>
              <a:rPr lang="ko-KR" altLang="en-US" sz="2400" dirty="0" err="1" smtClean="0"/>
              <a:t>입력후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반려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처리함</a:t>
            </a:r>
            <a:r>
              <a:rPr lang="en-US" altLang="ko-KR" sz="2400" dirty="0" smtClean="0"/>
              <a:t>.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84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8" y="2379216"/>
            <a:ext cx="9782694" cy="187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개발담당자의 출고진행상황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48044"/>
          </a:xfrm>
        </p:spPr>
        <p:txBody>
          <a:bodyPr/>
          <a:lstStyle/>
          <a:p>
            <a:r>
              <a:rPr lang="ko-KR" altLang="en-US" dirty="0" smtClean="0"/>
              <a:t>출고진행 상황을 개발자도 동시에 확인가능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477694" y="5575006"/>
            <a:ext cx="3528392" cy="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개발자 화면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559568" y="190158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006086" y="3873557"/>
            <a:ext cx="936104" cy="252000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재물조사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223" y="5013176"/>
            <a:ext cx="8913972" cy="1517655"/>
          </a:xfrm>
        </p:spPr>
        <p:txBody>
          <a:bodyPr/>
          <a:lstStyle/>
          <a:p>
            <a:r>
              <a:rPr lang="ko-KR" altLang="en-US" dirty="0" smtClean="0"/>
              <a:t>재고오차를 반영하여 전산정보와 </a:t>
            </a:r>
            <a:r>
              <a:rPr lang="ko-KR" altLang="en-US" dirty="0" smtClean="0"/>
              <a:t>일치시키는 작업</a:t>
            </a:r>
            <a:endParaRPr lang="en-US" altLang="ko-KR" dirty="0" smtClean="0"/>
          </a:p>
          <a:p>
            <a:r>
              <a:rPr lang="ko-KR" altLang="en-US" dirty="0" smtClean="0"/>
              <a:t>본인이 출고담당자인 프로젝트의 </a:t>
            </a:r>
            <a:r>
              <a:rPr lang="ko-KR" altLang="en-US" dirty="0" smtClean="0"/>
              <a:t>항목들 변경가능</a:t>
            </a:r>
            <a:endParaRPr lang="en-US" altLang="ko-KR" dirty="0" smtClean="0"/>
          </a:p>
          <a:p>
            <a:r>
              <a:rPr lang="ko-KR" altLang="en-US" dirty="0" smtClean="0"/>
              <a:t>엑셀업로드 일괄수정 방식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512290" y="662684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512290" y="662684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 b="40488"/>
          <a:stretch/>
        </p:blipFill>
        <p:spPr bwMode="auto">
          <a:xfrm>
            <a:off x="199678" y="1107657"/>
            <a:ext cx="9577063" cy="368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7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3734" y="2204864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재물조사결과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7427" y="1169989"/>
            <a:ext cx="7265299" cy="117889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엑셀로 </a:t>
            </a:r>
            <a:r>
              <a:rPr lang="ko-KR" altLang="en-US" dirty="0" err="1" smtClean="0"/>
              <a:t>받은후에</a:t>
            </a:r>
            <a:r>
              <a:rPr lang="ko-KR" altLang="en-US" dirty="0" smtClean="0"/>
              <a:t> 재 </a:t>
            </a:r>
            <a:r>
              <a:rPr lang="ko-KR" altLang="en-US" dirty="0" err="1" smtClean="0"/>
              <a:t>입력후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서버로 </a:t>
            </a:r>
            <a:r>
              <a:rPr lang="ko-KR" altLang="en-US" dirty="0" err="1" smtClean="0"/>
              <a:t>업로드함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58" y="3247595"/>
            <a:ext cx="7134224" cy="346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9"/>
          <a:stretch/>
        </p:blipFill>
        <p:spPr bwMode="auto">
          <a:xfrm>
            <a:off x="418022" y="1633948"/>
            <a:ext cx="18955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7" t="18278"/>
          <a:stretch/>
        </p:blipFill>
        <p:spPr bwMode="auto">
          <a:xfrm>
            <a:off x="703734" y="1176748"/>
            <a:ext cx="1625324" cy="47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39235" y="2204864"/>
            <a:ext cx="8769958" cy="117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 smtClean="0"/>
              <a:t>노란색 </a:t>
            </a:r>
            <a:r>
              <a:rPr lang="ko-KR" altLang="en-US" dirty="0" err="1" smtClean="0"/>
              <a:t>컬럼만</a:t>
            </a:r>
            <a:r>
              <a:rPr lang="ko-KR" altLang="en-US" dirty="0" smtClean="0"/>
              <a:t> 서버에서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업데이트 진행</a:t>
            </a: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추가삭제는 </a:t>
            </a:r>
            <a:r>
              <a:rPr lang="ko-KR" altLang="en-US" dirty="0" smtClean="0"/>
              <a:t>별도메뉴로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관리 메뉴로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7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타 개발자 출고업무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80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파트너출고요청이란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5771" y="1124744"/>
            <a:ext cx="5328642" cy="5001423"/>
          </a:xfrm>
        </p:spPr>
        <p:txBody>
          <a:bodyPr/>
          <a:lstStyle/>
          <a:p>
            <a:r>
              <a:rPr lang="ko-KR" altLang="en-US" dirty="0" smtClean="0"/>
              <a:t>부품을 가진 개발담당자만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출고가 가능함</a:t>
            </a:r>
            <a:endParaRPr lang="en-US" altLang="ko-KR" dirty="0" smtClean="0"/>
          </a:p>
          <a:p>
            <a:r>
              <a:rPr lang="ko-KR" altLang="en-US" dirty="0" err="1" smtClean="0"/>
              <a:t>다른개발자의</a:t>
            </a:r>
            <a:r>
              <a:rPr lang="ko-KR" altLang="en-US" dirty="0" smtClean="0"/>
              <a:t> 부품 출고가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필요한 경우에 사용</a:t>
            </a:r>
            <a:endParaRPr lang="en-US" altLang="ko-KR" dirty="0"/>
          </a:p>
          <a:p>
            <a:r>
              <a:rPr lang="ko-KR" altLang="en-US" dirty="0" err="1" smtClean="0"/>
              <a:t>원소속</a:t>
            </a:r>
            <a:r>
              <a:rPr lang="ko-KR" altLang="en-US" dirty="0" smtClean="0"/>
              <a:t> 개발담당자와 협의를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</a:t>
            </a:r>
            <a:r>
              <a:rPr lang="ko-KR" altLang="en-US" dirty="0" err="1" smtClean="0"/>
              <a:t>출고진행함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설명선 5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12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pic>
        <p:nvPicPr>
          <p:cNvPr id="1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4225860" y="4607272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오른쪽 화살표 설명선 20"/>
          <p:cNvSpPr/>
          <p:nvPr/>
        </p:nvSpPr>
        <p:spPr>
          <a:xfrm>
            <a:off x="1999877" y="4795466"/>
            <a:ext cx="2177636" cy="60558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97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079545" y="5589240"/>
            <a:ext cx="224081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파트너 개발담당자가 원하는 항목</a:t>
            </a:r>
            <a:endParaRPr lang="ko-KR" altLang="en-US" sz="16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69"/>
          <a:stretch/>
        </p:blipFill>
        <p:spPr bwMode="auto">
          <a:xfrm>
            <a:off x="6264695" y="4052399"/>
            <a:ext cx="3584055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위로 굽은 화살표 19"/>
          <p:cNvSpPr/>
          <p:nvPr/>
        </p:nvSpPr>
        <p:spPr>
          <a:xfrm rot="8100000" flipH="1">
            <a:off x="7769137" y="4721841"/>
            <a:ext cx="986743" cy="901236"/>
          </a:xfrm>
          <a:prstGeom prst="bentUpArrow">
            <a:avLst>
              <a:gd name="adj1" fmla="val 19031"/>
              <a:gd name="adj2" fmla="val 25000"/>
              <a:gd name="adj3" fmla="val 25000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 재고 조회화면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422" y="4077072"/>
            <a:ext cx="8913972" cy="1473031"/>
          </a:xfrm>
        </p:spPr>
        <p:txBody>
          <a:bodyPr/>
          <a:lstStyle/>
          <a:p>
            <a:r>
              <a:rPr lang="ko-KR" altLang="en-US" dirty="0" smtClean="0"/>
              <a:t>파트너 자재에서 검색 가능하며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나의자재와</a:t>
            </a:r>
            <a:r>
              <a:rPr lang="ko-KR" altLang="en-US" dirty="0" smtClean="0"/>
              <a:t> 동일한 </a:t>
            </a:r>
            <a:r>
              <a:rPr lang="ko-KR" altLang="en-US" dirty="0" smtClean="0"/>
              <a:t>방법으로 조회 및 출고준비 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4016102" y="124257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 bwMode="auto">
          <a:xfrm>
            <a:off x="-17314" y="1722682"/>
            <a:ext cx="9980587" cy="210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7040438" y="227687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0" y="1376344"/>
            <a:ext cx="8077474" cy="487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파트너자재 출고요청서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726" y="5949280"/>
            <a:ext cx="8913972" cy="648072"/>
          </a:xfrm>
        </p:spPr>
        <p:txBody>
          <a:bodyPr/>
          <a:lstStyle/>
          <a:p>
            <a:r>
              <a:rPr lang="ko-KR" altLang="en-US" dirty="0" smtClean="0"/>
              <a:t>출고요청서 작성화면도 동일함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7030913" y="908720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8087952" y="209684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112446" y="90872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52987" y="2145776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6914501" y="368122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365505" y="3730152"/>
            <a:ext cx="2505997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자재소유 </a:t>
            </a: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15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설명선 14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프로젝트와 부품간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8668" y="1520789"/>
            <a:ext cx="5388074" cy="4104455"/>
          </a:xfrm>
        </p:spPr>
        <p:txBody>
          <a:bodyPr/>
          <a:lstStyle/>
          <a:p>
            <a:r>
              <a:rPr lang="ko-KR" altLang="en-US" sz="2000" dirty="0" smtClean="0"/>
              <a:t>하나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프로젝트에는 개발담당자와 출고담당자가 지정됨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프로젝트에는 여러 부품이 속해있음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개발담당자는 프로젝트의 자재를 출고요청 할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출고담당자가 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반려 후 출고진행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다른프로젝트의</a:t>
            </a:r>
            <a:r>
              <a:rPr lang="ko-KR" altLang="en-US" sz="2000" dirty="0" smtClean="0"/>
              <a:t> 부품도 해당개발자의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승인단계 거쳐서 출고 가능</a:t>
            </a:r>
            <a:endParaRPr lang="ko-KR" altLang="en-US" sz="2000" dirty="0"/>
          </a:p>
        </p:txBody>
      </p:sp>
      <p:pic>
        <p:nvPicPr>
          <p:cNvPr id="276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27654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9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 bwMode="auto">
          <a:xfrm>
            <a:off x="3060391" y="3371704"/>
            <a:ext cx="6644344" cy="3356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5" y="1700808"/>
            <a:ext cx="9421693" cy="168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협의출고 확인 및 승인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746" y="1163881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파트너개발자는 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반려선택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이후 출고과정 동일함</a:t>
            </a:r>
            <a:endParaRPr lang="ko-KR" altLang="en-US" dirty="0"/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26225" y="274638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위쪽 화살표 설명선 9"/>
          <p:cNvSpPr/>
          <p:nvPr/>
        </p:nvSpPr>
        <p:spPr>
          <a:xfrm rot="10800000">
            <a:off x="8480598" y="3070783"/>
            <a:ext cx="631726" cy="516945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52770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07990" y="6337295"/>
            <a:ext cx="2016224" cy="476081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5744294" y="134792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5400000">
            <a:off x="6297277" y="260269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816302" y="134792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6462312" y="2651624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4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기타</a:t>
            </a:r>
            <a:r>
              <a:rPr lang="ko-KR" altLang="en-US" sz="5400" dirty="0" smtClean="0"/>
              <a:t>기능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823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출고담당자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출고담당자중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역할 지정가능</a:t>
            </a:r>
            <a:endParaRPr lang="en-US" altLang="ko-KR" dirty="0" smtClean="0"/>
          </a:p>
          <a:p>
            <a:r>
              <a:rPr lang="ko-KR" altLang="en-US" dirty="0" err="1" smtClean="0"/>
              <a:t>다른출고담당자에게</a:t>
            </a:r>
            <a:r>
              <a:rPr lang="ko-KR" altLang="en-US" dirty="0" smtClean="0"/>
              <a:t> 온 모든 </a:t>
            </a:r>
            <a:r>
              <a:rPr lang="ko-KR" altLang="en-US" dirty="0" err="1" smtClean="0"/>
              <a:t>출고요청건을</a:t>
            </a:r>
            <a:r>
              <a:rPr lang="ko-KR" altLang="en-US" dirty="0" smtClean="0"/>
              <a:t> 조회 및 출고승인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반려가능</a:t>
            </a:r>
            <a:endParaRPr lang="en-US" altLang="ko-KR" dirty="0" smtClean="0"/>
          </a:p>
          <a:p>
            <a:r>
              <a:rPr lang="ko-KR" altLang="en-US" dirty="0" smtClean="0"/>
              <a:t>출고담당자로 </a:t>
            </a:r>
            <a:r>
              <a:rPr lang="ko-KR" altLang="en-US" dirty="0" err="1" smtClean="0"/>
              <a:t>가입후</a:t>
            </a:r>
            <a:r>
              <a:rPr lang="ko-KR" altLang="en-US" dirty="0" smtClean="0"/>
              <a:t> 관리자가 별도 변경필요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4761"/>
            <a:ext cx="9904413" cy="314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3668982" y="2984026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권한변경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탈퇴시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가 남음</a:t>
            </a:r>
            <a:endParaRPr lang="en-US" altLang="ko-KR" dirty="0"/>
          </a:p>
          <a:p>
            <a:r>
              <a:rPr lang="ko-KR" altLang="en-US" dirty="0" smtClean="0"/>
              <a:t>변경권한이 있는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로그인시만 조회가능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90" y="2536651"/>
            <a:ext cx="71628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메일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001423"/>
          </a:xfrm>
        </p:spPr>
        <p:txBody>
          <a:bodyPr/>
          <a:lstStyle/>
          <a:p>
            <a:r>
              <a:rPr lang="ko-KR" altLang="en-US" sz="2400" dirty="0" smtClean="0"/>
              <a:t>출고요청등록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승인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반려시</a:t>
            </a:r>
            <a:r>
              <a:rPr lang="ko-KR" altLang="en-US" sz="2400" dirty="0" smtClean="0"/>
              <a:t> 메일로 </a:t>
            </a:r>
            <a:r>
              <a:rPr lang="ko-KR" altLang="en-US" sz="2400" dirty="0" err="1" smtClean="0"/>
              <a:t>자동발신됨</a:t>
            </a:r>
            <a:endParaRPr lang="en-US" altLang="ko-KR" sz="2400" dirty="0" smtClean="0"/>
          </a:p>
          <a:p>
            <a:r>
              <a:rPr lang="ko-KR" altLang="en-US" sz="2400" dirty="0" smtClean="0"/>
              <a:t>등록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삭제시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출고담당자에게</a:t>
            </a:r>
            <a:endParaRPr lang="en-US" altLang="ko-KR" sz="2400" dirty="0" smtClean="0"/>
          </a:p>
          <a:p>
            <a:r>
              <a:rPr lang="ko-KR" altLang="en-US" sz="2400" dirty="0" smtClean="0"/>
              <a:t>승인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반려시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요청한 개발자에게</a:t>
            </a:r>
            <a:endParaRPr lang="ko-KR" alt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933056"/>
            <a:ext cx="4724400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2276872"/>
            <a:ext cx="672465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53" y="3878627"/>
            <a:ext cx="4366957" cy="2892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5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현재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636912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현재 출고요청 방법</a:t>
            </a:r>
            <a:endParaRPr lang="ko-KR" altLang="en-US" sz="2400" dirty="0"/>
          </a:p>
        </p:txBody>
      </p:sp>
      <p:sp>
        <p:nvSpPr>
          <p:cNvPr id="23556" name="TextBox 23555"/>
          <p:cNvSpPr txBox="1"/>
          <p:nvPr/>
        </p:nvSpPr>
        <p:spPr>
          <a:xfrm>
            <a:off x="1606630" y="3731823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017" y="4095288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350100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429728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5166029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56700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36328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23202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94513" y="5179379"/>
            <a:ext cx="11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엑셀파일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4304134" y="2636912"/>
            <a:ext cx="5400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출고담당자가 연락업무에 쓰는 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메일확인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전화수신</a:t>
            </a:r>
            <a:r>
              <a:rPr lang="en-US" altLang="ko-KR" sz="2400" dirty="0" smtClean="0"/>
              <a:t>..)</a:t>
            </a:r>
          </a:p>
        </p:txBody>
      </p:sp>
      <p:cxnSp>
        <p:nvCxnSpPr>
          <p:cNvPr id="23559" name="직선 화살표 연결선 23558"/>
          <p:cNvCxnSpPr/>
          <p:nvPr/>
        </p:nvCxnSpPr>
        <p:spPr>
          <a:xfrm>
            <a:off x="1207790" y="3918906"/>
            <a:ext cx="156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직선 화살표 연결선 23560"/>
          <p:cNvCxnSpPr/>
          <p:nvPr/>
        </p:nvCxnSpPr>
        <p:spPr>
          <a:xfrm>
            <a:off x="1207790" y="4071058"/>
            <a:ext cx="1656184" cy="64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3140968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2575942" y="3140968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63" name="직선 화살표 연결선 23562"/>
          <p:cNvCxnSpPr/>
          <p:nvPr/>
        </p:nvCxnSpPr>
        <p:spPr>
          <a:xfrm>
            <a:off x="1207790" y="4270810"/>
            <a:ext cx="1656184" cy="151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5" name="직선 화살표 연결선 23564"/>
          <p:cNvCxnSpPr/>
          <p:nvPr/>
        </p:nvCxnSpPr>
        <p:spPr>
          <a:xfrm flipV="1">
            <a:off x="1207790" y="3970150"/>
            <a:ext cx="1569895" cy="10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3485" y="4393122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cxnSp>
        <p:nvCxnSpPr>
          <p:cNvPr id="23567" name="직선 화살표 연결선 23566"/>
          <p:cNvCxnSpPr/>
          <p:nvPr/>
        </p:nvCxnSpPr>
        <p:spPr>
          <a:xfrm flipH="1">
            <a:off x="1343017" y="4869160"/>
            <a:ext cx="13769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353" y="4782634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05304"/>
            <a:ext cx="2160000" cy="2160000"/>
          </a:xfrm>
          <a:prstGeom prst="pie">
            <a:avLst>
              <a:gd name="adj1" fmla="val 2685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47618" y="3933056"/>
            <a:ext cx="2160000" cy="2160000"/>
          </a:xfrm>
          <a:prstGeom prst="pie">
            <a:avLst>
              <a:gd name="adj1" fmla="val 16161675"/>
              <a:gd name="adj2" fmla="val 26202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134814" y="4257212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연락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</a:t>
            </a:r>
            <a:r>
              <a:rPr lang="ko-KR" altLang="en-US" sz="2400" dirty="0">
                <a:solidFill>
                  <a:schemeClr val="bg1"/>
                </a:solidFill>
              </a:rPr>
              <a:t>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054694" y="4689260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향후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564904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향후 출고요청 방법</a:t>
            </a:r>
            <a:endParaRPr lang="ko-KR" altLang="en-US" sz="2400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335699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415327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502201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42298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21926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088007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5473523" y="3068960"/>
            <a:ext cx="4159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연락업무에 쓰는 시간</a:t>
            </a:r>
            <a:endParaRPr lang="en-US" altLang="ko-KR" sz="2400" dirty="0" smtClean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2996952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3395171" y="2996952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32245"/>
            <a:ext cx="2160000" cy="2160000"/>
          </a:xfrm>
          <a:prstGeom prst="pie">
            <a:avLst>
              <a:gd name="adj1" fmla="val 1809266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35158" y="3755132"/>
            <a:ext cx="2160000" cy="2160000"/>
          </a:xfrm>
          <a:prstGeom prst="pie">
            <a:avLst>
              <a:gd name="adj1" fmla="val 16161675"/>
              <a:gd name="adj2" fmla="val 178699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615911" y="3780337"/>
            <a:ext cx="20888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/>
                </a:solidFill>
              </a:rPr>
              <a:t>연락업무</a:t>
            </a:r>
            <a:endParaRPr lang="en-US" altLang="ko-KR" sz="2400" dirty="0" smtClean="0">
              <a:solidFill>
                <a:schemeClr val="accent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248350" y="5229200"/>
            <a:ext cx="17390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81" name="내용 개체 틀 2"/>
          <p:cNvSpPr txBox="1">
            <a:spLocks/>
          </p:cNvSpPr>
          <p:nvPr/>
        </p:nvSpPr>
        <p:spPr bwMode="auto">
          <a:xfrm>
            <a:off x="772551" y="5805264"/>
            <a:ext cx="504492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개발담당자는 시간에 관계없이 출고요청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출고담당자는 사무실에서 일괄 프린트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/>
              <a:t>현장업무 수행시간 증가</a:t>
            </a:r>
            <a:endParaRPr lang="ko-KR" altLang="en-US" sz="1600" dirty="0"/>
          </a:p>
        </p:txBody>
      </p:sp>
      <p:sp>
        <p:nvSpPr>
          <p:cNvPr id="23574" name="오른쪽 중괄호 23573"/>
          <p:cNvSpPr/>
          <p:nvPr/>
        </p:nvSpPr>
        <p:spPr>
          <a:xfrm rot="5400000">
            <a:off x="6664756" y="1229062"/>
            <a:ext cx="372741" cy="2298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5" name="TextBox 23574"/>
          <p:cNvSpPr txBox="1"/>
          <p:nvPr/>
        </p:nvSpPr>
        <p:spPr>
          <a:xfrm>
            <a:off x="5817473" y="2564904"/>
            <a:ext cx="20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itchFamily="18" charset="-127"/>
                <a:ea typeface="HY그래픽M" pitchFamily="18" charset="-127"/>
              </a:rPr>
              <a:t>업무전환가능</a:t>
            </a:r>
          </a:p>
        </p:txBody>
      </p:sp>
      <p:sp>
        <p:nvSpPr>
          <p:cNvPr id="23577" name="도넛 23576"/>
          <p:cNvSpPr/>
          <p:nvPr/>
        </p:nvSpPr>
        <p:spPr>
          <a:xfrm>
            <a:off x="1742201" y="3708329"/>
            <a:ext cx="1489051" cy="1489051"/>
          </a:xfrm>
          <a:prstGeom prst="donut">
            <a:avLst>
              <a:gd name="adj" fmla="val 1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78" name="TextBox 23577"/>
          <p:cNvSpPr txBox="1"/>
          <p:nvPr/>
        </p:nvSpPr>
        <p:spPr>
          <a:xfrm>
            <a:off x="1894553" y="3812847"/>
            <a:ext cx="118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20" dirty="0" err="1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</a:t>
            </a:r>
            <a:endParaRPr lang="en-US" altLang="ko-KR" sz="2400" spc="-120" dirty="0" smtClean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</a:t>
            </a:r>
            <a:endParaRPr lang="en-US" altLang="ko-KR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System</a:t>
            </a:r>
            <a:endParaRPr lang="ko-KR" altLang="en-US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3580" name="직선 화살표 연결선 23579"/>
          <p:cNvCxnSpPr/>
          <p:nvPr/>
        </p:nvCxnSpPr>
        <p:spPr>
          <a:xfrm>
            <a:off x="1120314" y="3708329"/>
            <a:ext cx="66034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2" name="직선 화살표 연결선 23581"/>
          <p:cNvCxnSpPr>
            <a:stCxn id="49" idx="3"/>
          </p:cNvCxnSpPr>
          <p:nvPr/>
        </p:nvCxnSpPr>
        <p:spPr>
          <a:xfrm>
            <a:off x="1120314" y="4571170"/>
            <a:ext cx="62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07790" y="5004233"/>
            <a:ext cx="572873" cy="5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9366" y="4068361"/>
            <a:ext cx="85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수시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등록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4014" y="4005064"/>
            <a:ext cx="8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일괄 출력</a:t>
            </a:r>
            <a:endParaRPr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231252" y="3960238"/>
            <a:ext cx="581917" cy="2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31252" y="4571170"/>
            <a:ext cx="56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079998" y="5004233"/>
            <a:ext cx="714110" cy="43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en-US" altLang="ko-KR" sz="5400" dirty="0" smtClean="0"/>
              <a:t>Thank you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50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출고업무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604127"/>
            <a:ext cx="8252319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574" y="4365104"/>
            <a:ext cx="97061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STATE 1 : </a:t>
            </a:r>
            <a:r>
              <a:rPr lang="ko-KR" altLang="en-US" sz="1600" dirty="0"/>
              <a:t>요청서 </a:t>
            </a:r>
            <a:r>
              <a:rPr lang="ko-KR" altLang="en-US" sz="1600" dirty="0" err="1"/>
              <a:t>작성중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개발담당자가 부품리스트를 추가삭제 및 수량변경 할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               </a:t>
            </a:r>
            <a:r>
              <a:rPr lang="ko-KR" altLang="en-US" sz="1600" dirty="0" err="1"/>
              <a:t>출고요청하면</a:t>
            </a:r>
            <a:r>
              <a:rPr lang="ko-KR" altLang="en-US" sz="1600" dirty="0"/>
              <a:t> 출고담당자에게 작성내용이 넘어감</a:t>
            </a:r>
            <a:br>
              <a:rPr lang="ko-KR" altLang="en-US" sz="1600" dirty="0"/>
            </a:br>
            <a:r>
              <a:rPr lang="ko-KR" altLang="en-US" sz="1600" dirty="0"/>
              <a:t>                부품수량 </a:t>
            </a:r>
            <a:r>
              <a:rPr lang="ko-KR" altLang="en-US" sz="1600" dirty="0" err="1"/>
              <a:t>여러건을</a:t>
            </a:r>
            <a:r>
              <a:rPr lang="ko-KR" altLang="en-US" sz="1600" dirty="0"/>
              <a:t> 출고요청 </a:t>
            </a:r>
            <a:r>
              <a:rPr lang="en-US" altLang="ko-KR" sz="1600" dirty="0"/>
              <a:t>1</a:t>
            </a:r>
            <a:r>
              <a:rPr lang="ko-KR" altLang="en-US" sz="1600" dirty="0"/>
              <a:t>건으로 진행할 수 있음</a:t>
            </a:r>
          </a:p>
          <a:p>
            <a:r>
              <a:rPr lang="en-US" altLang="ko-KR" sz="1600" dirty="0"/>
              <a:t>STATE 2 : </a:t>
            </a:r>
            <a:r>
              <a:rPr lang="ko-KR" altLang="en-US" sz="1600" dirty="0" err="1"/>
              <a:t>합의요청중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동료개발자가 승인해야 </a:t>
            </a:r>
            <a:r>
              <a:rPr lang="ko-KR" altLang="en-US" sz="1600" dirty="0" err="1"/>
              <a:t>출고진행함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승인시</a:t>
            </a:r>
            <a:r>
              <a:rPr lang="ko-KR" altLang="en-US" sz="1600" dirty="0"/>
              <a:t> 출고담당자에게 리스트가 넘어감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STATE 3 : </a:t>
            </a:r>
            <a:r>
              <a:rPr lang="ko-KR" altLang="en-US" sz="1600" dirty="0" err="1"/>
              <a:t>출고접수중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확인하고 프린트를 </a:t>
            </a:r>
            <a:r>
              <a:rPr lang="ko-KR" altLang="en-US" sz="1600" dirty="0" err="1"/>
              <a:t>해야함</a:t>
            </a:r>
            <a:endParaRPr lang="ko-KR" altLang="en-US" sz="1600" dirty="0"/>
          </a:p>
          <a:p>
            <a:r>
              <a:rPr lang="en-US" altLang="ko-KR" sz="1600" dirty="0"/>
              <a:t>STATE 4 : </a:t>
            </a:r>
            <a:r>
              <a:rPr lang="ko-KR" altLang="en-US" sz="1600" dirty="0"/>
              <a:t>출고접수완료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</a:t>
            </a:r>
            <a:r>
              <a:rPr lang="ko-KR" altLang="en-US" sz="1600" dirty="0" err="1"/>
              <a:t>출고완료후</a:t>
            </a:r>
            <a:r>
              <a:rPr lang="ko-KR" altLang="en-US" sz="1600" dirty="0"/>
              <a:t> 출고완료 버튼을 눌러야 함</a:t>
            </a:r>
          </a:p>
          <a:p>
            <a:r>
              <a:rPr lang="en-US" altLang="ko-KR" sz="1600" dirty="0"/>
              <a:t>STATE 5 : </a:t>
            </a:r>
            <a:r>
              <a:rPr lang="ko-KR" altLang="en-US" sz="1600" dirty="0"/>
              <a:t>출고완료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  <a:p>
            <a:r>
              <a:rPr lang="en-US" altLang="ko-KR" sz="1600" dirty="0"/>
              <a:t>STATE 6 : </a:t>
            </a:r>
            <a:r>
              <a:rPr lang="ko-KR" altLang="en-US" sz="1600" dirty="0"/>
              <a:t>반려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1408" y="980728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[</a:t>
            </a:r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시스템의 </a:t>
            </a:r>
            <a:r>
              <a:rPr lang="en-US" altLang="ko-KR" sz="2400" b="1" dirty="0">
                <a:latin typeface="HY그래픽M" pitchFamily="18" charset="-127"/>
                <a:ea typeface="HY그래픽M" pitchFamily="18" charset="-127"/>
              </a:rPr>
              <a:t>State 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Machine]</a:t>
            </a:r>
          </a:p>
        </p:txBody>
      </p:sp>
    </p:spTree>
    <p:extLst>
      <p:ext uri="{BB962C8B-B14F-4D97-AF65-F5344CB8AC3E}">
        <p14:creationId xmlns:p14="http://schemas.microsoft.com/office/powerpoint/2010/main" val="301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 b="3889"/>
          <a:stretch/>
        </p:blipFill>
        <p:spPr bwMode="auto">
          <a:xfrm>
            <a:off x="199678" y="1722214"/>
            <a:ext cx="3495675" cy="4615706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 및 주의 사항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4098479" y="1866230"/>
            <a:ext cx="5606255" cy="4515098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40038" y="2370286"/>
            <a:ext cx="658441" cy="288032"/>
          </a:xfrm>
          <a:prstGeom prst="right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로그인 화면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56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개발담당자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478873" y="3933056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시작담당자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출고담당자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835"/>
          <a:stretch/>
        </p:blipFill>
        <p:spPr bwMode="auto">
          <a:xfrm>
            <a:off x="55662" y="4509120"/>
            <a:ext cx="9794107" cy="1592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4"/>
          <a:stretch/>
        </p:blipFill>
        <p:spPr bwMode="auto">
          <a:xfrm>
            <a:off x="-16348" y="1781177"/>
            <a:ext cx="9904413" cy="1457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012" y="1921745"/>
            <a:ext cx="6509771" cy="43875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쓰던 비밀번호를 찾아줄 </a:t>
            </a:r>
            <a:r>
              <a:rPr lang="ko-KR" altLang="en-US" dirty="0"/>
              <a:t>수는 </a:t>
            </a:r>
            <a:r>
              <a:rPr lang="ko-KR" altLang="en-US" dirty="0" smtClean="0"/>
              <a:t>없고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관리자에게 연락하면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기본값으로 </a:t>
            </a:r>
            <a:r>
              <a:rPr lang="ko-KR" altLang="en-US" dirty="0"/>
              <a:t>바꿔줄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기본값을 </a:t>
            </a:r>
            <a:r>
              <a:rPr lang="en-US" altLang="ko-KR" dirty="0" smtClean="0"/>
              <a:t>current password</a:t>
            </a:r>
            <a:r>
              <a:rPr lang="ko-KR" altLang="en-US" dirty="0" smtClean="0"/>
              <a:t>에 넣고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새 비밀번호로 변경하면 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" r="8163"/>
          <a:stretch/>
        </p:blipFill>
        <p:spPr bwMode="auto">
          <a:xfrm>
            <a:off x="6070600" y="1412776"/>
            <a:ext cx="3338593" cy="372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 txBox="1">
            <a:spLocks/>
          </p:cNvSpPr>
          <p:nvPr/>
        </p:nvSpPr>
        <p:spPr bwMode="auto">
          <a:xfrm>
            <a:off x="199678" y="1268760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비밀번호를 </a:t>
            </a:r>
            <a:r>
              <a:rPr lang="ko-KR" altLang="en-US" dirty="0" err="1" smtClean="0"/>
              <a:t>잊어버렸을경우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6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개발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5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업무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4764285"/>
            <a:ext cx="8913972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회원가입후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5888310" y="1692449"/>
            <a:ext cx="389981" cy="440407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952206" y="1332408"/>
            <a:ext cx="39529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누르면 </a:t>
            </a:r>
            <a:r>
              <a:rPr lang="en-US" altLang="ko-KR" sz="2000" dirty="0" smtClean="0"/>
              <a:t>Dropdown </a:t>
            </a:r>
            <a:r>
              <a:rPr lang="ko-KR" altLang="en-US" sz="2000" dirty="0" smtClean="0"/>
              <a:t>메뉴가 열림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6938"/>
            <a:ext cx="9904413" cy="208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78660</TotalTime>
  <Words>617</Words>
  <Application>Microsoft Office PowerPoint</Application>
  <PresentationFormat>사용자 지정</PresentationFormat>
  <Paragraphs>206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굴림</vt:lpstr>
      <vt:lpstr>Arial</vt:lpstr>
      <vt:lpstr>Times New Roman</vt:lpstr>
      <vt:lpstr>맑은 고딕</vt:lpstr>
      <vt:lpstr>Wingdings</vt:lpstr>
      <vt:lpstr>HY그래픽M</vt:lpstr>
      <vt:lpstr>HY헤드라인M</vt:lpstr>
      <vt:lpstr>1_디자인 사용자 지정</vt:lpstr>
      <vt:lpstr>INNO PARTS 사용자 가이드 (LGIT 자재관리 시스템)</vt:lpstr>
      <vt:lpstr>시험용 접속정보</vt:lpstr>
      <vt:lpstr>사용자, 프로젝트와 부품간 관계</vt:lpstr>
      <vt:lpstr>출고업무 소개</vt:lpstr>
      <vt:lpstr>로그인 및 회원 가입</vt:lpstr>
      <vt:lpstr>회원가입 후 로그인 화면</vt:lpstr>
      <vt:lpstr>비밀번호 변경</vt:lpstr>
      <vt:lpstr>개발 담당자 업무</vt:lpstr>
      <vt:lpstr>개발담당자 업무 시작하기</vt:lpstr>
      <vt:lpstr>프로젝트 생성</vt:lpstr>
      <vt:lpstr>부품(Parts) 생성</vt:lpstr>
      <vt:lpstr>나의자재 - 출고부품 담기</vt:lpstr>
      <vt:lpstr>출고요청 부품리스트 보기 (장바구니 확인)</vt:lpstr>
      <vt:lpstr>출고요청하기</vt:lpstr>
      <vt:lpstr>출고요청 진행상황 확인</vt:lpstr>
      <vt:lpstr>엑셀로 나의자재 다운로드</vt:lpstr>
      <vt:lpstr>엑셀로 출고요청 리스트 업로드</vt:lpstr>
      <vt:lpstr>출고 담당자 업무</vt:lpstr>
      <vt:lpstr>로그인 첫 화면</vt:lpstr>
      <vt:lpstr>출고요청 상세정보</vt:lpstr>
      <vt:lpstr>출고접수완료</vt:lpstr>
      <vt:lpstr>출고완료/출고반려</vt:lpstr>
      <vt:lpstr>개발담당자의 출고진행상황 메뉴</vt:lpstr>
      <vt:lpstr>재물조사 수행</vt:lpstr>
      <vt:lpstr>재물조사결과 업로드</vt:lpstr>
      <vt:lpstr>타 개발자 출고업무</vt:lpstr>
      <vt:lpstr>파트너출고요청이란?</vt:lpstr>
      <vt:lpstr>파트너 재고 조회화면</vt:lpstr>
      <vt:lpstr>파트너자재 출고요청서 작성하기</vt:lpstr>
      <vt:lpstr>협의출고 확인 및 승인</vt:lpstr>
      <vt:lpstr>기타기능</vt:lpstr>
      <vt:lpstr>출고담당자 Master</vt:lpstr>
      <vt:lpstr>회원정보 LOG 정보</vt:lpstr>
      <vt:lpstr>알람 메일 기능</vt:lpstr>
      <vt:lpstr>기대사항(1)</vt:lpstr>
      <vt:lpstr>기대사항(2)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Young, Sun</dc:creator>
  <cp:lastModifiedBy>Microsoft</cp:lastModifiedBy>
  <cp:revision>2102</cp:revision>
  <cp:lastPrinted>2015-01-13T02:21:39Z</cp:lastPrinted>
  <dcterms:created xsi:type="dcterms:W3CDTF">2010-12-16T05:11:19Z</dcterms:created>
  <dcterms:modified xsi:type="dcterms:W3CDTF">2017-01-04T14:28:00Z</dcterms:modified>
</cp:coreProperties>
</file>