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7" r:id="rId1"/>
  </p:sldMasterIdLst>
  <p:notesMasterIdLst>
    <p:notesMasterId r:id="rId24"/>
  </p:notesMasterIdLst>
  <p:handoutMasterIdLst>
    <p:handoutMasterId r:id="rId25"/>
  </p:handoutMasterIdLst>
  <p:sldIdLst>
    <p:sldId id="582" r:id="rId2"/>
    <p:sldId id="583" r:id="rId3"/>
    <p:sldId id="592" r:id="rId4"/>
    <p:sldId id="584" r:id="rId5"/>
    <p:sldId id="590" r:id="rId6"/>
    <p:sldId id="585" r:id="rId7"/>
    <p:sldId id="599" r:id="rId8"/>
    <p:sldId id="591" r:id="rId9"/>
    <p:sldId id="586" r:id="rId10"/>
    <p:sldId id="593" r:id="rId11"/>
    <p:sldId id="594" r:id="rId12"/>
    <p:sldId id="595" r:id="rId13"/>
    <p:sldId id="596" r:id="rId14"/>
    <p:sldId id="597" r:id="rId15"/>
    <p:sldId id="598" r:id="rId16"/>
    <p:sldId id="600" r:id="rId17"/>
    <p:sldId id="601" r:id="rId18"/>
    <p:sldId id="602" r:id="rId19"/>
    <p:sldId id="603" r:id="rId20"/>
    <p:sldId id="604" r:id="rId21"/>
    <p:sldId id="589" r:id="rId22"/>
    <p:sldId id="587" r:id="rId23"/>
  </p:sldIdLst>
  <p:sldSz cx="9904413" cy="6858000"/>
  <p:notesSz cx="6797675" cy="9926638"/>
  <p:embeddedFontLst>
    <p:embeddedFont>
      <p:font typeface="HY헤드라인M" pitchFamily="18" charset="-127"/>
      <p:regular r:id="rId26"/>
    </p:embeddedFont>
    <p:embeddedFont>
      <p:font typeface="HY그래픽M" pitchFamily="18" charset="-127"/>
      <p:regular r:id="rId27"/>
    </p:embeddedFont>
    <p:embeddedFont>
      <p:font typeface="맑은 고딕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DDDDDD"/>
    <a:srgbClr val="CD0456"/>
    <a:srgbClr val="B6024A"/>
    <a:srgbClr val="E4A528"/>
    <a:srgbClr val="F6DB16"/>
    <a:srgbClr val="595959"/>
    <a:srgbClr val="FFCCCC"/>
    <a:srgbClr val="FFCCFF"/>
    <a:srgbClr val="E08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4" autoAdjust="0"/>
    <p:restoredTop sz="72276" autoAdjust="0"/>
  </p:normalViewPr>
  <p:slideViewPr>
    <p:cSldViewPr snapToObjects="1" showGuides="1">
      <p:cViewPr>
        <p:scale>
          <a:sx n="75" d="100"/>
          <a:sy n="75" d="100"/>
        </p:scale>
        <p:origin x="-1602" y="-126"/>
      </p:cViewPr>
      <p:guideLst>
        <p:guide orient="horz" pos="2160"/>
        <p:guide orient="horz" pos="816"/>
        <p:guide orient="horz" pos="912"/>
        <p:guide orient="horz" pos="480"/>
        <p:guide orient="horz" pos="624"/>
        <p:guide pos="3119"/>
        <p:guide pos="287"/>
        <p:guide pos="5951"/>
        <p:guide pos="431"/>
        <p:guide pos="17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3324" y="-10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159CE-62C0-4076-A0EC-CA98B45244E2}" type="datetimeFigureOut">
              <a:rPr lang="ko-KR" altLang="en-US" smtClean="0"/>
              <a:pPr/>
              <a:t>2016-10-14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369E-6A88-4DF8-9305-A9996DA00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65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/>
          <a:lstStyle>
            <a:lvl1pPr algn="r">
              <a:defRPr sz="1200"/>
            </a:lvl1pPr>
          </a:lstStyle>
          <a:p>
            <a:fld id="{4031041E-3402-46BC-9F7B-1A9B30D5AA9E}" type="datetimeFigureOut">
              <a:rPr lang="ko-KR" altLang="en-US" smtClean="0"/>
              <a:pPr/>
              <a:t>2016-10-14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79" tIns="46239" rIns="92479" bIns="4623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2479" tIns="46239" rIns="92479" bIns="46239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 anchor="b"/>
          <a:lstStyle>
            <a:lvl1pPr algn="r">
              <a:defRPr sz="1200"/>
            </a:lvl1pPr>
          </a:lstStyle>
          <a:p>
            <a:fld id="{C94CAEED-DC13-428B-B3A7-6D677FE6A0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9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5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706090"/>
          </a:xfrm>
        </p:spPr>
        <p:txBody>
          <a:bodyPr/>
          <a:lstStyle>
            <a:lvl1pPr>
              <a:defRPr lang="ko-KR" altLang="en-US" sz="3600" kern="12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4"/>
            <a:ext cx="8913972" cy="5001423"/>
          </a:xfrm>
        </p:spPr>
        <p:txBody>
          <a:bodyPr/>
          <a:lstStyle>
            <a:lvl1pPr>
              <a:defRPr sz="2800" b="1">
                <a:latin typeface="HY그래픽M" pitchFamily="18" charset="-127"/>
                <a:ea typeface="HY그래픽M" pitchFamily="18" charset="-127"/>
              </a:defRPr>
            </a:lvl1pPr>
            <a:lvl2pPr>
              <a:defRPr sz="2400" b="1">
                <a:latin typeface="HY그래픽M" pitchFamily="18" charset="-127"/>
                <a:ea typeface="HY그래픽M" pitchFamily="18" charset="-127"/>
              </a:defRPr>
            </a:lvl2pPr>
            <a:lvl3pPr>
              <a:defRPr sz="2000" b="1">
                <a:latin typeface="HY그래픽M" pitchFamily="18" charset="-127"/>
                <a:ea typeface="HY그래픽M" pitchFamily="18" charset="-127"/>
              </a:defRPr>
            </a:lvl3pPr>
            <a:lvl4pPr>
              <a:defRPr sz="1800" b="1">
                <a:latin typeface="HY그래픽M" pitchFamily="18" charset="-127"/>
                <a:ea typeface="HY그래픽M" pitchFamily="18" charset="-127"/>
              </a:defRPr>
            </a:lvl4pPr>
            <a:lvl5pPr>
              <a:defRPr sz="1800" b="1">
                <a:latin typeface="HY그래픽M" pitchFamily="18" charset="-127"/>
                <a:ea typeface="HY그래픽M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4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개체 틀 1"/>
          <p:cNvSpPr>
            <a:spLocks noGrp="1"/>
          </p:cNvSpPr>
          <p:nvPr>
            <p:ph type="title"/>
          </p:nvPr>
        </p:nvSpPr>
        <p:spPr bwMode="auto">
          <a:xfrm>
            <a:off x="495221" y="274638"/>
            <a:ext cx="89139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17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221" y="1600204"/>
            <a:ext cx="89139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1" y="6356354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DC602E-74BC-4B04-920E-A6851FA692AE}" type="datetimeFigureOut">
              <a:rPr lang="ko-KR" altLang="en-US"/>
              <a:pPr>
                <a:defRPr/>
              </a:pPr>
              <a:t>2016-10-14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4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4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0E0510-47A4-42A8-9C94-DF45C03FFF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8" name="Picture 3" descr="C:\Users\User\Desktop\LGIT(흰색)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06" y="0"/>
            <a:ext cx="1593792" cy="12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 descr="C:\Users\User\Desktop\LGIT(흰색)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551" y="-342892"/>
            <a:ext cx="1448902" cy="10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7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nnoparts.cafe24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INNO </a:t>
            </a:r>
            <a:r>
              <a:rPr lang="en-US" altLang="ko-KR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PARTS 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사용</a:t>
            </a:r>
            <a:r>
              <a:rPr lang="ko-KR" altLang="en-US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자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 가이드</a:t>
            </a: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</a:b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(LGIT 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자재관리 </a:t>
            </a:r>
            <a:r>
              <a:rPr lang="ko-KR" altLang="en-US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시스템</a:t>
            </a: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)</a:t>
            </a:r>
            <a:endParaRPr lang="ko-KR" altLang="en-US" sz="4000" spc="-120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4437112"/>
            <a:ext cx="6933089" cy="1201688"/>
          </a:xfrm>
        </p:spPr>
        <p:txBody>
          <a:bodyPr/>
          <a:lstStyle/>
          <a:p>
            <a:r>
              <a:rPr lang="en-US" altLang="ko-KR" sz="2400" dirty="0" err="1" smtClean="0">
                <a:latin typeface="HY그래픽M" pitchFamily="18" charset="-127"/>
                <a:ea typeface="HY그래픽M" pitchFamily="18" charset="-127"/>
              </a:rPr>
              <a:t>Ver</a:t>
            </a:r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 0.1 </a:t>
            </a:r>
            <a:r>
              <a:rPr lang="ko-KR" altLang="en-US" sz="2400" b="1" dirty="0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개발미완료</a:t>
            </a:r>
            <a:r>
              <a:rPr lang="ko-KR" altLang="en-US" sz="2400" dirty="0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2400" dirty="0" err="1" smtClean="0">
                <a:latin typeface="HY그래픽M" pitchFamily="18" charset="-127"/>
                <a:ea typeface="HY그래픽M" pitchFamily="18" charset="-127"/>
              </a:rPr>
              <a:t>배포판</a:t>
            </a:r>
            <a:endParaRPr lang="en-US" altLang="ko-KR" sz="24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2016.10.14</a:t>
            </a:r>
          </a:p>
        </p:txBody>
      </p:sp>
    </p:spTree>
    <p:extLst>
      <p:ext uri="{BB962C8B-B14F-4D97-AF65-F5344CB8AC3E}">
        <p14:creationId xmlns:p14="http://schemas.microsoft.com/office/powerpoint/2010/main" val="24263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9" y="5589240"/>
            <a:ext cx="9334227" cy="98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1" y="836712"/>
            <a:ext cx="855833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부품</a:t>
            </a:r>
            <a:r>
              <a:rPr lang="en-US" altLang="ko-KR" dirty="0" smtClean="0"/>
              <a:t>(Parts)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813" y="5301208"/>
            <a:ext cx="8913972" cy="537721"/>
          </a:xfrm>
        </p:spPr>
        <p:txBody>
          <a:bodyPr/>
          <a:lstStyle/>
          <a:p>
            <a:r>
              <a:rPr lang="ko-KR" altLang="en-US" sz="2000" dirty="0"/>
              <a:t>생성하면 하단에 </a:t>
            </a:r>
            <a:r>
              <a:rPr lang="ko-KR" altLang="en-US" sz="2000" dirty="0" smtClean="0"/>
              <a:t>표시 </a:t>
            </a:r>
            <a:r>
              <a:rPr lang="ko-KR" altLang="en-US" sz="2000" dirty="0"/>
              <a:t>및 수정</a:t>
            </a:r>
            <a:r>
              <a:rPr lang="en-US" altLang="ko-KR" sz="2000" dirty="0"/>
              <a:t>,</a:t>
            </a:r>
            <a:r>
              <a:rPr lang="ko-KR" altLang="en-US" sz="2000" dirty="0"/>
              <a:t>삭제 가능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4304134" y="2852936"/>
            <a:ext cx="288032" cy="50405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96567" y="2780928"/>
            <a:ext cx="4676119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소수점포함 숫자만 가능</a:t>
            </a:r>
            <a:r>
              <a:rPr lang="en-US" altLang="ko-KR" sz="1600" dirty="0" smtClean="0"/>
              <a:t>. </a:t>
            </a:r>
          </a:p>
          <a:p>
            <a:pPr marL="0" indent="0">
              <a:buNone/>
            </a:pPr>
            <a:r>
              <a:rPr lang="ko-KR" altLang="en-US" sz="1600" dirty="0" smtClean="0"/>
              <a:t>콤마불가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예외처리 아직 </a:t>
            </a:r>
            <a:r>
              <a:rPr lang="ko-KR" altLang="en-US" sz="1600" dirty="0" err="1" smtClean="0"/>
              <a:t>미구현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54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출고부품 담기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5013176"/>
            <a:ext cx="8913972" cy="1112991"/>
          </a:xfrm>
        </p:spPr>
        <p:txBody>
          <a:bodyPr/>
          <a:lstStyle/>
          <a:p>
            <a:r>
              <a:rPr lang="ko-KR" altLang="en-US" dirty="0" err="1" smtClean="0"/>
              <a:t>수량입력후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Cart(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버튼 누름</a:t>
            </a:r>
            <a:endParaRPr lang="ko-KR" altLang="en-US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1" y="1447999"/>
            <a:ext cx="8227818" cy="359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아래쪽 화살표 6"/>
          <p:cNvSpPr/>
          <p:nvPr/>
        </p:nvSpPr>
        <p:spPr>
          <a:xfrm>
            <a:off x="1711846" y="1003025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 rot="3494259">
            <a:off x="7616502" y="295635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44" y="1566317"/>
            <a:ext cx="87058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부품리스트 보기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795" y="4499471"/>
            <a:ext cx="8913972" cy="534491"/>
          </a:xfrm>
        </p:spPr>
        <p:txBody>
          <a:bodyPr/>
          <a:lstStyle/>
          <a:p>
            <a:r>
              <a:rPr lang="ko-KR" altLang="en-US" dirty="0" smtClean="0"/>
              <a:t>부품리스트에 </a:t>
            </a:r>
            <a:r>
              <a:rPr lang="ko-KR" altLang="en-US" dirty="0" err="1" smtClean="0"/>
              <a:t>담은것들</a:t>
            </a:r>
            <a:r>
              <a:rPr lang="ko-KR" altLang="en-US" dirty="0" smtClean="0"/>
              <a:t> 표시 및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가능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3728070" y="1089555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5400000">
            <a:off x="4857117" y="2011921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809603" y="1089555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980781" y="2040170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75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8" y="1140881"/>
            <a:ext cx="6965056" cy="452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4887" y="5949280"/>
            <a:ext cx="8913972" cy="608935"/>
          </a:xfrm>
        </p:spPr>
        <p:txBody>
          <a:bodyPr/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세</a:t>
            </a:r>
            <a:r>
              <a:rPr lang="ko-KR" altLang="en-US" dirty="0" smtClean="0"/>
              <a:t>내용을 쓰고 출고요청 함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2998465" y="67241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5400000">
            <a:off x="3993021" y="1664801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079998" y="672417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116685" y="1693050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9" name="오른쪽 중괄호 8"/>
          <p:cNvSpPr/>
          <p:nvPr/>
        </p:nvSpPr>
        <p:spPr>
          <a:xfrm>
            <a:off x="7380758" y="4149080"/>
            <a:ext cx="288032" cy="129614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668790" y="4528291"/>
            <a:ext cx="4676119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부품리스트 표시</a:t>
            </a: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1" name="오른쪽 중괄호 10"/>
          <p:cNvSpPr/>
          <p:nvPr/>
        </p:nvSpPr>
        <p:spPr>
          <a:xfrm>
            <a:off x="6968430" y="2132856"/>
            <a:ext cx="288032" cy="1296144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7256462" y="2512067"/>
            <a:ext cx="4676119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출고요청 내용 작성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24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진행상황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573015"/>
            <a:ext cx="8913972" cy="2481143"/>
          </a:xfrm>
        </p:spPr>
        <p:txBody>
          <a:bodyPr/>
          <a:lstStyle/>
          <a:p>
            <a:r>
              <a:rPr lang="ko-KR" altLang="en-US" sz="2000" dirty="0" smtClean="0"/>
              <a:t>출고요청건의 진행상황 확인가능</a:t>
            </a:r>
            <a:endParaRPr lang="ko-KR" altLang="en-US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1" y="1293443"/>
            <a:ext cx="7363965" cy="2169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134" y="3167259"/>
            <a:ext cx="5544616" cy="34300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아래쪽 화살표 6"/>
          <p:cNvSpPr/>
          <p:nvPr/>
        </p:nvSpPr>
        <p:spPr>
          <a:xfrm>
            <a:off x="3446115" y="836712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" name="위쪽 화살표 설명선 3"/>
          <p:cNvSpPr/>
          <p:nvPr/>
        </p:nvSpPr>
        <p:spPr>
          <a:xfrm rot="10800000">
            <a:off x="7206819" y="2608336"/>
            <a:ext cx="553698" cy="964679"/>
          </a:xfrm>
          <a:prstGeom prst="upArrowCallout">
            <a:avLst>
              <a:gd name="adj1" fmla="val 25000"/>
              <a:gd name="adj2" fmla="val 27673"/>
              <a:gd name="adj3" fmla="val 25000"/>
              <a:gd name="adj4" fmla="val 29936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859186" y="2348880"/>
            <a:ext cx="8913972" cy="248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자세히 누르면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작성내용 확인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45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출고 담당자 업무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291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4" y="1052736"/>
            <a:ext cx="9787900" cy="298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첫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219" y="4154787"/>
            <a:ext cx="8913972" cy="1512168"/>
          </a:xfrm>
        </p:spPr>
        <p:txBody>
          <a:bodyPr/>
          <a:lstStyle/>
          <a:p>
            <a:r>
              <a:rPr lang="ko-KR" altLang="en-US" dirty="0" smtClean="0"/>
              <a:t>로그인 하면 출고요청 들어온 내역 리스트가 표시됨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3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상세정보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자세히를</a:t>
            </a:r>
            <a:r>
              <a:rPr lang="ko-KR" altLang="en-US" dirty="0" smtClean="0"/>
              <a:t> 누르면 상세 요청내용이 표시됨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988" y="1927013"/>
            <a:ext cx="6866047" cy="4582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7"/>
          <a:stretch/>
        </p:blipFill>
        <p:spPr bwMode="auto">
          <a:xfrm>
            <a:off x="-16346" y="1927013"/>
            <a:ext cx="2883421" cy="27401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위쪽 화살표 설명선 5"/>
          <p:cNvSpPr/>
          <p:nvPr/>
        </p:nvSpPr>
        <p:spPr>
          <a:xfrm rot="5400000">
            <a:off x="1893577" y="3131825"/>
            <a:ext cx="428620" cy="1800200"/>
          </a:xfrm>
          <a:prstGeom prst="upArrowCallout">
            <a:avLst>
              <a:gd name="adj1" fmla="val 25000"/>
              <a:gd name="adj2" fmla="val 27673"/>
              <a:gd name="adj3" fmla="val 25000"/>
              <a:gd name="adj4" fmla="val 33749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14" y="919343"/>
            <a:ext cx="6069964" cy="593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5301208"/>
            <a:ext cx="9904413" cy="15567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출고접수완료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11796"/>
            <a:ext cx="8913972" cy="5001423"/>
          </a:xfrm>
        </p:spPr>
        <p:txBody>
          <a:bodyPr/>
          <a:lstStyle/>
          <a:p>
            <a:r>
              <a:rPr lang="ko-KR" altLang="en-US" dirty="0" smtClean="0"/>
              <a:t>출고접수 완료를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누르면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프린트창이</a:t>
            </a:r>
            <a:r>
              <a:rPr lang="ko-KR" altLang="en-US" dirty="0" smtClean="0"/>
              <a:t> 뜸</a:t>
            </a:r>
            <a:endParaRPr lang="en-US" altLang="ko-K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73" b="21564"/>
          <a:stretch/>
        </p:blipFill>
        <p:spPr bwMode="auto">
          <a:xfrm>
            <a:off x="384720" y="5949280"/>
            <a:ext cx="8743950" cy="5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49124" y="5373216"/>
            <a:ext cx="8913972" cy="64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창을 닫으면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해당건은</a:t>
            </a:r>
            <a:r>
              <a:rPr lang="ko-KR" altLang="en-US" dirty="0" smtClean="0"/>
              <a:t> 출고접수완료 상태로 </a:t>
            </a:r>
            <a:r>
              <a:rPr lang="ko-KR" altLang="en-US" dirty="0"/>
              <a:t>변경됨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54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74" y="1002184"/>
            <a:ext cx="7785526" cy="517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출고완료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출고반려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2770" y="5949280"/>
            <a:ext cx="8913972" cy="1112991"/>
          </a:xfrm>
        </p:spPr>
        <p:txBody>
          <a:bodyPr/>
          <a:lstStyle/>
          <a:p>
            <a:r>
              <a:rPr lang="ko-KR" altLang="en-US" sz="2400" dirty="0" smtClean="0"/>
              <a:t>출고를 마치고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출고완료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를 누르면 마무리됨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정상적으로 하지 못했으면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반려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처리함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40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시험용 접속정보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[Site]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hlinkClick r:id="rId2"/>
              </a:rPr>
              <a:t>http://innoparts.cafe24.com</a:t>
            </a:r>
            <a:r>
              <a:rPr lang="en-US" altLang="ko-KR" sz="2400" dirty="0" smtClean="0"/>
              <a:t> 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테스트</a:t>
            </a:r>
            <a:r>
              <a:rPr lang="ko-KR" altLang="en-US" sz="2400" dirty="0"/>
              <a:t>용</a:t>
            </a:r>
            <a:r>
              <a:rPr lang="ko-KR" altLang="en-US" sz="2400" dirty="0" smtClean="0"/>
              <a:t> 로그인 </a:t>
            </a:r>
            <a:r>
              <a:rPr lang="en-US" altLang="ko-KR" sz="2400" dirty="0" smtClean="0"/>
              <a:t>ID]</a:t>
            </a:r>
          </a:p>
          <a:p>
            <a:pPr marL="0" indent="0">
              <a:buNone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 가상의 재고가 등록되어 있어 바로 테스트가 가능함</a:t>
            </a:r>
            <a:endParaRPr lang="en-US" altLang="ko-KR" sz="24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77387"/>
              </p:ext>
            </p:extLst>
          </p:nvPr>
        </p:nvGraphicFramePr>
        <p:xfrm>
          <a:off x="608740" y="4984368"/>
          <a:ext cx="8784975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600400"/>
                <a:gridCol w="2736304"/>
                <a:gridCol w="244827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업무 구분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ID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Password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개발담당자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 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devuser1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개발담당자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devuser2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시작담당자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출고담당자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shipuser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214" y="988616"/>
            <a:ext cx="3840228" cy="3160464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개발담당자 </a:t>
            </a:r>
            <a:r>
              <a:rPr lang="ko-KR" altLang="en-US" dirty="0" err="1" smtClean="0"/>
              <a:t>출고요청건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648044"/>
          </a:xfrm>
        </p:spPr>
        <p:txBody>
          <a:bodyPr/>
          <a:lstStyle/>
          <a:p>
            <a:r>
              <a:rPr lang="ko-KR" altLang="en-US" dirty="0" smtClean="0"/>
              <a:t>출고요청 결과를 동시</a:t>
            </a:r>
            <a:r>
              <a:rPr lang="ko-KR" altLang="en-US" dirty="0"/>
              <a:t>에</a:t>
            </a:r>
            <a:r>
              <a:rPr lang="ko-KR" altLang="en-US" dirty="0" smtClean="0"/>
              <a:t> 확인가능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217762"/>
            <a:ext cx="93916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477694" y="5575006"/>
            <a:ext cx="3528392" cy="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(</a:t>
            </a:r>
            <a:r>
              <a:rPr lang="ko-KR" altLang="en-US" dirty="0" smtClean="0">
                <a:solidFill>
                  <a:schemeClr val="accent1"/>
                </a:solidFill>
              </a:rPr>
              <a:t>개발자 화면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4232126" y="1772788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기대사항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980728"/>
            <a:ext cx="8913972" cy="571252"/>
          </a:xfrm>
        </p:spPr>
        <p:txBody>
          <a:bodyPr/>
          <a:lstStyle/>
          <a:p>
            <a:r>
              <a:rPr lang="ko-KR" altLang="en-US" sz="2400" dirty="0" smtClean="0"/>
              <a:t>현재 자재출고 담당자수</a:t>
            </a:r>
            <a:endParaRPr lang="ko-KR" altLang="en-US" sz="2400" dirty="0"/>
          </a:p>
        </p:txBody>
      </p:sp>
      <p:pic>
        <p:nvPicPr>
          <p:cNvPr id="2355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325621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947508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569395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191282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813169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4435056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056943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678830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300717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92260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54449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95221" y="2636912"/>
            <a:ext cx="89139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현재 출고요청 방법</a:t>
            </a:r>
            <a:endParaRPr lang="ko-KR" altLang="en-US" sz="2400" dirty="0"/>
          </a:p>
        </p:txBody>
      </p:sp>
      <p:sp>
        <p:nvSpPr>
          <p:cNvPr id="23556" name="TextBox 23555"/>
          <p:cNvSpPr txBox="1"/>
          <p:nvPr/>
        </p:nvSpPr>
        <p:spPr>
          <a:xfrm>
            <a:off x="1606630" y="3731823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전화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43017" y="4095288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메일</a:t>
            </a:r>
            <a:endParaRPr lang="ko-KR" altLang="en-US" dirty="0"/>
          </a:p>
        </p:txBody>
      </p:sp>
      <p:pic>
        <p:nvPicPr>
          <p:cNvPr id="4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3501008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4297288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5166029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356700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436328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5232023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594513" y="5179379"/>
            <a:ext cx="1199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엑셀파일</a:t>
            </a:r>
          </a:p>
        </p:txBody>
      </p:sp>
      <p:sp>
        <p:nvSpPr>
          <p:cNvPr id="56" name="내용 개체 틀 2"/>
          <p:cNvSpPr txBox="1">
            <a:spLocks/>
          </p:cNvSpPr>
          <p:nvPr/>
        </p:nvSpPr>
        <p:spPr bwMode="auto">
          <a:xfrm>
            <a:off x="4304134" y="2636912"/>
            <a:ext cx="5400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출고담당자가 연락업무에 쓰는 시간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메일확인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전화수신</a:t>
            </a:r>
            <a:r>
              <a:rPr lang="en-US" altLang="ko-KR" sz="2400" dirty="0" smtClean="0"/>
              <a:t>..)</a:t>
            </a:r>
          </a:p>
        </p:txBody>
      </p:sp>
      <p:cxnSp>
        <p:nvCxnSpPr>
          <p:cNvPr id="23559" name="직선 화살표 연결선 23558"/>
          <p:cNvCxnSpPr/>
          <p:nvPr/>
        </p:nvCxnSpPr>
        <p:spPr>
          <a:xfrm>
            <a:off x="1207790" y="3918906"/>
            <a:ext cx="1569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1" name="직선 화살표 연결선 23560"/>
          <p:cNvCxnSpPr/>
          <p:nvPr/>
        </p:nvCxnSpPr>
        <p:spPr>
          <a:xfrm>
            <a:off x="1207790" y="4071058"/>
            <a:ext cx="1656184" cy="644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/>
          <p:cNvSpPr txBox="1">
            <a:spLocks/>
          </p:cNvSpPr>
          <p:nvPr/>
        </p:nvSpPr>
        <p:spPr bwMode="auto">
          <a:xfrm>
            <a:off x="277028" y="3140968"/>
            <a:ext cx="1269991" cy="46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</a:rPr>
              <a:t>개발담당자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내용 개체 틀 2"/>
          <p:cNvSpPr txBox="1">
            <a:spLocks/>
          </p:cNvSpPr>
          <p:nvPr/>
        </p:nvSpPr>
        <p:spPr bwMode="auto">
          <a:xfrm>
            <a:off x="2575942" y="3140968"/>
            <a:ext cx="119699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출고담당자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563" name="직선 화살표 연결선 23562"/>
          <p:cNvCxnSpPr/>
          <p:nvPr/>
        </p:nvCxnSpPr>
        <p:spPr>
          <a:xfrm>
            <a:off x="1207790" y="4270810"/>
            <a:ext cx="1656184" cy="1513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5" name="직선 화살표 연결선 23564"/>
          <p:cNvCxnSpPr/>
          <p:nvPr/>
        </p:nvCxnSpPr>
        <p:spPr>
          <a:xfrm flipV="1">
            <a:off x="1207790" y="3970150"/>
            <a:ext cx="1569895" cy="1057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63485" y="4393122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메일</a:t>
            </a:r>
            <a:endParaRPr lang="ko-KR" altLang="en-US" dirty="0"/>
          </a:p>
        </p:txBody>
      </p:sp>
      <p:cxnSp>
        <p:nvCxnSpPr>
          <p:cNvPr id="23567" name="직선 화살표 연결선 23566"/>
          <p:cNvCxnSpPr/>
          <p:nvPr/>
        </p:nvCxnSpPr>
        <p:spPr>
          <a:xfrm flipH="1">
            <a:off x="1343017" y="4869160"/>
            <a:ext cx="137694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11353" y="4782634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전화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23572" name="원형 23571"/>
          <p:cNvSpPr/>
          <p:nvPr/>
        </p:nvSpPr>
        <p:spPr>
          <a:xfrm>
            <a:off x="5840601" y="4005304"/>
            <a:ext cx="2160000" cy="2160000"/>
          </a:xfrm>
          <a:prstGeom prst="pie">
            <a:avLst>
              <a:gd name="adj1" fmla="val 268567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원형 76"/>
          <p:cNvSpPr/>
          <p:nvPr/>
        </p:nvSpPr>
        <p:spPr>
          <a:xfrm>
            <a:off x="5947618" y="3933056"/>
            <a:ext cx="2160000" cy="2160000"/>
          </a:xfrm>
          <a:prstGeom prst="pie">
            <a:avLst>
              <a:gd name="adj1" fmla="val 16161675"/>
              <a:gd name="adj2" fmla="val 26202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내용 개체 틀 2"/>
          <p:cNvSpPr txBox="1">
            <a:spLocks/>
          </p:cNvSpPr>
          <p:nvPr/>
        </p:nvSpPr>
        <p:spPr bwMode="auto">
          <a:xfrm>
            <a:off x="7134814" y="4257212"/>
            <a:ext cx="127377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연락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업</a:t>
            </a:r>
            <a:r>
              <a:rPr lang="ko-KR" altLang="en-US" sz="2400" dirty="0">
                <a:solidFill>
                  <a:schemeClr val="bg1"/>
                </a:solidFill>
              </a:rPr>
              <a:t>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79" name="내용 개체 틀 2"/>
          <p:cNvSpPr txBox="1">
            <a:spLocks/>
          </p:cNvSpPr>
          <p:nvPr/>
        </p:nvSpPr>
        <p:spPr bwMode="auto">
          <a:xfrm>
            <a:off x="6054694" y="4689260"/>
            <a:ext cx="127377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출고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업무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3573" name="TextBox 23572"/>
          <p:cNvSpPr txBox="1"/>
          <p:nvPr/>
        </p:nvSpPr>
        <p:spPr>
          <a:xfrm rot="1800000">
            <a:off x="7176944" y="448892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담당자님 재확인 필요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0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기대사항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980728"/>
            <a:ext cx="8913972" cy="571252"/>
          </a:xfrm>
        </p:spPr>
        <p:txBody>
          <a:bodyPr/>
          <a:lstStyle/>
          <a:p>
            <a:r>
              <a:rPr lang="ko-KR" altLang="en-US" sz="2400" dirty="0" smtClean="0"/>
              <a:t>향후 자재출고 담당자수</a:t>
            </a:r>
            <a:endParaRPr lang="ko-KR" altLang="en-US" sz="2400" dirty="0"/>
          </a:p>
        </p:txBody>
      </p:sp>
      <p:pic>
        <p:nvPicPr>
          <p:cNvPr id="2355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325621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947508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569395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191282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813169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4435056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056943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678830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300717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92260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54449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95221" y="2564904"/>
            <a:ext cx="89139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향후 출고요청 방법</a:t>
            </a:r>
            <a:endParaRPr lang="ko-KR" altLang="en-US" sz="2400" dirty="0"/>
          </a:p>
        </p:txBody>
      </p:sp>
      <p:pic>
        <p:nvPicPr>
          <p:cNvPr id="4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335699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415327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5022013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342298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421926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5088007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내용 개체 틀 2"/>
          <p:cNvSpPr txBox="1">
            <a:spLocks/>
          </p:cNvSpPr>
          <p:nvPr/>
        </p:nvSpPr>
        <p:spPr bwMode="auto">
          <a:xfrm>
            <a:off x="5473523" y="3068960"/>
            <a:ext cx="415920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연락업무에 쓰는 시간</a:t>
            </a:r>
            <a:endParaRPr lang="en-US" altLang="ko-KR" sz="2400" dirty="0" smtClean="0"/>
          </a:p>
        </p:txBody>
      </p:sp>
      <p:sp>
        <p:nvSpPr>
          <p:cNvPr id="61" name="내용 개체 틀 2"/>
          <p:cNvSpPr txBox="1">
            <a:spLocks/>
          </p:cNvSpPr>
          <p:nvPr/>
        </p:nvSpPr>
        <p:spPr bwMode="auto">
          <a:xfrm>
            <a:off x="277028" y="2996952"/>
            <a:ext cx="1269991" cy="46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</a:rPr>
              <a:t>개발담당자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내용 개체 틀 2"/>
          <p:cNvSpPr txBox="1">
            <a:spLocks/>
          </p:cNvSpPr>
          <p:nvPr/>
        </p:nvSpPr>
        <p:spPr bwMode="auto">
          <a:xfrm>
            <a:off x="3395171" y="2996952"/>
            <a:ext cx="119699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출고담당자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572" name="원형 23571"/>
          <p:cNvSpPr/>
          <p:nvPr/>
        </p:nvSpPr>
        <p:spPr>
          <a:xfrm>
            <a:off x="5840601" y="4032245"/>
            <a:ext cx="2160000" cy="2160000"/>
          </a:xfrm>
          <a:prstGeom prst="pie">
            <a:avLst>
              <a:gd name="adj1" fmla="val 18092662"/>
              <a:gd name="adj2" fmla="val 162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원형 76"/>
          <p:cNvSpPr/>
          <p:nvPr/>
        </p:nvSpPr>
        <p:spPr>
          <a:xfrm>
            <a:off x="5935158" y="3755132"/>
            <a:ext cx="2160000" cy="2160000"/>
          </a:xfrm>
          <a:prstGeom prst="pie">
            <a:avLst>
              <a:gd name="adj1" fmla="val 16161675"/>
              <a:gd name="adj2" fmla="val 178699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alpha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내용 개체 틀 2"/>
          <p:cNvSpPr txBox="1">
            <a:spLocks/>
          </p:cNvSpPr>
          <p:nvPr/>
        </p:nvSpPr>
        <p:spPr bwMode="auto">
          <a:xfrm>
            <a:off x="7615911" y="3780337"/>
            <a:ext cx="208882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accent1"/>
                </a:solidFill>
              </a:rPr>
              <a:t>연락업무</a:t>
            </a:r>
            <a:endParaRPr lang="en-US" altLang="ko-KR" sz="2400" dirty="0" smtClean="0">
              <a:solidFill>
                <a:schemeClr val="accent1"/>
              </a:solidFill>
            </a:endParaRPr>
          </a:p>
        </p:txBody>
      </p:sp>
      <p:sp>
        <p:nvSpPr>
          <p:cNvPr id="79" name="내용 개체 틀 2"/>
          <p:cNvSpPr txBox="1">
            <a:spLocks/>
          </p:cNvSpPr>
          <p:nvPr/>
        </p:nvSpPr>
        <p:spPr bwMode="auto">
          <a:xfrm>
            <a:off x="6248350" y="5229200"/>
            <a:ext cx="173901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출고업무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81" name="내용 개체 틀 2"/>
          <p:cNvSpPr txBox="1">
            <a:spLocks/>
          </p:cNvSpPr>
          <p:nvPr/>
        </p:nvSpPr>
        <p:spPr bwMode="auto">
          <a:xfrm>
            <a:off x="772551" y="5805264"/>
            <a:ext cx="504492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개발담당자는 시간에 관계없이 출고요청 가능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출고담당자는 사무실에서 일괄 프린트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 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smtClean="0"/>
              <a:t>현장업무 수행시간 증가</a:t>
            </a:r>
            <a:endParaRPr lang="ko-KR" altLang="en-US" sz="1600" dirty="0"/>
          </a:p>
        </p:txBody>
      </p:sp>
      <p:sp>
        <p:nvSpPr>
          <p:cNvPr id="23574" name="오른쪽 중괄호 23573"/>
          <p:cNvSpPr/>
          <p:nvPr/>
        </p:nvSpPr>
        <p:spPr>
          <a:xfrm rot="5400000">
            <a:off x="6664756" y="1229062"/>
            <a:ext cx="372741" cy="2298947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75" name="TextBox 23574"/>
          <p:cNvSpPr txBox="1"/>
          <p:nvPr/>
        </p:nvSpPr>
        <p:spPr>
          <a:xfrm>
            <a:off x="5817473" y="2564904"/>
            <a:ext cx="208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itchFamily="18" charset="-127"/>
                <a:ea typeface="HY그래픽M" pitchFamily="18" charset="-127"/>
              </a:rPr>
              <a:t>업무전환가능</a:t>
            </a:r>
          </a:p>
        </p:txBody>
      </p:sp>
      <p:sp>
        <p:nvSpPr>
          <p:cNvPr id="23577" name="도넛 23576"/>
          <p:cNvSpPr/>
          <p:nvPr/>
        </p:nvSpPr>
        <p:spPr>
          <a:xfrm>
            <a:off x="1742201" y="3708329"/>
            <a:ext cx="1489051" cy="1489051"/>
          </a:xfrm>
          <a:prstGeom prst="donut">
            <a:avLst>
              <a:gd name="adj" fmla="val 11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78" name="TextBox 23577"/>
          <p:cNvSpPr txBox="1"/>
          <p:nvPr/>
        </p:nvSpPr>
        <p:spPr>
          <a:xfrm>
            <a:off x="1894553" y="4037356"/>
            <a:ext cx="118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Parts</a:t>
            </a:r>
          </a:p>
          <a:p>
            <a:pPr algn="ctr"/>
            <a:r>
              <a:rPr lang="en-US" altLang="ko-KR" sz="24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System</a:t>
            </a:r>
            <a:endParaRPr lang="ko-KR" altLang="en-US" sz="2400" spc="-120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23580" name="직선 화살표 연결선 23579"/>
          <p:cNvCxnSpPr/>
          <p:nvPr/>
        </p:nvCxnSpPr>
        <p:spPr>
          <a:xfrm>
            <a:off x="1120314" y="3708329"/>
            <a:ext cx="66034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82" name="직선 화살표 연결선 23581"/>
          <p:cNvCxnSpPr>
            <a:stCxn id="49" idx="3"/>
          </p:cNvCxnSpPr>
          <p:nvPr/>
        </p:nvCxnSpPr>
        <p:spPr>
          <a:xfrm>
            <a:off x="1120314" y="4571170"/>
            <a:ext cx="621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207790" y="5004233"/>
            <a:ext cx="572873" cy="585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69366" y="4068361"/>
            <a:ext cx="85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수시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등록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24014" y="4005064"/>
            <a:ext cx="85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그래픽M" pitchFamily="18" charset="-127"/>
                <a:ea typeface="HY그래픽M" pitchFamily="18" charset="-127"/>
              </a:rPr>
              <a:t>일괄 출력</a:t>
            </a:r>
            <a:endParaRPr lang="ko-KR" altLang="en-US" b="1" dirty="0">
              <a:latin typeface="HY그래픽M" pitchFamily="18" charset="-127"/>
              <a:ea typeface="HY그래픽M" pitchFamily="18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3231252" y="3960238"/>
            <a:ext cx="581917" cy="259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231252" y="4571170"/>
            <a:ext cx="562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079998" y="5004233"/>
            <a:ext cx="714110" cy="43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른쪽 화살표 13"/>
          <p:cNvSpPr/>
          <p:nvPr/>
        </p:nvSpPr>
        <p:spPr>
          <a:xfrm rot="13500000">
            <a:off x="1198008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8900000">
            <a:off x="2422144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설명선 14"/>
          <p:cNvSpPr/>
          <p:nvPr/>
        </p:nvSpPr>
        <p:spPr>
          <a:xfrm>
            <a:off x="1279798" y="4365104"/>
            <a:ext cx="1944216" cy="2232248"/>
          </a:xfrm>
          <a:prstGeom prst="upArrowCallout">
            <a:avLst>
              <a:gd name="adj1" fmla="val 25000"/>
              <a:gd name="adj2" fmla="val 25000"/>
              <a:gd name="adj3" fmla="val 10792"/>
              <a:gd name="adj4" fmla="val 83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프로젝트와 부품간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8668" y="1520789"/>
            <a:ext cx="5388074" cy="4104455"/>
          </a:xfrm>
        </p:spPr>
        <p:txBody>
          <a:bodyPr/>
          <a:lstStyle/>
          <a:p>
            <a:r>
              <a:rPr lang="ko-KR" altLang="en-US" sz="2000" dirty="0" smtClean="0"/>
              <a:t>하나</a:t>
            </a:r>
            <a:r>
              <a:rPr lang="ko-KR" altLang="en-US" sz="2000" dirty="0"/>
              <a:t>의</a:t>
            </a:r>
            <a:r>
              <a:rPr lang="ko-KR" altLang="en-US" sz="2000" dirty="0" smtClean="0"/>
              <a:t> 프로젝트에는 개발담당자와 출고담당자가 지정됨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프로젝트에는 여러 부품이 속해있음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개발담당자는 프로젝트의 자재를 출고요청 할 수 있음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출고담당자가 승인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반려 후 출고진행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다른프로젝트의</a:t>
            </a:r>
            <a:r>
              <a:rPr lang="ko-KR" altLang="en-US" sz="2000" dirty="0" smtClean="0"/>
              <a:t> 부품도 해당개발자의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승인단계 거쳐서 출고 가능</a:t>
            </a:r>
            <a:endParaRPr lang="ko-KR" altLang="en-US" sz="2000" dirty="0"/>
          </a:p>
        </p:txBody>
      </p:sp>
      <p:pic>
        <p:nvPicPr>
          <p:cNvPr id="276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614" r="74468" b="68401"/>
          <a:stretch/>
        </p:blipFill>
        <p:spPr bwMode="auto">
          <a:xfrm>
            <a:off x="199678" y="1614739"/>
            <a:ext cx="952339" cy="10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5830" r="50000" b="69463"/>
          <a:stretch/>
        </p:blipFill>
        <p:spPr bwMode="auto">
          <a:xfrm>
            <a:off x="3224014" y="1640134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프로젝트 아이콘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30" y="3239111"/>
            <a:ext cx="1342017" cy="13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5662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개발담당자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079998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출고담당자</a:t>
            </a:r>
            <a:endParaRPr lang="ko-KR" altLang="en-US" sz="1600" dirty="0"/>
          </a:p>
        </p:txBody>
      </p:sp>
      <p:pic>
        <p:nvPicPr>
          <p:cNvPr id="27654" name="Picture 6" descr="부품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12" y="4825727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1351806" y="1916832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351806" y="2132856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2837565" y="3726862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프로젝트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3279626" y="602128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부품들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1685711" y="155031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출고요청</a:t>
            </a:r>
            <a:endParaRPr lang="ko-KR" altLang="en-US" sz="1600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1495822" y="2132856"/>
            <a:ext cx="155764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출고승인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진행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89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출고업무 소개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4" y="1604127"/>
            <a:ext cx="8252319" cy="268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2574" y="4365104"/>
            <a:ext cx="97061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STATE 1 : </a:t>
            </a:r>
            <a:r>
              <a:rPr lang="ko-KR" altLang="en-US" sz="1600" dirty="0"/>
              <a:t>요청서 </a:t>
            </a:r>
            <a:r>
              <a:rPr lang="ko-KR" altLang="en-US" sz="1600" dirty="0" err="1"/>
              <a:t>작성중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개발담당자가 부품리스트를 추가삭제 및 수량변경 할 수 있음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                </a:t>
            </a:r>
            <a:r>
              <a:rPr lang="ko-KR" altLang="en-US" sz="1600" dirty="0" err="1"/>
              <a:t>출고요청하면</a:t>
            </a:r>
            <a:r>
              <a:rPr lang="ko-KR" altLang="en-US" sz="1600" dirty="0"/>
              <a:t> 출고담당자에게 작성내용이 넘어감</a:t>
            </a:r>
            <a:br>
              <a:rPr lang="ko-KR" altLang="en-US" sz="1600" dirty="0"/>
            </a:br>
            <a:r>
              <a:rPr lang="ko-KR" altLang="en-US" sz="1600" dirty="0"/>
              <a:t>                부품수량 </a:t>
            </a:r>
            <a:r>
              <a:rPr lang="ko-KR" altLang="en-US" sz="1600" dirty="0" err="1"/>
              <a:t>여러건을</a:t>
            </a:r>
            <a:r>
              <a:rPr lang="ko-KR" altLang="en-US" sz="1600" dirty="0"/>
              <a:t> 출고요청 </a:t>
            </a:r>
            <a:r>
              <a:rPr lang="en-US" altLang="ko-KR" sz="1600" dirty="0"/>
              <a:t>1</a:t>
            </a:r>
            <a:r>
              <a:rPr lang="ko-KR" altLang="en-US" sz="1600" dirty="0"/>
              <a:t>건으로 진행할 수 있음</a:t>
            </a:r>
          </a:p>
          <a:p>
            <a:r>
              <a:rPr lang="en-US" altLang="ko-KR" sz="1600" dirty="0"/>
              <a:t>STATE 2 : </a:t>
            </a:r>
            <a:r>
              <a:rPr lang="ko-KR" altLang="en-US" sz="1600" dirty="0" err="1"/>
              <a:t>합의요청중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동료개발자가 승인해야 </a:t>
            </a:r>
            <a:r>
              <a:rPr lang="ko-KR" altLang="en-US" sz="1600" dirty="0" err="1"/>
              <a:t>출고진행함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승인시</a:t>
            </a:r>
            <a:r>
              <a:rPr lang="ko-KR" altLang="en-US" sz="1600" dirty="0"/>
              <a:t> 출고담당자에게 리스트가 넘어감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STATE 3 : </a:t>
            </a:r>
            <a:r>
              <a:rPr lang="ko-KR" altLang="en-US" sz="1600" dirty="0" err="1"/>
              <a:t>출고접수중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출고담당자가 확인하고 프린트를 </a:t>
            </a:r>
            <a:r>
              <a:rPr lang="ko-KR" altLang="en-US" sz="1600" dirty="0" err="1"/>
              <a:t>해야함</a:t>
            </a:r>
            <a:endParaRPr lang="ko-KR" altLang="en-US" sz="1600" dirty="0"/>
          </a:p>
          <a:p>
            <a:r>
              <a:rPr lang="en-US" altLang="ko-KR" sz="1600" dirty="0"/>
              <a:t>STATE 4 : </a:t>
            </a:r>
            <a:r>
              <a:rPr lang="ko-KR" altLang="en-US" sz="1600" dirty="0"/>
              <a:t>출고접수완료 </a:t>
            </a:r>
            <a:r>
              <a:rPr lang="en-US" altLang="ko-KR" sz="1600" dirty="0"/>
              <a:t>- </a:t>
            </a:r>
            <a:r>
              <a:rPr lang="ko-KR" altLang="en-US" sz="1600" dirty="0"/>
              <a:t>출고담당자가 </a:t>
            </a:r>
            <a:r>
              <a:rPr lang="ko-KR" altLang="en-US" sz="1600" dirty="0" err="1"/>
              <a:t>출고완료후</a:t>
            </a:r>
            <a:r>
              <a:rPr lang="ko-KR" altLang="en-US" sz="1600" dirty="0"/>
              <a:t> 출고완료 버튼을 눌러야 함</a:t>
            </a:r>
          </a:p>
          <a:p>
            <a:r>
              <a:rPr lang="en-US" altLang="ko-KR" sz="1600" dirty="0"/>
              <a:t>STATE 5 : </a:t>
            </a:r>
            <a:r>
              <a:rPr lang="ko-KR" altLang="en-US" sz="1600" dirty="0"/>
              <a:t>출고완료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모든작업이</a:t>
            </a:r>
            <a:r>
              <a:rPr lang="ko-KR" altLang="en-US" sz="1600" dirty="0"/>
              <a:t> 완료된 상태</a:t>
            </a:r>
          </a:p>
          <a:p>
            <a:r>
              <a:rPr lang="en-US" altLang="ko-KR" sz="1600" dirty="0"/>
              <a:t>STATE 6 : </a:t>
            </a:r>
            <a:r>
              <a:rPr lang="ko-KR" altLang="en-US" sz="1600" dirty="0"/>
              <a:t>반려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모든작업이</a:t>
            </a:r>
            <a:r>
              <a:rPr lang="ko-KR" altLang="en-US" sz="1600" dirty="0"/>
              <a:t> 완료된 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1408" y="980728"/>
            <a:ext cx="377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HY그래픽M" pitchFamily="18" charset="-127"/>
                <a:ea typeface="HY그래픽M" pitchFamily="18" charset="-127"/>
              </a:rPr>
              <a:t>[</a:t>
            </a:r>
            <a:r>
              <a:rPr lang="ko-KR" altLang="en-US" sz="2400" b="1" dirty="0" smtClean="0">
                <a:latin typeface="HY그래픽M" pitchFamily="18" charset="-127"/>
                <a:ea typeface="HY그래픽M" pitchFamily="18" charset="-127"/>
              </a:rPr>
              <a:t>시스템의 </a:t>
            </a:r>
            <a:r>
              <a:rPr lang="en-US" altLang="ko-KR" sz="2400" b="1" dirty="0">
                <a:latin typeface="HY그래픽M" pitchFamily="18" charset="-127"/>
                <a:ea typeface="HY그래픽M" pitchFamily="18" charset="-127"/>
              </a:rPr>
              <a:t>State </a:t>
            </a:r>
            <a:r>
              <a:rPr lang="en-US" altLang="ko-KR" sz="2400" b="1" dirty="0" smtClean="0">
                <a:latin typeface="HY그래픽M" pitchFamily="18" charset="-127"/>
                <a:ea typeface="HY그래픽M" pitchFamily="18" charset="-127"/>
              </a:rPr>
              <a:t>Machine]</a:t>
            </a:r>
          </a:p>
        </p:txBody>
      </p:sp>
    </p:spTree>
    <p:extLst>
      <p:ext uri="{BB962C8B-B14F-4D97-AF65-F5344CB8AC3E}">
        <p14:creationId xmlns:p14="http://schemas.microsoft.com/office/powerpoint/2010/main" val="3018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" b="3889"/>
          <a:stretch/>
        </p:blipFill>
        <p:spPr bwMode="auto">
          <a:xfrm>
            <a:off x="199678" y="1722214"/>
            <a:ext cx="3495675" cy="4615706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및 회원 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회원가입 및 주의 사항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"/>
          <a:stretch/>
        </p:blipFill>
        <p:spPr bwMode="auto">
          <a:xfrm>
            <a:off x="4098479" y="1866230"/>
            <a:ext cx="5606255" cy="4515098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440038" y="2370286"/>
            <a:ext cx="658441" cy="288032"/>
          </a:xfrm>
          <a:prstGeom prst="right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71"/>
          <a:stretch/>
        </p:blipFill>
        <p:spPr bwMode="auto">
          <a:xfrm>
            <a:off x="216025" y="1645546"/>
            <a:ext cx="9560717" cy="2012054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후 로그인 화면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92"/>
          <a:stretch/>
        </p:blipFill>
        <p:spPr bwMode="auto">
          <a:xfrm>
            <a:off x="199678" y="4589489"/>
            <a:ext cx="9577064" cy="2024442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6564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개발담당자 메뉴 구성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내용 개체 틀 4"/>
          <p:cNvSpPr txBox="1">
            <a:spLocks/>
          </p:cNvSpPr>
          <p:nvPr/>
        </p:nvSpPr>
        <p:spPr bwMode="auto">
          <a:xfrm>
            <a:off x="478873" y="3933056"/>
            <a:ext cx="8913972" cy="6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시작담당자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출고담당자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메뉴 구성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2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개발 담당자 업무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557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개발담당자 업무 시작하기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686" y="4188221"/>
            <a:ext cx="8913972" cy="154503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회원가입후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해야할</a:t>
            </a:r>
            <a:r>
              <a:rPr lang="ko-KR" altLang="en-US" sz="2000" dirty="0" smtClean="0"/>
              <a:t> 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1) </a:t>
            </a:r>
            <a:r>
              <a:rPr lang="ko-KR" altLang="en-US" sz="2000" dirty="0" smtClean="0"/>
              <a:t>프로젝트정보 생성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출고담당자지정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2) </a:t>
            </a:r>
            <a:r>
              <a:rPr lang="ko-KR" altLang="en-US" sz="2000" dirty="0" smtClean="0"/>
              <a:t>부품정보 생성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입출고 대상 물품</a:t>
            </a:r>
            <a:endParaRPr lang="ko-KR" altLang="en-US" sz="2000" dirty="0"/>
          </a:p>
        </p:txBody>
      </p:sp>
      <p:sp>
        <p:nvSpPr>
          <p:cNvPr id="4" name="아래쪽 화살표 3"/>
          <p:cNvSpPr/>
          <p:nvPr/>
        </p:nvSpPr>
        <p:spPr>
          <a:xfrm>
            <a:off x="6392366" y="1556793"/>
            <a:ext cx="389981" cy="440407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3" y="2018160"/>
            <a:ext cx="9632726" cy="2000151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456262" y="1196752"/>
            <a:ext cx="395293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누르면 </a:t>
            </a:r>
            <a:r>
              <a:rPr lang="en-US" altLang="ko-KR" sz="2000" dirty="0" smtClean="0"/>
              <a:t>Dropdown </a:t>
            </a:r>
            <a:r>
              <a:rPr lang="ko-KR" altLang="en-US" sz="2000" dirty="0" smtClean="0"/>
              <a:t>메뉴가 열림</a:t>
            </a:r>
            <a:endParaRPr lang="ko-KR" altLang="en-US" sz="2000" dirty="0"/>
          </a:p>
        </p:txBody>
      </p:sp>
      <p:sp>
        <p:nvSpPr>
          <p:cNvPr id="9" name="아래쪽 화살표 8"/>
          <p:cNvSpPr/>
          <p:nvPr/>
        </p:nvSpPr>
        <p:spPr>
          <a:xfrm>
            <a:off x="4520158" y="1556793"/>
            <a:ext cx="389981" cy="440407"/>
          </a:xfrm>
          <a:prstGeom prst="downArrow">
            <a:avLst/>
          </a:prstGeom>
          <a:solidFill>
            <a:schemeClr val="bg1">
              <a:lumMod val="75000"/>
              <a:alpha val="31000"/>
            </a:schemeClr>
          </a:solidFill>
          <a:ln>
            <a:solidFill>
              <a:schemeClr val="bg1">
                <a:lumMod val="65000"/>
                <a:alpha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872086" y="1052736"/>
            <a:ext cx="1784225" cy="80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/>
              <a:t>아직 </a:t>
            </a:r>
            <a:r>
              <a:rPr lang="ko-KR" altLang="en-US" sz="1200" dirty="0" err="1" smtClean="0"/>
              <a:t>미구현된</a:t>
            </a:r>
            <a:r>
              <a:rPr lang="ko-KR" altLang="en-US" sz="1200" dirty="0" smtClean="0"/>
              <a:t> 메뉴는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smtClean="0"/>
              <a:t>임시삭제표시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61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6" y="5453633"/>
            <a:ext cx="9704735" cy="122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686" y="5085184"/>
            <a:ext cx="9528578" cy="501302"/>
          </a:xfrm>
        </p:spPr>
        <p:txBody>
          <a:bodyPr/>
          <a:lstStyle/>
          <a:p>
            <a:r>
              <a:rPr lang="ko-KR" altLang="en-US" sz="2000" dirty="0" smtClean="0"/>
              <a:t>생성하면 하단에 본인프로젝트 표시 및 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삭제 가능</a:t>
            </a:r>
            <a:endParaRPr lang="ko-KR" altLang="en-US" sz="2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" y="1015430"/>
            <a:ext cx="88963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08" y="1537742"/>
            <a:ext cx="4488018" cy="244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 rot="16200000">
            <a:off x="3885010" y="2226013"/>
            <a:ext cx="325966" cy="2080006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296023" y="3356992"/>
            <a:ext cx="18002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출고담당자의 </a:t>
            </a:r>
            <a:r>
              <a:rPr lang="en-US" altLang="ko-KR" sz="1600" dirty="0" smtClean="0"/>
              <a:t>ID </a:t>
            </a:r>
          </a:p>
          <a:p>
            <a:pPr marL="0" indent="0">
              <a:buNone/>
            </a:pPr>
            <a:r>
              <a:rPr lang="ko-KR" altLang="en-US" sz="1600" dirty="0" smtClean="0"/>
              <a:t>조회가능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71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78399</TotalTime>
  <Words>388</Words>
  <Application>Microsoft Office PowerPoint</Application>
  <PresentationFormat>사용자 지정</PresentationFormat>
  <Paragraphs>132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Arial</vt:lpstr>
      <vt:lpstr>HY헤드라인M</vt:lpstr>
      <vt:lpstr>HY그래픽M</vt:lpstr>
      <vt:lpstr>맑은 고딕</vt:lpstr>
      <vt:lpstr>Times New Roman</vt:lpstr>
      <vt:lpstr>Wingdings</vt:lpstr>
      <vt:lpstr>1_디자인 사용자 지정</vt:lpstr>
      <vt:lpstr>INNO PARTS 사용자 가이드 (LGIT 자재관리 시스템)</vt:lpstr>
      <vt:lpstr>시험용 접속정보</vt:lpstr>
      <vt:lpstr>사용자, 프로젝트와 부품간 관계</vt:lpstr>
      <vt:lpstr>출고업무 소개</vt:lpstr>
      <vt:lpstr>로그인 및 회원 가입</vt:lpstr>
      <vt:lpstr>회원가입 후 로그인 화면</vt:lpstr>
      <vt:lpstr>개발 담당자 업무</vt:lpstr>
      <vt:lpstr>개발담당자 업무 시작하기</vt:lpstr>
      <vt:lpstr>프로젝트 생성</vt:lpstr>
      <vt:lpstr>부품(Parts) 생성</vt:lpstr>
      <vt:lpstr>출고부품 담기 (장바구니 담기)</vt:lpstr>
      <vt:lpstr>출고요청 부품리스트 보기 (장바구니 확인)</vt:lpstr>
      <vt:lpstr>출고요청하기</vt:lpstr>
      <vt:lpstr>출고요청 진행상황 확인</vt:lpstr>
      <vt:lpstr>출고 담당자 업무</vt:lpstr>
      <vt:lpstr>로그인 첫 화면</vt:lpstr>
      <vt:lpstr>출고요청 상세정보</vt:lpstr>
      <vt:lpstr>출고접수완료</vt:lpstr>
      <vt:lpstr>출고완료/출고반려</vt:lpstr>
      <vt:lpstr>개발담당자 출고요청건 확인</vt:lpstr>
      <vt:lpstr>기대사항(1)</vt:lpstr>
      <vt:lpstr>기대사항(2)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Young, Sun</dc:creator>
  <cp:lastModifiedBy>jaeyong1.park</cp:lastModifiedBy>
  <cp:revision>1965</cp:revision>
  <cp:lastPrinted>2015-01-13T02:21:39Z</cp:lastPrinted>
  <dcterms:created xsi:type="dcterms:W3CDTF">2010-12-16T05:11:19Z</dcterms:created>
  <dcterms:modified xsi:type="dcterms:W3CDTF">2016-10-14T02:52:19Z</dcterms:modified>
</cp:coreProperties>
</file>