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7" r:id="rId1"/>
  </p:sldMasterIdLst>
  <p:notesMasterIdLst>
    <p:notesMasterId r:id="rId29"/>
  </p:notesMasterIdLst>
  <p:handoutMasterIdLst>
    <p:handoutMasterId r:id="rId30"/>
  </p:handoutMasterIdLst>
  <p:sldIdLst>
    <p:sldId id="582" r:id="rId2"/>
    <p:sldId id="583" r:id="rId3"/>
    <p:sldId id="592" r:id="rId4"/>
    <p:sldId id="584" r:id="rId5"/>
    <p:sldId id="590" r:id="rId6"/>
    <p:sldId id="585" r:id="rId7"/>
    <p:sldId id="599" r:id="rId8"/>
    <p:sldId id="591" r:id="rId9"/>
    <p:sldId id="586" r:id="rId10"/>
    <p:sldId id="593" r:id="rId11"/>
    <p:sldId id="594" r:id="rId12"/>
    <p:sldId id="595" r:id="rId13"/>
    <p:sldId id="596" r:id="rId14"/>
    <p:sldId id="597" r:id="rId15"/>
    <p:sldId id="598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589" r:id="rId27"/>
    <p:sldId id="587" r:id="rId28"/>
  </p:sldIdLst>
  <p:sldSz cx="9904413" cy="6858000"/>
  <p:notesSz cx="6797675" cy="9926638"/>
  <p:embeddedFontLst>
    <p:embeddedFont>
      <p:font typeface="HY헤드라인M" pitchFamily="18" charset="-127"/>
      <p:regular r:id="rId31"/>
    </p:embeddedFont>
    <p:embeddedFont>
      <p:font typeface="HY그래픽M" pitchFamily="18" charset="-127"/>
      <p:regular r:id="rId32"/>
    </p:embeddedFon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DDDDDD"/>
    <a:srgbClr val="CD0456"/>
    <a:srgbClr val="B6024A"/>
    <a:srgbClr val="E4A528"/>
    <a:srgbClr val="F6DB16"/>
    <a:srgbClr val="595959"/>
    <a:srgbClr val="FFCCCC"/>
    <a:srgbClr val="FFCCFF"/>
    <a:srgbClr val="E0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72276" autoAdjust="0"/>
  </p:normalViewPr>
  <p:slideViewPr>
    <p:cSldViewPr snapToObjects="1" showGuides="1">
      <p:cViewPr>
        <p:scale>
          <a:sx n="75" d="100"/>
          <a:sy n="75" d="100"/>
        </p:scale>
        <p:origin x="-2772" y="-978"/>
      </p:cViewPr>
      <p:guideLst>
        <p:guide orient="horz" pos="2160"/>
        <p:guide orient="horz" pos="816"/>
        <p:guide orient="horz" pos="912"/>
        <p:guide orient="horz" pos="480"/>
        <p:guide orient="horz" pos="624"/>
        <p:guide pos="3119"/>
        <p:guide pos="287"/>
        <p:guide pos="5951"/>
        <p:guide pos="431"/>
        <p:guide pos="1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332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59CE-62C0-4076-A0EC-CA98B45244E2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369E-6A88-4DF8-9305-A9996DA00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6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r">
              <a:defRPr sz="1200"/>
            </a:lvl1pPr>
          </a:lstStyle>
          <a:p>
            <a:fld id="{4031041E-3402-46BC-9F7B-1A9B30D5AA9E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9" rIns="92479" bIns="46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479" tIns="46239" rIns="92479" bIns="4623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r">
              <a:defRPr sz="1200"/>
            </a:lvl1pPr>
          </a:lstStyle>
          <a:p>
            <a:fld id="{C94CAEED-DC13-428B-B3A7-6D677FE6A0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706090"/>
          </a:xfrm>
        </p:spPr>
        <p:txBody>
          <a:bodyPr/>
          <a:lstStyle>
            <a:lvl1pPr>
              <a:defRPr lang="ko-KR" altLang="en-US" sz="3600" kern="12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4"/>
            <a:ext cx="8913972" cy="5001423"/>
          </a:xfrm>
        </p:spPr>
        <p:txBody>
          <a:bodyPr/>
          <a:lstStyle>
            <a:lvl1pPr>
              <a:defRPr sz="2800" b="1">
                <a:latin typeface="HY그래픽M" pitchFamily="18" charset="-127"/>
                <a:ea typeface="HY그래픽M" pitchFamily="18" charset="-127"/>
              </a:defRPr>
            </a:lvl1pPr>
            <a:lvl2pPr>
              <a:defRPr sz="2400" b="1">
                <a:latin typeface="HY그래픽M" pitchFamily="18" charset="-127"/>
                <a:ea typeface="HY그래픽M" pitchFamily="18" charset="-127"/>
              </a:defRPr>
            </a:lvl2pPr>
            <a:lvl3pPr>
              <a:defRPr sz="2000" b="1">
                <a:latin typeface="HY그래픽M" pitchFamily="18" charset="-127"/>
                <a:ea typeface="HY그래픽M" pitchFamily="18" charset="-127"/>
              </a:defRPr>
            </a:lvl3pPr>
            <a:lvl4pPr>
              <a:defRPr sz="1800" b="1">
                <a:latin typeface="HY그래픽M" pitchFamily="18" charset="-127"/>
                <a:ea typeface="HY그래픽M" pitchFamily="18" charset="-127"/>
              </a:defRPr>
            </a:lvl4pPr>
            <a:lvl5pPr>
              <a:defRPr sz="1800" b="1">
                <a:latin typeface="HY그래픽M" pitchFamily="18" charset="-127"/>
                <a:ea typeface="HY그래픽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495221" y="274638"/>
            <a:ext cx="89139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221" y="1600204"/>
            <a:ext cx="8913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DC602E-74BC-4B04-920E-A6851FA692AE}" type="datetimeFigureOut">
              <a:rPr lang="ko-KR" altLang="en-US"/>
              <a:pPr>
                <a:defRPr/>
              </a:pPr>
              <a:t>2016-11-02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4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E0510-47A4-42A8-9C94-DF45C03FFF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6" y="0"/>
            <a:ext cx="159379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51" y="-342892"/>
            <a:ext cx="1448902" cy="10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nnoparts.cafe24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 </a:t>
            </a:r>
            <a:r>
              <a:rPr lang="en-US" altLang="ko-KR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사용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 가이드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</a:b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(LGIT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자재관리 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시스템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)</a:t>
            </a:r>
            <a:endParaRPr lang="ko-KR" altLang="en-US" sz="40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4077072"/>
            <a:ext cx="6933089" cy="1201688"/>
          </a:xfrm>
        </p:spPr>
        <p:txBody>
          <a:bodyPr/>
          <a:lstStyle/>
          <a:p>
            <a:r>
              <a:rPr lang="en-US" altLang="ko-KR" sz="2400" dirty="0" err="1" smtClean="0">
                <a:latin typeface="HY그래픽M" pitchFamily="18" charset="-127"/>
                <a:ea typeface="HY그래픽M" pitchFamily="18" charset="-127"/>
              </a:rPr>
              <a:t>Ver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1.0 </a:t>
            </a:r>
            <a:r>
              <a:rPr lang="ko-KR" altLang="en-US" sz="2400" dirty="0" err="1" smtClean="0">
                <a:latin typeface="HY그래픽M" pitchFamily="18" charset="-127"/>
                <a:ea typeface="HY그래픽M" pitchFamily="18" charset="-127"/>
              </a:rPr>
              <a:t>배포판</a:t>
            </a:r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 유저가이드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2016.11.3</a:t>
            </a:r>
          </a:p>
          <a:p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박재용 주임연구원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>
                <a:latin typeface="HY그래픽M" pitchFamily="18" charset="-127"/>
                <a:ea typeface="HY그래픽M" pitchFamily="18" charset="-127"/>
              </a:rPr>
              <a:t>j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aeyong1.park@lginnotek.com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9" y="5589240"/>
            <a:ext cx="9334227" cy="9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836712"/>
            <a:ext cx="85583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(Parts)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813" y="5301208"/>
            <a:ext cx="8913972" cy="537721"/>
          </a:xfrm>
        </p:spPr>
        <p:txBody>
          <a:bodyPr/>
          <a:lstStyle/>
          <a:p>
            <a:r>
              <a:rPr lang="ko-KR" altLang="en-US" sz="2000" dirty="0"/>
              <a:t>생성하면 하단에 </a:t>
            </a:r>
            <a:r>
              <a:rPr lang="ko-KR" altLang="en-US" sz="2000" dirty="0" smtClean="0"/>
              <a:t>표시 </a:t>
            </a:r>
            <a:r>
              <a:rPr lang="ko-KR" altLang="en-US" sz="2000" dirty="0"/>
              <a:t>및 수정</a:t>
            </a:r>
            <a:r>
              <a:rPr lang="en-US" altLang="ko-KR" sz="2000" dirty="0"/>
              <a:t>,</a:t>
            </a:r>
            <a:r>
              <a:rPr lang="ko-KR" altLang="en-US" sz="2000" dirty="0"/>
              <a:t>삭제 가능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304134" y="2852936"/>
            <a:ext cx="288032" cy="5040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96567" y="2891279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소수점포함 숫자만 가능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천단위</a:t>
            </a:r>
            <a:r>
              <a:rPr lang="ko-KR" altLang="en-US" sz="1600" dirty="0" smtClean="0"/>
              <a:t> 콤마인식가능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4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출고부품 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738" y="5484361"/>
            <a:ext cx="8913972" cy="1112991"/>
          </a:xfrm>
        </p:spPr>
        <p:txBody>
          <a:bodyPr/>
          <a:lstStyle/>
          <a:p>
            <a:r>
              <a:rPr lang="ko-KR" altLang="en-US" dirty="0" err="1" smtClean="0"/>
              <a:t>수량입력후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567830" y="100302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3494259">
            <a:off x="7616502" y="295635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84784"/>
            <a:ext cx="9632726" cy="37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9" y="1587234"/>
            <a:ext cx="9793359" cy="385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부품리스트 보기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95" y="5126757"/>
            <a:ext cx="8913972" cy="534491"/>
          </a:xfrm>
        </p:spPr>
        <p:txBody>
          <a:bodyPr/>
          <a:lstStyle/>
          <a:p>
            <a:r>
              <a:rPr lang="ko-KR" altLang="en-US" dirty="0" smtClean="0"/>
              <a:t>부품리스트에 </a:t>
            </a:r>
            <a:r>
              <a:rPr lang="ko-KR" altLang="en-US" dirty="0" err="1" smtClean="0"/>
              <a:t>담은것들</a:t>
            </a:r>
            <a:r>
              <a:rPr lang="ko-KR" altLang="en-US" dirty="0" smtClean="0"/>
              <a:t> 표시 및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719958" y="108955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76997" y="1939913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801491" y="1089555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42032" y="198884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" y="1181820"/>
            <a:ext cx="9655878" cy="455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887" y="5949280"/>
            <a:ext cx="8913972" cy="608935"/>
          </a:xfrm>
        </p:spPr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내용을 쓰고 출고요청 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647950" y="672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04989" y="173680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729483" y="67241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19872" y="3560322"/>
            <a:ext cx="251489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smtClean="0"/>
              <a:t>3</a:t>
            </a:r>
            <a:r>
              <a:rPr lang="ko-KR" altLang="en-US" sz="1600" dirty="0" err="1" smtClean="0"/>
              <a:t>일이내입력불</a:t>
            </a:r>
            <a:r>
              <a:rPr lang="ko-KR" altLang="en-US" sz="1600" dirty="0" err="1"/>
              <a:t>가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>
          <a:xfrm>
            <a:off x="7256462" y="4365104"/>
            <a:ext cx="288032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44495" y="4744315"/>
            <a:ext cx="2016224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부품리스트 표시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824414" y="2204864"/>
            <a:ext cx="288032" cy="12961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112446" y="2675255"/>
            <a:ext cx="2296747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 내용 작성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783854" y="3501008"/>
            <a:ext cx="1800200" cy="432048"/>
          </a:xfrm>
          <a:prstGeom prst="wedgeRoundRectCallout">
            <a:avLst>
              <a:gd name="adj1" fmla="val -35976"/>
              <a:gd name="adj2" fmla="val -78595"/>
              <a:gd name="adj3" fmla="val 16667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843538" y="17688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4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93" y="2996952"/>
            <a:ext cx="5766957" cy="3783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686"/>
            <a:ext cx="8475896" cy="166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진행상황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5"/>
            <a:ext cx="8913972" cy="2481143"/>
          </a:xfrm>
        </p:spPr>
        <p:txBody>
          <a:bodyPr/>
          <a:lstStyle/>
          <a:p>
            <a:r>
              <a:rPr lang="ko-KR" altLang="en-US" sz="2000" dirty="0" smtClean="0"/>
              <a:t>출고요청건의 진행상황 확인가능</a:t>
            </a:r>
            <a:endParaRPr lang="ko-KR" altLang="en-US" sz="2000" dirty="0"/>
          </a:p>
        </p:txBody>
      </p:sp>
      <p:sp>
        <p:nvSpPr>
          <p:cNvPr id="7" name="아래쪽 화살표 6"/>
          <p:cNvSpPr/>
          <p:nvPr/>
        </p:nvSpPr>
        <p:spPr>
          <a:xfrm>
            <a:off x="3007990" y="83671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위쪽 화살표 설명선 3"/>
          <p:cNvSpPr/>
          <p:nvPr/>
        </p:nvSpPr>
        <p:spPr>
          <a:xfrm rot="10800000">
            <a:off x="7206819" y="2608336"/>
            <a:ext cx="553698" cy="964679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832526" y="2204865"/>
            <a:ext cx="207188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자세히 누르면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작성내용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출고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563"/>
            <a:ext cx="9904413" cy="246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첫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219" y="4154787"/>
            <a:ext cx="8913972" cy="1512168"/>
          </a:xfrm>
        </p:spPr>
        <p:txBody>
          <a:bodyPr/>
          <a:lstStyle/>
          <a:p>
            <a:r>
              <a:rPr lang="ko-KR" altLang="en-US" dirty="0" smtClean="0"/>
              <a:t>로그인 하면 출고요청 들어온 내역 리스트가 표시됨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1"/>
          <a:stretch/>
        </p:blipFill>
        <p:spPr bwMode="auto">
          <a:xfrm>
            <a:off x="0" y="1759867"/>
            <a:ext cx="2759275" cy="24615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17" y="1711686"/>
            <a:ext cx="6840763" cy="44829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상세정보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자세히를</a:t>
            </a:r>
            <a:r>
              <a:rPr lang="ko-KR" altLang="en-US" dirty="0" smtClean="0"/>
              <a:t> 누르면 상세 요청내용이 표시됨</a:t>
            </a:r>
            <a:endParaRPr lang="ko-KR" altLang="en-US" dirty="0"/>
          </a:p>
        </p:txBody>
      </p:sp>
      <p:sp>
        <p:nvSpPr>
          <p:cNvPr id="6" name="위쪽 화살표 설명선 5"/>
          <p:cNvSpPr/>
          <p:nvPr/>
        </p:nvSpPr>
        <p:spPr>
          <a:xfrm rot="5400000">
            <a:off x="1893577" y="3131825"/>
            <a:ext cx="428620" cy="180020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3374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06" y="1244548"/>
            <a:ext cx="6480720" cy="3984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301208"/>
            <a:ext cx="9904413" cy="155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출고접수완료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1796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출고접수 완료를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프린트창이</a:t>
            </a:r>
            <a:r>
              <a:rPr lang="ko-KR" altLang="en-US" dirty="0" smtClean="0"/>
              <a:t> 뜸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49124" y="5373216"/>
            <a:ext cx="8913972" cy="6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창을 닫으면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해당건은</a:t>
            </a:r>
            <a:r>
              <a:rPr lang="ko-KR" altLang="en-US" dirty="0" smtClean="0"/>
              <a:t> 출고접수완료 상태로 </a:t>
            </a:r>
            <a:r>
              <a:rPr lang="ko-KR" altLang="en-US" dirty="0"/>
              <a:t>변경됨</a:t>
            </a:r>
            <a:endParaRPr lang="en-US" altLang="ko-KR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64749"/>
          <a:stretch/>
        </p:blipFill>
        <p:spPr bwMode="auto">
          <a:xfrm>
            <a:off x="111206" y="5877272"/>
            <a:ext cx="9715579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0" y="933461"/>
            <a:ext cx="7998692" cy="52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출고반려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770" y="5949280"/>
            <a:ext cx="8913972" cy="1112991"/>
          </a:xfrm>
        </p:spPr>
        <p:txBody>
          <a:bodyPr/>
          <a:lstStyle/>
          <a:p>
            <a:r>
              <a:rPr lang="ko-KR" altLang="en-US" sz="2400" dirty="0" smtClean="0"/>
              <a:t>출고를 마치고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출고완료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누르면 마무리됨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정상적으로 하지 못했으면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반려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처리함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시험용 접속정보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[Site]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2"/>
              </a:rPr>
              <a:t>http://innoparts.cafe24.com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테스트</a:t>
            </a:r>
            <a:r>
              <a:rPr lang="ko-KR" altLang="en-US" sz="2400" dirty="0"/>
              <a:t>용</a:t>
            </a:r>
            <a:r>
              <a:rPr lang="ko-KR" altLang="en-US" sz="2400" dirty="0" smtClean="0"/>
              <a:t> 로그인 </a:t>
            </a:r>
            <a:r>
              <a:rPr lang="en-US" altLang="ko-KR" sz="2400" dirty="0" smtClean="0"/>
              <a:t>ID]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가상의 재고가 등록되어 있어 바로 테스트가 가능함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7387"/>
              </p:ext>
            </p:extLst>
          </p:nvPr>
        </p:nvGraphicFramePr>
        <p:xfrm>
          <a:off x="608740" y="4984368"/>
          <a:ext cx="87849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00400"/>
                <a:gridCol w="273630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업무 구분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ID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Password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 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shipuser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14" y="988616"/>
            <a:ext cx="3840228" cy="316046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</a:t>
            </a:r>
            <a:r>
              <a:rPr lang="ko-KR" altLang="en-US" dirty="0" err="1" smtClean="0"/>
              <a:t>출고요청건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48044"/>
          </a:xfrm>
        </p:spPr>
        <p:txBody>
          <a:bodyPr/>
          <a:lstStyle/>
          <a:p>
            <a:r>
              <a:rPr lang="ko-KR" altLang="en-US" dirty="0" smtClean="0"/>
              <a:t>출고요청 결과를 </a:t>
            </a:r>
            <a:r>
              <a:rPr lang="ko-KR" altLang="en-US" dirty="0" smtClean="0"/>
              <a:t>개발자도 동시에 </a:t>
            </a:r>
            <a:r>
              <a:rPr lang="ko-KR" altLang="en-US" dirty="0" smtClean="0"/>
              <a:t>확인가능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477694" y="5575006"/>
            <a:ext cx="3528392" cy="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개발자 화면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760984" y="190158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884"/>
            <a:ext cx="9776742" cy="26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832526" y="4005064"/>
            <a:ext cx="936104" cy="252000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타 개발자 출고업무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80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파트너출고요청이란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5771" y="1124744"/>
            <a:ext cx="4833422" cy="5001423"/>
          </a:xfrm>
        </p:spPr>
        <p:txBody>
          <a:bodyPr/>
          <a:lstStyle/>
          <a:p>
            <a:r>
              <a:rPr lang="ko-KR" altLang="en-US" dirty="0" smtClean="0"/>
              <a:t>부품을 가진 개발담당자만 출고가 가능함</a:t>
            </a:r>
            <a:endParaRPr lang="en-US" altLang="ko-KR" dirty="0" smtClean="0"/>
          </a:p>
          <a:p>
            <a:r>
              <a:rPr lang="ko-KR" altLang="en-US" dirty="0" err="1" smtClean="0"/>
              <a:t>다른개발자가</a:t>
            </a:r>
            <a:r>
              <a:rPr lang="ko-KR" altLang="en-US" dirty="0" smtClean="0"/>
              <a:t> 해당부품 출고가 필요한 경우에 사용</a:t>
            </a:r>
            <a:endParaRPr lang="en-US" altLang="ko-KR" dirty="0"/>
          </a:p>
          <a:p>
            <a:r>
              <a:rPr lang="ko-KR" altLang="en-US" dirty="0" smtClean="0"/>
              <a:t>원 개발담당자와 협의를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</a:t>
            </a:r>
            <a:r>
              <a:rPr lang="ko-KR" altLang="en-US" dirty="0" err="1" smtClean="0"/>
              <a:t>출고진행함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설명선 5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12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pic>
        <p:nvPicPr>
          <p:cNvPr id="1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4225860" y="4607272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오른쪽 화살표 설명선 20"/>
          <p:cNvSpPr/>
          <p:nvPr/>
        </p:nvSpPr>
        <p:spPr>
          <a:xfrm>
            <a:off x="1999877" y="4795466"/>
            <a:ext cx="2177636" cy="60558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97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079545" y="5589240"/>
            <a:ext cx="224081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파트너 개발담당자가 원하는 항목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90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 재고 조회화면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4653136"/>
            <a:ext cx="8913972" cy="1473031"/>
          </a:xfrm>
        </p:spPr>
        <p:txBody>
          <a:bodyPr/>
          <a:lstStyle/>
          <a:p>
            <a:r>
              <a:rPr lang="ko-KR" altLang="en-US" dirty="0" smtClean="0"/>
              <a:t>동일한 방법으로 조회 및 출고준비 가능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9674"/>
            <a:ext cx="9776741" cy="25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376142" y="1206728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93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7" y="1351662"/>
            <a:ext cx="8993489" cy="47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파트너자재 출고요청서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726" y="5949280"/>
            <a:ext cx="8913972" cy="648072"/>
          </a:xfrm>
        </p:spPr>
        <p:txBody>
          <a:bodyPr/>
          <a:lstStyle/>
          <a:p>
            <a:r>
              <a:rPr lang="ko-KR" altLang="en-US" dirty="0" smtClean="0"/>
              <a:t>출고요청서 작성화면도 동일함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7030913" y="908720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8087952" y="209684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112446" y="90872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52987" y="2145776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6801333" y="395613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252337" y="4005064"/>
            <a:ext cx="2505997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소유한 개발담당자</a:t>
            </a:r>
            <a:endParaRPr lang="ko-KR" altLang="en-US" sz="1600" dirty="0"/>
          </a:p>
        </p:txBody>
      </p:sp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152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/>
          <a:stretch/>
        </p:blipFill>
        <p:spPr bwMode="auto">
          <a:xfrm>
            <a:off x="2791966" y="3727152"/>
            <a:ext cx="6796732" cy="2986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1" y="1653417"/>
            <a:ext cx="9302018" cy="19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협의출고 확인 및 승인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746" y="1163881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메뉴에서 승인 또는 반려선택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이후 출고과정 동일함</a:t>
            </a:r>
            <a:endParaRPr lang="ko-KR" altLang="en-US" dirty="0"/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26225" y="274638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위쪽 화살표 설명선 9"/>
          <p:cNvSpPr/>
          <p:nvPr/>
        </p:nvSpPr>
        <p:spPr>
          <a:xfrm rot="10800000">
            <a:off x="9093330" y="3200086"/>
            <a:ext cx="631726" cy="516945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52770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63974" y="6237311"/>
            <a:ext cx="2016224" cy="476081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6108799" y="134792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5400000">
            <a:off x="7165838" y="2536056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190332" y="134792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7330873" y="25849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42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현재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636912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현재 출고요청 방법</a:t>
            </a:r>
            <a:endParaRPr lang="ko-KR" altLang="en-US" sz="2400" dirty="0"/>
          </a:p>
        </p:txBody>
      </p:sp>
      <p:sp>
        <p:nvSpPr>
          <p:cNvPr id="23556" name="TextBox 23555"/>
          <p:cNvSpPr txBox="1"/>
          <p:nvPr/>
        </p:nvSpPr>
        <p:spPr>
          <a:xfrm>
            <a:off x="1606630" y="3731823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017" y="4095288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350100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429728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5166029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56700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36328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23202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94513" y="5179379"/>
            <a:ext cx="11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엑셀파일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4304134" y="2636912"/>
            <a:ext cx="5400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출고담당자가 연락업무에 쓰는 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메일확인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전화수신</a:t>
            </a:r>
            <a:r>
              <a:rPr lang="en-US" altLang="ko-KR" sz="2400" dirty="0" smtClean="0"/>
              <a:t>..)</a:t>
            </a:r>
          </a:p>
        </p:txBody>
      </p:sp>
      <p:cxnSp>
        <p:nvCxnSpPr>
          <p:cNvPr id="23559" name="직선 화살표 연결선 23558"/>
          <p:cNvCxnSpPr/>
          <p:nvPr/>
        </p:nvCxnSpPr>
        <p:spPr>
          <a:xfrm>
            <a:off x="1207790" y="3918906"/>
            <a:ext cx="156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직선 화살표 연결선 23560"/>
          <p:cNvCxnSpPr/>
          <p:nvPr/>
        </p:nvCxnSpPr>
        <p:spPr>
          <a:xfrm>
            <a:off x="1207790" y="4071058"/>
            <a:ext cx="1656184" cy="64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3140968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2575942" y="3140968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63" name="직선 화살표 연결선 23562"/>
          <p:cNvCxnSpPr/>
          <p:nvPr/>
        </p:nvCxnSpPr>
        <p:spPr>
          <a:xfrm>
            <a:off x="1207790" y="4270810"/>
            <a:ext cx="1656184" cy="151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5" name="직선 화살표 연결선 23564"/>
          <p:cNvCxnSpPr/>
          <p:nvPr/>
        </p:nvCxnSpPr>
        <p:spPr>
          <a:xfrm flipV="1">
            <a:off x="1207790" y="3970150"/>
            <a:ext cx="1569895" cy="10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3485" y="4393122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cxnSp>
        <p:nvCxnSpPr>
          <p:cNvPr id="23567" name="직선 화살표 연결선 23566"/>
          <p:cNvCxnSpPr/>
          <p:nvPr/>
        </p:nvCxnSpPr>
        <p:spPr>
          <a:xfrm flipH="1">
            <a:off x="1343017" y="4869160"/>
            <a:ext cx="13769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353" y="4782634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05304"/>
            <a:ext cx="2160000" cy="2160000"/>
          </a:xfrm>
          <a:prstGeom prst="pie">
            <a:avLst>
              <a:gd name="adj1" fmla="val 2685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47618" y="3933056"/>
            <a:ext cx="2160000" cy="2160000"/>
          </a:xfrm>
          <a:prstGeom prst="pie">
            <a:avLst>
              <a:gd name="adj1" fmla="val 16161675"/>
              <a:gd name="adj2" fmla="val 26202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134814" y="4257212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연락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</a:t>
            </a:r>
            <a:r>
              <a:rPr lang="ko-KR" altLang="en-US" sz="2400" dirty="0">
                <a:solidFill>
                  <a:schemeClr val="bg1"/>
                </a:solidFill>
              </a:rPr>
              <a:t>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054694" y="4689260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향후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564904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향후 출고요청 방법</a:t>
            </a:r>
            <a:endParaRPr lang="ko-KR" altLang="en-US" sz="2400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335699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415327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502201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42298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21926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088007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5473523" y="3068960"/>
            <a:ext cx="4159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연락업무에 쓰는 시간</a:t>
            </a:r>
            <a:endParaRPr lang="en-US" altLang="ko-KR" sz="2400" dirty="0" smtClean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2996952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3395171" y="2996952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32245"/>
            <a:ext cx="2160000" cy="2160000"/>
          </a:xfrm>
          <a:prstGeom prst="pie">
            <a:avLst>
              <a:gd name="adj1" fmla="val 1809266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35158" y="3755132"/>
            <a:ext cx="2160000" cy="2160000"/>
          </a:xfrm>
          <a:prstGeom prst="pie">
            <a:avLst>
              <a:gd name="adj1" fmla="val 16161675"/>
              <a:gd name="adj2" fmla="val 178699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615911" y="3780337"/>
            <a:ext cx="20888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/>
                </a:solidFill>
              </a:rPr>
              <a:t>연락업무</a:t>
            </a:r>
            <a:endParaRPr lang="en-US" altLang="ko-KR" sz="2400" dirty="0" smtClean="0">
              <a:solidFill>
                <a:schemeClr val="accent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248350" y="5229200"/>
            <a:ext cx="17390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81" name="내용 개체 틀 2"/>
          <p:cNvSpPr txBox="1">
            <a:spLocks/>
          </p:cNvSpPr>
          <p:nvPr/>
        </p:nvSpPr>
        <p:spPr bwMode="auto">
          <a:xfrm>
            <a:off x="772551" y="5805264"/>
            <a:ext cx="504492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개발담당자는 시간에 관계없이 출고요청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출고담당자는 사무실에서 일괄 프린트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/>
              <a:t>현장업무 수행시간 증가</a:t>
            </a:r>
            <a:endParaRPr lang="ko-KR" altLang="en-US" sz="1600" dirty="0"/>
          </a:p>
        </p:txBody>
      </p:sp>
      <p:sp>
        <p:nvSpPr>
          <p:cNvPr id="23574" name="오른쪽 중괄호 23573"/>
          <p:cNvSpPr/>
          <p:nvPr/>
        </p:nvSpPr>
        <p:spPr>
          <a:xfrm rot="5400000">
            <a:off x="6664756" y="1229062"/>
            <a:ext cx="372741" cy="2298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5" name="TextBox 23574"/>
          <p:cNvSpPr txBox="1"/>
          <p:nvPr/>
        </p:nvSpPr>
        <p:spPr>
          <a:xfrm>
            <a:off x="5817473" y="2564904"/>
            <a:ext cx="20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itchFamily="18" charset="-127"/>
                <a:ea typeface="HY그래픽M" pitchFamily="18" charset="-127"/>
              </a:rPr>
              <a:t>업무전환가능</a:t>
            </a:r>
          </a:p>
        </p:txBody>
      </p:sp>
      <p:sp>
        <p:nvSpPr>
          <p:cNvPr id="23577" name="도넛 23576"/>
          <p:cNvSpPr/>
          <p:nvPr/>
        </p:nvSpPr>
        <p:spPr>
          <a:xfrm>
            <a:off x="1742201" y="3708329"/>
            <a:ext cx="1489051" cy="1489051"/>
          </a:xfrm>
          <a:prstGeom prst="donut">
            <a:avLst>
              <a:gd name="adj" fmla="val 1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78" name="TextBox 23577"/>
          <p:cNvSpPr txBox="1"/>
          <p:nvPr/>
        </p:nvSpPr>
        <p:spPr>
          <a:xfrm>
            <a:off x="1894553" y="3812847"/>
            <a:ext cx="118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</a:t>
            </a:r>
          </a:p>
          <a:p>
            <a:pPr algn="ctr"/>
            <a:r>
              <a:rPr lang="en-US" altLang="ko-KR" sz="2400" spc="-120" dirty="0" err="1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mgmt</a:t>
            </a:r>
            <a:endParaRPr lang="en-US" altLang="ko-KR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System</a:t>
            </a:r>
            <a:endParaRPr lang="ko-KR" altLang="en-US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3580" name="직선 화살표 연결선 23579"/>
          <p:cNvCxnSpPr/>
          <p:nvPr/>
        </p:nvCxnSpPr>
        <p:spPr>
          <a:xfrm>
            <a:off x="1120314" y="3708329"/>
            <a:ext cx="66034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2" name="직선 화살표 연결선 23581"/>
          <p:cNvCxnSpPr>
            <a:stCxn id="49" idx="3"/>
          </p:cNvCxnSpPr>
          <p:nvPr/>
        </p:nvCxnSpPr>
        <p:spPr>
          <a:xfrm>
            <a:off x="1120314" y="4571170"/>
            <a:ext cx="62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07790" y="5004233"/>
            <a:ext cx="572873" cy="5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9366" y="4068361"/>
            <a:ext cx="85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수시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등록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4014" y="4005064"/>
            <a:ext cx="8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일괄 출력</a:t>
            </a:r>
            <a:endParaRPr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231252" y="3960238"/>
            <a:ext cx="581917" cy="2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31252" y="4571170"/>
            <a:ext cx="56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079998" y="5004233"/>
            <a:ext cx="714110" cy="43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설명선 14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프로젝트와 부품간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8668" y="1520789"/>
            <a:ext cx="5388074" cy="4104455"/>
          </a:xfrm>
        </p:spPr>
        <p:txBody>
          <a:bodyPr/>
          <a:lstStyle/>
          <a:p>
            <a:r>
              <a:rPr lang="ko-KR" altLang="en-US" sz="2000" dirty="0" smtClean="0"/>
              <a:t>하나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프로젝트에는 개발담당자와 출고담당자가 지정됨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프로젝트에는 여러 부품이 속해있음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개발담당자는 프로젝트의 자재를 출고요청 할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출고담당자가 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반려 후 출고진행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다른프로젝트의</a:t>
            </a:r>
            <a:r>
              <a:rPr lang="ko-KR" altLang="en-US" sz="2000" dirty="0" smtClean="0"/>
              <a:t> 부품도 해당개발자의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승인단계 거쳐서 출고 가능</a:t>
            </a:r>
            <a:endParaRPr lang="ko-KR" altLang="en-US" sz="2000" dirty="0"/>
          </a:p>
        </p:txBody>
      </p:sp>
      <p:pic>
        <p:nvPicPr>
          <p:cNvPr id="276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27654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9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출고업무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604127"/>
            <a:ext cx="8252319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574" y="4365104"/>
            <a:ext cx="97061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STATE 1 : </a:t>
            </a:r>
            <a:r>
              <a:rPr lang="ko-KR" altLang="en-US" sz="1600" dirty="0"/>
              <a:t>요청서 </a:t>
            </a:r>
            <a:r>
              <a:rPr lang="ko-KR" altLang="en-US" sz="1600" dirty="0" err="1"/>
              <a:t>작성중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개발담당자가 부품리스트를 추가삭제 및 수량변경 할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               </a:t>
            </a:r>
            <a:r>
              <a:rPr lang="ko-KR" altLang="en-US" sz="1600" dirty="0" err="1"/>
              <a:t>출고요청하면</a:t>
            </a:r>
            <a:r>
              <a:rPr lang="ko-KR" altLang="en-US" sz="1600" dirty="0"/>
              <a:t> 출고담당자에게 작성내용이 넘어감</a:t>
            </a:r>
            <a:br>
              <a:rPr lang="ko-KR" altLang="en-US" sz="1600" dirty="0"/>
            </a:br>
            <a:r>
              <a:rPr lang="ko-KR" altLang="en-US" sz="1600" dirty="0"/>
              <a:t>                부품수량 </a:t>
            </a:r>
            <a:r>
              <a:rPr lang="ko-KR" altLang="en-US" sz="1600" dirty="0" err="1"/>
              <a:t>여러건을</a:t>
            </a:r>
            <a:r>
              <a:rPr lang="ko-KR" altLang="en-US" sz="1600" dirty="0"/>
              <a:t> 출고요청 </a:t>
            </a:r>
            <a:r>
              <a:rPr lang="en-US" altLang="ko-KR" sz="1600" dirty="0"/>
              <a:t>1</a:t>
            </a:r>
            <a:r>
              <a:rPr lang="ko-KR" altLang="en-US" sz="1600" dirty="0"/>
              <a:t>건으로 진행할 수 있음</a:t>
            </a:r>
          </a:p>
          <a:p>
            <a:r>
              <a:rPr lang="en-US" altLang="ko-KR" sz="1600" dirty="0"/>
              <a:t>STATE 2 : </a:t>
            </a:r>
            <a:r>
              <a:rPr lang="ko-KR" altLang="en-US" sz="1600" dirty="0" err="1"/>
              <a:t>합의요청중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동료개발자가 승인해야 </a:t>
            </a:r>
            <a:r>
              <a:rPr lang="ko-KR" altLang="en-US" sz="1600" dirty="0" err="1"/>
              <a:t>출고진행함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승인시</a:t>
            </a:r>
            <a:r>
              <a:rPr lang="ko-KR" altLang="en-US" sz="1600" dirty="0"/>
              <a:t> 출고담당자에게 리스트가 넘어감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STATE 3 : </a:t>
            </a:r>
            <a:r>
              <a:rPr lang="ko-KR" altLang="en-US" sz="1600" dirty="0" err="1"/>
              <a:t>출고접수중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확인하고 프린트를 </a:t>
            </a:r>
            <a:r>
              <a:rPr lang="ko-KR" altLang="en-US" sz="1600" dirty="0" err="1"/>
              <a:t>해야함</a:t>
            </a:r>
            <a:endParaRPr lang="ko-KR" altLang="en-US" sz="1600" dirty="0"/>
          </a:p>
          <a:p>
            <a:r>
              <a:rPr lang="en-US" altLang="ko-KR" sz="1600" dirty="0"/>
              <a:t>STATE 4 : </a:t>
            </a:r>
            <a:r>
              <a:rPr lang="ko-KR" altLang="en-US" sz="1600" dirty="0"/>
              <a:t>출고접수완료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</a:t>
            </a:r>
            <a:r>
              <a:rPr lang="ko-KR" altLang="en-US" sz="1600" dirty="0" err="1"/>
              <a:t>출고완료후</a:t>
            </a:r>
            <a:r>
              <a:rPr lang="ko-KR" altLang="en-US" sz="1600" dirty="0"/>
              <a:t> 출고완료 버튼을 눌러야 함</a:t>
            </a:r>
          </a:p>
          <a:p>
            <a:r>
              <a:rPr lang="en-US" altLang="ko-KR" sz="1600" dirty="0"/>
              <a:t>STATE 5 : </a:t>
            </a:r>
            <a:r>
              <a:rPr lang="ko-KR" altLang="en-US" sz="1600" dirty="0"/>
              <a:t>출고완료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  <a:p>
            <a:r>
              <a:rPr lang="en-US" altLang="ko-KR" sz="1600" dirty="0"/>
              <a:t>STATE 6 : </a:t>
            </a:r>
            <a:r>
              <a:rPr lang="ko-KR" altLang="en-US" sz="1600" dirty="0"/>
              <a:t>반려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1408" y="980728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[</a:t>
            </a:r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시스템의 </a:t>
            </a:r>
            <a:r>
              <a:rPr lang="en-US" altLang="ko-KR" sz="2400" b="1" dirty="0">
                <a:latin typeface="HY그래픽M" pitchFamily="18" charset="-127"/>
                <a:ea typeface="HY그래픽M" pitchFamily="18" charset="-127"/>
              </a:rPr>
              <a:t>State 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Machine]</a:t>
            </a:r>
          </a:p>
        </p:txBody>
      </p:sp>
    </p:spTree>
    <p:extLst>
      <p:ext uri="{BB962C8B-B14F-4D97-AF65-F5344CB8AC3E}">
        <p14:creationId xmlns:p14="http://schemas.microsoft.com/office/powerpoint/2010/main" val="301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 b="3889"/>
          <a:stretch/>
        </p:blipFill>
        <p:spPr bwMode="auto">
          <a:xfrm>
            <a:off x="199678" y="1722214"/>
            <a:ext cx="3495675" cy="4615706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 및 주의 사항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4098479" y="1866230"/>
            <a:ext cx="5606255" cy="4515098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40038" y="2370286"/>
            <a:ext cx="658441" cy="288032"/>
          </a:xfrm>
          <a:prstGeom prst="right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로그인 화면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56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개발담당자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478873" y="3933056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시작담당자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출고담당자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" y="1706853"/>
            <a:ext cx="9794107" cy="1650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835"/>
          <a:stretch/>
        </p:blipFill>
        <p:spPr bwMode="auto">
          <a:xfrm>
            <a:off x="55662" y="4509120"/>
            <a:ext cx="9794107" cy="1592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개발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5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업무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4764285"/>
            <a:ext cx="8913972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회원가입후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6392366" y="1556793"/>
            <a:ext cx="389981" cy="440407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456262" y="1196752"/>
            <a:ext cx="39529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누르면 </a:t>
            </a:r>
            <a:r>
              <a:rPr lang="en-US" altLang="ko-KR" sz="2000" dirty="0" smtClean="0"/>
              <a:t>Dropdown </a:t>
            </a:r>
            <a:r>
              <a:rPr lang="ko-KR" altLang="en-US" sz="2000" dirty="0" smtClean="0"/>
              <a:t>메뉴가 열림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" y="2006577"/>
            <a:ext cx="9505056" cy="2504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5453633"/>
            <a:ext cx="9704735" cy="12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5085184"/>
            <a:ext cx="9528578" cy="501302"/>
          </a:xfrm>
        </p:spPr>
        <p:txBody>
          <a:bodyPr/>
          <a:lstStyle/>
          <a:p>
            <a:r>
              <a:rPr lang="ko-KR" altLang="en-US" sz="2000" dirty="0" smtClean="0"/>
              <a:t>생성하면 하단에 본인프로젝트 표시 및 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 가능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015430"/>
            <a:ext cx="8896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08" y="1537742"/>
            <a:ext cx="4488018" cy="24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885010" y="2226013"/>
            <a:ext cx="325966" cy="2080006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96023" y="3356992"/>
            <a:ext cx="1800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출고담당자의 </a:t>
            </a:r>
            <a:r>
              <a:rPr lang="en-US" altLang="ko-KR" sz="1600" dirty="0" smtClean="0"/>
              <a:t>ID </a:t>
            </a:r>
          </a:p>
          <a:p>
            <a:pPr marL="0" indent="0">
              <a:buNone/>
            </a:pPr>
            <a:r>
              <a:rPr lang="ko-KR" altLang="en-US" sz="1600" dirty="0" smtClean="0"/>
              <a:t>조회가능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7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78492</TotalTime>
  <Words>452</Words>
  <Application>Microsoft Office PowerPoint</Application>
  <PresentationFormat>사용자 지정</PresentationFormat>
  <Paragraphs>160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Arial</vt:lpstr>
      <vt:lpstr>HY헤드라인M</vt:lpstr>
      <vt:lpstr>Wingdings</vt:lpstr>
      <vt:lpstr>HY그래픽M</vt:lpstr>
      <vt:lpstr>Times New Roman</vt:lpstr>
      <vt:lpstr>맑은 고딕</vt:lpstr>
      <vt:lpstr>1_디자인 사용자 지정</vt:lpstr>
      <vt:lpstr>INNO PARTS 사용자 가이드 (LGIT 자재관리 시스템)</vt:lpstr>
      <vt:lpstr>시험용 접속정보</vt:lpstr>
      <vt:lpstr>사용자, 프로젝트와 부품간 관계</vt:lpstr>
      <vt:lpstr>출고업무 소개</vt:lpstr>
      <vt:lpstr>로그인 및 회원 가입</vt:lpstr>
      <vt:lpstr>회원가입 후 로그인 화면</vt:lpstr>
      <vt:lpstr>개발 담당자 업무</vt:lpstr>
      <vt:lpstr>개발담당자 업무 시작하기</vt:lpstr>
      <vt:lpstr>프로젝트 생성</vt:lpstr>
      <vt:lpstr>부품(Parts) 생성</vt:lpstr>
      <vt:lpstr>출고부품 담기 (장바구니 담기)</vt:lpstr>
      <vt:lpstr>출고요청 부품리스트 보기 (장바구니 확인)</vt:lpstr>
      <vt:lpstr>출고요청하기</vt:lpstr>
      <vt:lpstr>출고요청 진행상황 확인</vt:lpstr>
      <vt:lpstr>출고 담당자 업무</vt:lpstr>
      <vt:lpstr>로그인 첫 화면</vt:lpstr>
      <vt:lpstr>출고요청 상세정보</vt:lpstr>
      <vt:lpstr>출고접수완료</vt:lpstr>
      <vt:lpstr>출고완료/출고반려</vt:lpstr>
      <vt:lpstr>개발담당자 출고요청건 확인</vt:lpstr>
      <vt:lpstr>타 개발자 출고업무</vt:lpstr>
      <vt:lpstr>파트너출고요청이란?</vt:lpstr>
      <vt:lpstr>파트너 재고 조회화면</vt:lpstr>
      <vt:lpstr>파트너자재 출고요청서 작성하기</vt:lpstr>
      <vt:lpstr>협의출고 확인 및 승인</vt:lpstr>
      <vt:lpstr>기대사항(1)</vt:lpstr>
      <vt:lpstr>기대사항(2)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Young, Sun</dc:creator>
  <cp:lastModifiedBy>Microsoft</cp:lastModifiedBy>
  <cp:revision>2003</cp:revision>
  <cp:lastPrinted>2015-01-13T02:21:39Z</cp:lastPrinted>
  <dcterms:created xsi:type="dcterms:W3CDTF">2010-12-16T05:11:19Z</dcterms:created>
  <dcterms:modified xsi:type="dcterms:W3CDTF">2016-11-02T15:24:33Z</dcterms:modified>
</cp:coreProperties>
</file>