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88" r:id="rId3"/>
    <p:sldId id="289" r:id="rId4"/>
    <p:sldId id="362" r:id="rId5"/>
    <p:sldId id="363" r:id="rId6"/>
    <p:sldId id="353" r:id="rId7"/>
    <p:sldId id="361" r:id="rId8"/>
    <p:sldId id="364" r:id="rId9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393"/>
    <a:srgbClr val="FFA7A7"/>
    <a:srgbClr val="101266"/>
    <a:srgbClr val="295D61"/>
    <a:srgbClr val="C0C0C0"/>
    <a:srgbClr val="DDDDD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>
      <p:cViewPr>
        <p:scale>
          <a:sx n="75" d="100"/>
          <a:sy n="75" d="100"/>
        </p:scale>
        <p:origin x="-1116" y="-810"/>
      </p:cViewPr>
      <p:guideLst>
        <p:guide orient="horz" pos="2160"/>
        <p:guide orient="horz" pos="754"/>
        <p:guide orient="horz" pos="436"/>
        <p:guide orient="horz" pos="3974"/>
        <p:guide pos="126"/>
        <p:guide pos="3120"/>
        <p:guide pos="61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notesViewPr>
    <p:cSldViewPr>
      <p:cViewPr varScale="1">
        <p:scale>
          <a:sx n="54" d="100"/>
          <a:sy n="54" d="100"/>
        </p:scale>
        <p:origin x="-270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CDE43F7-97E2-4EB5-92A5-88CA16F975B9}" type="datetimeFigureOut">
              <a:rPr lang="ko-KR" altLang="en-US"/>
              <a:pPr>
                <a:defRPr/>
              </a:pPr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984C15-5310-482C-85AB-F54BA11EA2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0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419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3A776-3E19-464C-8A8B-E7749AF3BE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30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7400925" y="0"/>
            <a:ext cx="2505075" cy="3603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800" b="1" i="1">
                <a:latin typeface="Arial" pitchFamily="34" charset="0"/>
                <a:ea typeface="맑은 고딕" pitchFamily="50" charset="-127"/>
                <a:cs typeface="Arial" pitchFamily="34" charset="0"/>
              </a:rPr>
              <a:t>The First Partner</a:t>
            </a:r>
            <a:endParaRPr lang="en-US" altLang="ko-KR" sz="1800" i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직사각형 2"/>
          <p:cNvSpPr>
            <a:spLocks noChangeArrowheads="1"/>
          </p:cNvSpPr>
          <p:nvPr userDrawn="1"/>
        </p:nvSpPr>
        <p:spPr bwMode="auto">
          <a:xfrm>
            <a:off x="360363" y="360363"/>
            <a:ext cx="719137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Use Only</a:t>
            </a:r>
            <a:endParaRPr lang="ko-KR" altLang="en-US">
              <a:solidFill>
                <a:srgbClr val="FF0000"/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4" name="직선 연결선 3"/>
          <p:cNvCxnSpPr>
            <a:cxnSpLocks noChangeShapeType="1"/>
          </p:cNvCxnSpPr>
          <p:nvPr userDrawn="1"/>
        </p:nvCxnSpPr>
        <p:spPr bwMode="auto">
          <a:xfrm>
            <a:off x="1892300" y="1989138"/>
            <a:ext cx="6121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4"/>
          <p:cNvCxnSpPr>
            <a:cxnSpLocks noChangeShapeType="1"/>
          </p:cNvCxnSpPr>
          <p:nvPr userDrawn="1"/>
        </p:nvCxnSpPr>
        <p:spPr bwMode="auto">
          <a:xfrm>
            <a:off x="2433638" y="2009775"/>
            <a:ext cx="50387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 descr="LGIT CI_2008_LG Innotek_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805488"/>
            <a:ext cx="2298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6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34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84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0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4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00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93663" y="542925"/>
            <a:ext cx="9720262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직사각형 12"/>
          <p:cNvSpPr>
            <a:spLocks noChangeArrowheads="1"/>
          </p:cNvSpPr>
          <p:nvPr/>
        </p:nvSpPr>
        <p:spPr bwMode="auto">
          <a:xfrm>
            <a:off x="4592638" y="82550"/>
            <a:ext cx="720725" cy="360363"/>
          </a:xfrm>
          <a:prstGeom prst="rect">
            <a:avLst/>
          </a:prstGeom>
          <a:noFill/>
          <a:ln w="12700" algn="ctr">
            <a:solidFill>
              <a:srgbClr val="FF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Use Only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688" y="6524625"/>
            <a:ext cx="936625" cy="244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13769BA-31AC-443E-AB00-EF2ADE0D1ADF}" type="slidenum">
              <a:rPr lang="ko-KR" altLang="en-US" sz="1000" b="1" smtClean="0">
                <a:latin typeface="Arial" charset="0"/>
                <a:ea typeface="돋움" pitchFamily="50" charset="-127"/>
              </a:rPr>
              <a:pPr eaLnBrk="1" hangingPunct="1">
                <a:defRPr/>
              </a:pPr>
              <a:t>‹#›</a:t>
            </a:fld>
            <a:r>
              <a:rPr lang="en-US" altLang="ko-KR" sz="1000" b="1" dirty="0" smtClean="0">
                <a:latin typeface="Arial" charset="0"/>
                <a:ea typeface="돋움" pitchFamily="50" charset="-127"/>
              </a:rPr>
              <a:t> / 6</a:t>
            </a:r>
            <a:endParaRPr lang="ko-KR" altLang="en-US" sz="1000" b="1" dirty="0" smtClean="0">
              <a:latin typeface="Arial" charset="0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88" y="6524625"/>
            <a:ext cx="3168650" cy="2174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algn="l"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/>
                <a:ea typeface="돋움"/>
              </a:rPr>
              <a:t>ⓒ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2011. All Rights Reserved.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돋움" pitchFamily="50" charset="-127"/>
            </a:endParaRPr>
          </a:p>
        </p:txBody>
      </p:sp>
      <p:pic>
        <p:nvPicPr>
          <p:cNvPr id="1031" name="그림 14" descr="LGIT CI_2008_LG Innotek_larg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6486525"/>
            <a:ext cx="1531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568450" y="1138238"/>
            <a:ext cx="684053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3000">
                <a:latin typeface="HY헤드라인M" pitchFamily="18" charset="-127"/>
                <a:ea typeface="HY헤드라인M" pitchFamily="18" charset="-127"/>
              </a:rPr>
              <a:t>어플리케이션 보안점검 결과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4211638" y="5084763"/>
            <a:ext cx="15843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Arial" pitchFamily="34" charset="0"/>
                <a:ea typeface="돋움" pitchFamily="50" charset="-127"/>
                <a:cs typeface="Arial" pitchFamily="34" charset="0"/>
              </a:rPr>
              <a:t>2014. 3 </a:t>
            </a:r>
            <a:endParaRPr lang="ko-KR" altLang="en-US" sz="140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67509"/>
              </p:ext>
            </p:extLst>
          </p:nvPr>
        </p:nvGraphicFramePr>
        <p:xfrm>
          <a:off x="1716088" y="2428875"/>
          <a:ext cx="6523037" cy="2373312"/>
        </p:xfrm>
        <a:graphic>
          <a:graphicData uri="http://schemas.openxmlformats.org/drawingml/2006/table">
            <a:tbl>
              <a:tblPr/>
              <a:tblGrid>
                <a:gridCol w="1144758"/>
                <a:gridCol w="1949500"/>
                <a:gridCol w="1285793"/>
                <a:gridCol w="2142986"/>
              </a:tblGrid>
              <a:tr h="293688">
                <a:tc rowSpan="2"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j-ea"/>
                          <a:ea typeface="+mj-ea"/>
                          <a:cs typeface="Times New Roman"/>
                        </a:rPr>
                        <a:t>시스템명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자재관리시스템</a:t>
                      </a:r>
                      <a:endParaRPr lang="en-US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자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박재용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일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2017-01-11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프로젝트 </a:t>
                      </a:r>
                      <a:endParaRPr lang="en-US" altLang="ko-KR" sz="1200" b="1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관리자</a:t>
                      </a:r>
                      <a:r>
                        <a:rPr lang="en-US" alt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(PM)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김택수 책임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요소기술팀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박재용 주임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전장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SW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개발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현업</a:t>
                      </a:r>
                      <a:r>
                        <a:rPr 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담당자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ko-KR" sz="1100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7374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주요업무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79478"/>
              </p:ext>
            </p:extLst>
          </p:nvPr>
        </p:nvGraphicFramePr>
        <p:xfrm>
          <a:off x="6740525" y="415925"/>
          <a:ext cx="3087687" cy="8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29"/>
                <a:gridCol w="1029229"/>
                <a:gridCol w="1029229"/>
              </a:tblGrid>
              <a:tr h="25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그룹장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5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68079"/>
              </p:ext>
            </p:extLst>
          </p:nvPr>
        </p:nvGraphicFramePr>
        <p:xfrm>
          <a:off x="238125" y="642938"/>
          <a:ext cx="9429750" cy="5760409"/>
        </p:xfrm>
        <a:graphic>
          <a:graphicData uri="http://schemas.openxmlformats.org/drawingml/2006/table">
            <a:tbl>
              <a:tblPr/>
              <a:tblGrid>
                <a:gridCol w="754063"/>
                <a:gridCol w="1728787"/>
                <a:gridCol w="4535488"/>
                <a:gridCol w="936625"/>
                <a:gridCol w="1474787"/>
              </a:tblGrid>
              <a:tr h="449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적용여부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(O/X)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45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계정관리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유일한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모든 사용자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는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중복되지 않도록 사용자마다 유일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해야 함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자체가입시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일정기간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사용하지 않은 계정을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통제가능</a:t>
                      </a:r>
                    </a:p>
                  </a:txBody>
                  <a:tcPr marL="36000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 로그아웃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~1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동안 키 입력이 없는 경우 해당 계정을 강제 로그아웃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또는 세션차단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   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강제 변경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강제적으로 패스워드를 변경하게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최소자리 규정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패스워드는 최소길이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자 이상 사용하게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조합 통제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숫자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특수문자  조합하여 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이전 패스워드 재사용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와 같은 패스워드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유추 가능한 패스워드 사용금지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 123456ABC, LOVELOVE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1,3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입력시 별표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입력된 패스워드는 별표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처리되거나 음영 처리 하여 화면에서 읽을 수 없도록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기본기능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후 강제 변경기능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한 후 최초 로그인시 강제적으로 패스워드를 변경시키게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가능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자동저장 기능 미제공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패스워드를 입력하지 않아도 자동으로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로그인되는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것을 방지하기 위해 패스워드 자동저장 기능을 제공하지 않음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사용편의제공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  통제 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반복적 로그인    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일정횟수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(5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회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해당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에 대한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실패 상세원인   표시 금지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원인을 사용자에게 피드백 하지 않고 단순히 로그인 절차가 잘못 되었다는 정보만 표시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별다른 </a:t>
                      </a: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정보없음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37776"/>
              </p:ext>
            </p:extLst>
          </p:nvPr>
        </p:nvGraphicFramePr>
        <p:xfrm>
          <a:off x="238125" y="642938"/>
          <a:ext cx="9429750" cy="5356534"/>
        </p:xfrm>
        <a:graphic>
          <a:graphicData uri="http://schemas.openxmlformats.org/drawingml/2006/table">
            <a:tbl>
              <a:tblPr/>
              <a:tblGrid>
                <a:gridCol w="619046"/>
                <a:gridCol w="1647557"/>
                <a:gridCol w="4896543"/>
                <a:gridCol w="936104"/>
                <a:gridCol w="1330500"/>
              </a:tblGrid>
              <a:tr h="428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978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 통제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사용자별 접근    통제 기능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별로 접근 가능한 정보를 제한하여 부여된 권한 이외의 정보에는 접근이 불가능하거나 화면에 보이지 않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5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그룹별 접근통제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 그룹에 따라 사용권한을 설정할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</a:p>
                  </a:txBody>
                  <a:tcPr marL="91439" marR="91439" marT="45709" marB="45709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로그인 패스워드 저장시 단방향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(HAS-160, SHA256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알고리즘으로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128bit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이상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SHA256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인증정보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ID/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패스워드는 암호화하여 전송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(SSL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RSA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모듈적용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저장시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주요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5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쿠키값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인증을 위하여 쿠키를 사용하는 경우 인증값 보호를</a:t>
                      </a:r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  </a:t>
                      </a: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위하여 암호화를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 미사용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 생성 </a:t>
                      </a:r>
                    </a:p>
                  </a:txBody>
                  <a:tcPr marL="91439" marR="91439" marT="45709" marB="45709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로그아웃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성공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및 로그아웃 시간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실패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실패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실패한 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실패횟수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시간등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기록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권한설정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변경   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모든 사용자의 권한설정 및 변경내역을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06301"/>
              </p:ext>
            </p:extLst>
          </p:nvPr>
        </p:nvGraphicFramePr>
        <p:xfrm>
          <a:off x="238125" y="642938"/>
          <a:ext cx="9429750" cy="3232152"/>
        </p:xfrm>
        <a:graphic>
          <a:graphicData uri="http://schemas.openxmlformats.org/drawingml/2006/table">
            <a:tbl>
              <a:tblPr/>
              <a:tblGrid>
                <a:gridCol w="619046"/>
                <a:gridCol w="1575549"/>
                <a:gridCol w="5256583"/>
                <a:gridCol w="864096"/>
                <a:gridCol w="1114476"/>
              </a:tblGrid>
              <a:tr h="465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51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보호</a:t>
                      </a:r>
                    </a:p>
                  </a:txBody>
                  <a:tcPr marL="91439" marR="91439" marT="45719" marB="45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하드코딩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프로그램 소스 코드 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ID,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삽입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 소스 보기를 통해 사용자의 인증 정보가 노출되지 않도록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”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실행 차단 기능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우클릭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금지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화면에 표시할때 일부를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업무적으로 반드시 필요한 경우 현업부서 담당자와 협의를 통해 결정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다운로드 내역 기록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사용자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 하는 경우 다운로드에 대한 기록을 남겨야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일시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다운로드 내역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중요정보를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다운로드하는 경우 사용자계정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 이름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일시 등을 로깅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※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중요정보는 현업부서 담당자와 협의를 통해 결정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엑셀다운로드시도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</a:p>
        </p:txBody>
      </p:sp>
      <p:graphicFrame>
        <p:nvGraphicFramePr>
          <p:cNvPr id="7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36315"/>
              </p:ext>
            </p:extLst>
          </p:nvPr>
        </p:nvGraphicFramePr>
        <p:xfrm>
          <a:off x="238125" y="717550"/>
          <a:ext cx="9429751" cy="5503862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27134"/>
                <a:gridCol w="2316149"/>
              </a:tblGrid>
              <a:tr h="42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29859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입력값  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Cross Site Scripting  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웹 메일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검색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창에는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HTML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JavaScript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등을 입력하지 못하도록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단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HTML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반드시 지원하여야 하는 경우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다음과 같은 규칙에 따라 해당 문자를 적절하게 변환하여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DB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반영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0" u="sng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&lt;“ 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lt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“&gt;”→”&amp;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gt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 “(“→”&amp;#40;”, “)” →”&amp;#41”; “#”→”&amp;#35”;, “&amp;”→”&amp;#38;”</a:t>
                      </a:r>
                      <a:endParaRPr lang="ko-KR" altLang="ko-KR" sz="1100" b="0" u="sng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9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시스템 명령어 실행    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어플리케이션은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운영체제로부터 명령어를 직접적으로 호출하지 않도록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구현해야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명령어를 직접 호출하는 것이 필요한 경우에는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데이터가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OS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의 명령어 해석기에 전달되기 전에 입력값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("&amp;", "|", ";", "`")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해야 함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NA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해당사항없음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7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SQL Injection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공격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방지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사용자가 임의의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호출하거나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구문을 변조하지 못하도록 다음의 특수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문자에 대해 입력값 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한을 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1) “sp_”, “xp_”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사용되는 문자열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2)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--, @, +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 내에서 의미를 가지는 특수 문자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 통제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Application Server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Script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 실행될 수 있는 파일의 업로드를 막기 위해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업로드가 꼭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필요한 파일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(*.hwp,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.doc, .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.txt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외 다른 확장자를 가진 파일의 업로드를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side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체크하여 차단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엑셀파일만 통과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파싱실패시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에러페이지 이동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파일다운로드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 다운로드 시 대상 파일의 위치를 나타내는 경로명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(path),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(filename)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등의 인자는 사용자가 조작할 수 없도록 다음의 특수 문자에 대해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 "../", "..\", "./.\."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존재하지 않도록 입력 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인자입력받지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않음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79184"/>
              </p:ext>
            </p:extLst>
          </p:nvPr>
        </p:nvGraphicFramePr>
        <p:xfrm>
          <a:off x="238125" y="692696"/>
          <a:ext cx="9429751" cy="5389564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9933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노출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불필요한 페이지     노출 방지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백업 및 임시 파일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(Backup, Temporary File)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은 관리자와 개발자의 주의가 요구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되며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웹 어플리케이션 운영에 필수적인 파일을 제외한 모든 불필요한 파일을 삭제해야 함</a:t>
                      </a:r>
                    </a:p>
                    <a:p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(*.tar, *.psd, *.fla, *.bak, *.test, *.test, *.txt, *.old, *.zip,  .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날짜 등 불필요한 확장자 검색 후 삭제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40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에러 페이지 처리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시 과도한 정보가 노출되지 않도록 사용자에게 최소한의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정보만을 반환해야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오류에 대한 오류 메시지는 사용자 정의 페이지로 개별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정의하여 새로 만들어야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 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처리된 예외와 처리되지 않은 예외상황의 정보를 항상 최소화하여야 하며 오류 메시지 생성시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다음과 같은 정보를 사용자에게 반환하지 않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아야 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에러가 발생한 소스 코드의 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종류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경로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및 버전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에러페이지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어플리케이션내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별도존재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통한 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 노출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저장된 값은 소스보기로 확인될 수 있으므로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중요정보는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Session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사용하여 페이지 상에서 노출되지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6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하드코딩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금지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등 불필요한 정보를 클라이언트에 전송되는 소스에 저장하여 사용하지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사용되는 키는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회용으로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로그인처리중에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삭제함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0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 인덱싱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기능이 활성화 되어 있으면 해당 디렉터리에 존재하는 모든 파일 리스트를 보여주어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Web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서버 구조 노출 및 주요 설정 파일의 내용이 유출될 가능성이 있음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따라서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웹서버에서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기능을 비활성화해야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디렉토리구조아님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4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96760"/>
              </p:ext>
            </p:extLst>
          </p:nvPr>
        </p:nvGraphicFramePr>
        <p:xfrm>
          <a:off x="238125" y="714375"/>
          <a:ext cx="9429751" cy="3317875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6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7003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</a:p>
                  </a:txBody>
                  <a:tcPr marL="91439" marR="91439" marT="45721" marB="45721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관리자페이지 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 인터페이스 경로가 추측이 불가능하도록 설정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하고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패스워드 인증 외에 접근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IP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통한 접근 권한 설정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(ACL)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적용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별도 관리자아이디 존재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관리자아이디로 추가 가입 및 접근불가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세션관리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인증을 위해 사용되는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 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은 사용자에 의해 조작될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기 때문에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로그아웃 및 브라우저를 종료할 경우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재사용 금지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또는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인증세션을 부여 받은 클라이언트일지라도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일정기간 미 사용시에는 세션을 자동 로그아웃 하는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Logic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구현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Logout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 세션정리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쿠키 미사용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인증우회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파라메터변조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URL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직접접근 등을 통하여 타인의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정보나 권한획득이 가능하며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임의의 페이지에 불법적인 접근을 방지하기 위해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모든 페이지에 인증 함수를 추가하여 반드시 인증을 거친 사용자만이 접근 할 수 있도록 설정하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여야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 기능의 </a:t>
                      </a:r>
                      <a:r>
                        <a:rPr lang="ko-KR" altLang="ko-KR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식별자를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암호화하여 예측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추측 할 수 없게 하여야 함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Login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정보를 확인함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9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anchor="ctr"/>
      <a:lstStyle>
        <a:defPPr>
          <a:defRPr sz="140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 w="15875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>
        <a:noAutofit/>
      </a:bodyPr>
      <a:lstStyle>
        <a:defPPr algn="l">
          <a:defRPr sz="1400" b="1" dirty="0" smtClean="0">
            <a:latin typeface="+mn-lt"/>
            <a:ea typeface="돋움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34766</TotalTime>
  <Words>1355</Words>
  <Application>Microsoft Office PowerPoint</Application>
  <PresentationFormat>A4 용지(210x297mm)</PresentationFormat>
  <Paragraphs>241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2_기본 디자인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Microsoft</cp:lastModifiedBy>
  <cp:revision>635</cp:revision>
  <cp:lastPrinted>2011-06-24T05:54:08Z</cp:lastPrinted>
  <dcterms:created xsi:type="dcterms:W3CDTF">2010-01-12T05:42:54Z</dcterms:created>
  <dcterms:modified xsi:type="dcterms:W3CDTF">2017-03-26T11:11:30Z</dcterms:modified>
</cp:coreProperties>
</file>