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1" r:id="rId1"/>
    <p:sldMasterId id="2147483649" r:id="rId2"/>
  </p:sldMasterIdLst>
  <p:notesMasterIdLst>
    <p:notesMasterId r:id="rId10"/>
  </p:notesMasterIdLst>
  <p:handoutMasterIdLst>
    <p:handoutMasterId r:id="rId11"/>
  </p:handoutMasterIdLst>
  <p:sldIdLst>
    <p:sldId id="288" r:id="rId3"/>
    <p:sldId id="289" r:id="rId4"/>
    <p:sldId id="362" r:id="rId5"/>
    <p:sldId id="363" r:id="rId6"/>
    <p:sldId id="353" r:id="rId7"/>
    <p:sldId id="361" r:id="rId8"/>
    <p:sldId id="364" r:id="rId9"/>
  </p:sldIdLst>
  <p:sldSz cx="9906000" cy="6858000" type="A4"/>
  <p:notesSz cx="6797675" cy="9926638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393"/>
    <a:srgbClr val="FFA7A7"/>
    <a:srgbClr val="101266"/>
    <a:srgbClr val="295D61"/>
    <a:srgbClr val="C0C0C0"/>
    <a:srgbClr val="DDDDDD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15" autoAdjust="0"/>
    <p:restoredTop sz="94660"/>
  </p:normalViewPr>
  <p:slideViewPr>
    <p:cSldViewPr>
      <p:cViewPr>
        <p:scale>
          <a:sx n="75" d="100"/>
          <a:sy n="75" d="100"/>
        </p:scale>
        <p:origin x="-1116" y="-810"/>
      </p:cViewPr>
      <p:guideLst>
        <p:guide orient="horz" pos="2160"/>
        <p:guide orient="horz" pos="754"/>
        <p:guide orient="horz" pos="436"/>
        <p:guide orient="horz" pos="3974"/>
        <p:guide pos="126"/>
        <p:guide pos="3120"/>
        <p:guide pos="61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46"/>
    </p:cViewPr>
  </p:sorterViewPr>
  <p:notesViewPr>
    <p:cSldViewPr>
      <p:cViewPr varScale="1">
        <p:scale>
          <a:sx n="54" d="100"/>
          <a:sy n="54" d="100"/>
        </p:scale>
        <p:origin x="-2706" y="-96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CDE43F7-97E2-4EB5-92A5-88CA16F975B9}" type="datetimeFigureOut">
              <a:rPr lang="ko-KR" altLang="en-US"/>
              <a:pPr>
                <a:defRPr/>
              </a:pPr>
              <a:t>2017-03-23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B984C15-5310-482C-85AB-F54BA11EA2F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203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7" tIns="46053" rIns="92107" bIns="46053" numCol="1" anchor="t" anchorCtr="0" compatLnSpc="1">
            <a:prstTxWarp prst="textNoShape">
              <a:avLst/>
            </a:prstTxWarp>
          </a:bodyPr>
          <a:lstStyle>
            <a:lvl1pPr algn="l" defTabSz="921047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7" tIns="46053" rIns="92107" bIns="46053" numCol="1" anchor="t" anchorCtr="0" compatLnSpc="1">
            <a:prstTxWarp prst="textNoShape">
              <a:avLst/>
            </a:prstTxWarp>
          </a:bodyPr>
          <a:lstStyle>
            <a:lvl1pPr algn="r" defTabSz="921047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14875"/>
            <a:ext cx="5441950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7" tIns="46053" rIns="92107" bIns="460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7" tIns="46053" rIns="92107" bIns="46053" numCol="1" anchor="b" anchorCtr="0" compatLnSpc="1">
            <a:prstTxWarp prst="textNoShape">
              <a:avLst/>
            </a:prstTxWarp>
          </a:bodyPr>
          <a:lstStyle>
            <a:lvl1pPr algn="l" defTabSz="921047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7" tIns="46053" rIns="92107" bIns="46053" numCol="1" anchor="b" anchorCtr="0" compatLnSpc="1">
            <a:prstTxWarp prst="textNoShape">
              <a:avLst/>
            </a:prstTxWarp>
          </a:bodyPr>
          <a:lstStyle>
            <a:lvl1pPr algn="r" defTabSz="921047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713A776-3E19-464C-8A8B-E7749AF3BE3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03029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 userDrawn="1"/>
        </p:nvSpPr>
        <p:spPr bwMode="auto">
          <a:xfrm>
            <a:off x="7400925" y="0"/>
            <a:ext cx="2505075" cy="360363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ko-KR" sz="1800" b="1" i="1">
                <a:latin typeface="Arial" pitchFamily="34" charset="0"/>
                <a:ea typeface="맑은 고딕" pitchFamily="50" charset="-127"/>
                <a:cs typeface="Arial" pitchFamily="34" charset="0"/>
              </a:rPr>
              <a:t>The First Partner</a:t>
            </a:r>
            <a:endParaRPr lang="en-US" altLang="ko-KR" sz="1800" i="1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" name="직사각형 2"/>
          <p:cNvSpPr>
            <a:spLocks noChangeArrowheads="1"/>
          </p:cNvSpPr>
          <p:nvPr userDrawn="1"/>
        </p:nvSpPr>
        <p:spPr bwMode="auto">
          <a:xfrm>
            <a:off x="360363" y="360363"/>
            <a:ext cx="719137" cy="360362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/>
          <a:p>
            <a:r>
              <a:rPr lang="en-US" altLang="ko-KR">
                <a:solidFill>
                  <a:srgbClr val="FF0000"/>
                </a:solidFill>
                <a:latin typeface="Arial" pitchFamily="34" charset="0"/>
                <a:ea typeface="돋움" pitchFamily="50" charset="-127"/>
              </a:rPr>
              <a:t>Internal</a:t>
            </a:r>
          </a:p>
          <a:p>
            <a:r>
              <a:rPr lang="en-US" altLang="ko-KR">
                <a:solidFill>
                  <a:srgbClr val="FF0000"/>
                </a:solidFill>
                <a:latin typeface="Arial" pitchFamily="34" charset="0"/>
                <a:ea typeface="돋움" pitchFamily="50" charset="-127"/>
              </a:rPr>
              <a:t>Use Only</a:t>
            </a:r>
            <a:endParaRPr lang="ko-KR" altLang="en-US">
              <a:solidFill>
                <a:srgbClr val="FF0000"/>
              </a:solidFill>
              <a:latin typeface="Arial" pitchFamily="34" charset="0"/>
              <a:ea typeface="돋움" pitchFamily="50" charset="-127"/>
            </a:endParaRPr>
          </a:p>
        </p:txBody>
      </p:sp>
      <p:cxnSp>
        <p:nvCxnSpPr>
          <p:cNvPr id="4" name="직선 연결선 3"/>
          <p:cNvCxnSpPr>
            <a:cxnSpLocks noChangeShapeType="1"/>
          </p:cNvCxnSpPr>
          <p:nvPr userDrawn="1"/>
        </p:nvCxnSpPr>
        <p:spPr bwMode="auto">
          <a:xfrm>
            <a:off x="1892300" y="1989138"/>
            <a:ext cx="6121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직선 연결선 4"/>
          <p:cNvCxnSpPr>
            <a:cxnSpLocks noChangeShapeType="1"/>
          </p:cNvCxnSpPr>
          <p:nvPr userDrawn="1"/>
        </p:nvCxnSpPr>
        <p:spPr bwMode="auto">
          <a:xfrm>
            <a:off x="2433638" y="2009775"/>
            <a:ext cx="5038725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6" name="그림 5" descr="LGIT CI_2008_LG Innotek_lar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650" y="5805488"/>
            <a:ext cx="22987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062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43480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5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776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3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3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55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0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773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5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86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5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4844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5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5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308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3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3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901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199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7947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5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02008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93663" y="542925"/>
            <a:ext cx="9720262" cy="0"/>
          </a:xfrm>
          <a:prstGeom prst="line">
            <a:avLst/>
          </a:prstGeom>
          <a:noFill/>
          <a:ln w="9525">
            <a:solidFill>
              <a:srgbClr val="66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8" name="직사각형 12"/>
          <p:cNvSpPr>
            <a:spLocks noChangeArrowheads="1"/>
          </p:cNvSpPr>
          <p:nvPr/>
        </p:nvSpPr>
        <p:spPr bwMode="auto">
          <a:xfrm>
            <a:off x="4592638" y="82550"/>
            <a:ext cx="720725" cy="360363"/>
          </a:xfrm>
          <a:prstGeom prst="rect">
            <a:avLst/>
          </a:prstGeom>
          <a:noFill/>
          <a:ln w="12700" algn="ctr">
            <a:solidFill>
              <a:srgbClr val="FF0000">
                <a:alpha val="3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/>
          <a:p>
            <a:r>
              <a:rPr lang="en-US" altLang="ko-KR">
                <a:solidFill>
                  <a:srgbClr val="FF9393"/>
                </a:solidFill>
                <a:latin typeface="Arial" pitchFamily="34" charset="0"/>
                <a:ea typeface="돋움" pitchFamily="50" charset="-127"/>
              </a:rPr>
              <a:t>Internal</a:t>
            </a:r>
          </a:p>
          <a:p>
            <a:r>
              <a:rPr lang="en-US" altLang="ko-KR">
                <a:solidFill>
                  <a:srgbClr val="FF9393"/>
                </a:solidFill>
                <a:latin typeface="Arial" pitchFamily="34" charset="0"/>
                <a:ea typeface="돋움" pitchFamily="50" charset="-127"/>
              </a:rPr>
              <a:t>Use Only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84688" y="6524625"/>
            <a:ext cx="936625" cy="2444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fld id="{A13769BA-31AC-443E-AB00-EF2ADE0D1ADF}" type="slidenum">
              <a:rPr lang="ko-KR" altLang="en-US" sz="1000" b="1" smtClean="0">
                <a:latin typeface="Arial" charset="0"/>
                <a:ea typeface="돋움" pitchFamily="50" charset="-127"/>
              </a:rPr>
              <a:pPr eaLnBrk="1" hangingPunct="1">
                <a:defRPr/>
              </a:pPr>
              <a:t>‹#›</a:t>
            </a:fld>
            <a:r>
              <a:rPr lang="en-US" altLang="ko-KR" sz="1000" b="1" dirty="0" smtClean="0">
                <a:latin typeface="Arial" charset="0"/>
                <a:ea typeface="돋움" pitchFamily="50" charset="-127"/>
              </a:rPr>
              <a:t> / 6</a:t>
            </a:r>
            <a:endParaRPr lang="ko-KR" altLang="en-US" sz="1000" b="1" dirty="0" smtClean="0">
              <a:latin typeface="Arial" charset="0"/>
              <a:ea typeface="돋움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488" y="6524625"/>
            <a:ext cx="3168650" cy="217488"/>
          </a:xfrm>
          <a:prstGeom prst="rect">
            <a:avLst/>
          </a:prstGeom>
          <a:noFill/>
        </p:spPr>
        <p:txBody>
          <a:bodyPr lIns="36000" tIns="36000" rIns="36000" bIns="36000" anchor="ctr"/>
          <a:lstStyle/>
          <a:p>
            <a:pPr algn="l">
              <a:defRPr/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Copyright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돋움"/>
                <a:ea typeface="돋움"/>
              </a:rPr>
              <a:t>ⓒ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. 2011. All Rights Reserved.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돋움" pitchFamily="50" charset="-127"/>
            </a:endParaRPr>
          </a:p>
        </p:txBody>
      </p:sp>
      <p:pic>
        <p:nvPicPr>
          <p:cNvPr id="1031" name="그림 14" descr="LGIT CI_2008_LG Innotek_large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113" y="6486525"/>
            <a:ext cx="15319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58" r:id="rId5"/>
    <p:sldLayoutId id="2147484059" r:id="rId6"/>
    <p:sldLayoutId id="2147484060" r:id="rId7"/>
    <p:sldLayoutId id="2147484061" r:id="rId8"/>
    <p:sldLayoutId id="2147484062" r:id="rId9"/>
    <p:sldLayoutId id="2147484063" r:id="rId10"/>
    <p:sldLayoutId id="2147484064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1"/>
          <p:cNvSpPr txBox="1">
            <a:spLocks noChangeArrowheads="1"/>
          </p:cNvSpPr>
          <p:nvPr/>
        </p:nvSpPr>
        <p:spPr bwMode="auto">
          <a:xfrm>
            <a:off x="1568450" y="1138238"/>
            <a:ext cx="6840538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3000">
                <a:latin typeface="HY헤드라인M" pitchFamily="18" charset="-127"/>
                <a:ea typeface="HY헤드라인M" pitchFamily="18" charset="-127"/>
              </a:rPr>
              <a:t>어플리케이션 보안점검 결과</a:t>
            </a:r>
          </a:p>
        </p:txBody>
      </p:sp>
      <p:sp>
        <p:nvSpPr>
          <p:cNvPr id="3075" name="TextBox 5"/>
          <p:cNvSpPr txBox="1">
            <a:spLocks noChangeArrowheads="1"/>
          </p:cNvSpPr>
          <p:nvPr/>
        </p:nvSpPr>
        <p:spPr bwMode="auto">
          <a:xfrm>
            <a:off x="4211638" y="5084763"/>
            <a:ext cx="1584325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>
                <a:latin typeface="Arial" pitchFamily="34" charset="0"/>
                <a:ea typeface="돋움" pitchFamily="50" charset="-127"/>
                <a:cs typeface="Arial" pitchFamily="34" charset="0"/>
              </a:rPr>
              <a:t>2014. 3 </a:t>
            </a:r>
            <a:endParaRPr lang="ko-KR" altLang="en-US" sz="1400">
              <a:latin typeface="Arial" pitchFamily="34" charset="0"/>
              <a:ea typeface="돋움" pitchFamily="50" charset="-127"/>
              <a:cs typeface="Arial" pitchFamily="34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367509"/>
              </p:ext>
            </p:extLst>
          </p:nvPr>
        </p:nvGraphicFramePr>
        <p:xfrm>
          <a:off x="1716088" y="2428875"/>
          <a:ext cx="6523037" cy="2373312"/>
        </p:xfrm>
        <a:graphic>
          <a:graphicData uri="http://schemas.openxmlformats.org/drawingml/2006/table">
            <a:tbl>
              <a:tblPr/>
              <a:tblGrid>
                <a:gridCol w="1144758"/>
                <a:gridCol w="1949500"/>
                <a:gridCol w="1285793"/>
                <a:gridCol w="2142986"/>
              </a:tblGrid>
              <a:tr h="293688">
                <a:tc rowSpan="2"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latin typeface="+mj-ea"/>
                          <a:ea typeface="+mj-ea"/>
                          <a:cs typeface="Times New Roman"/>
                        </a:rPr>
                        <a:t>시스템명</a:t>
                      </a:r>
                      <a:endParaRPr lang="ko-KR" sz="12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 smtClean="0">
                        <a:latin typeface="+mj-ea"/>
                        <a:ea typeface="+mj-ea"/>
                        <a:cs typeface="Times New Roman"/>
                      </a:endParaRPr>
                    </a:p>
                    <a:p>
                      <a:pPr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latin typeface="+mj-ea"/>
                          <a:ea typeface="+mj-ea"/>
                          <a:cs typeface="Times New Roman"/>
                        </a:rPr>
                        <a:t>자재관리시스템</a:t>
                      </a:r>
                      <a:endParaRPr lang="en-US" sz="11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latin typeface="+mj-ea"/>
                          <a:ea typeface="+mj-ea"/>
                          <a:cs typeface="Times New Roman"/>
                        </a:rPr>
                        <a:t>작 성 자</a:t>
                      </a:r>
                    </a:p>
                  </a:txBody>
                  <a:tcPr marL="62860" marR="628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latin typeface="+mj-lt"/>
                          <a:ea typeface="+mj-ea"/>
                          <a:cs typeface="Times New Roman"/>
                        </a:rPr>
                        <a:t>박재용</a:t>
                      </a:r>
                      <a:endParaRPr lang="en-US" sz="1100" kern="100" dirty="0">
                        <a:latin typeface="+mj-lt"/>
                        <a:ea typeface="+mj-ea"/>
                        <a:cs typeface="Times New Roman"/>
                      </a:endParaRPr>
                    </a:p>
                  </a:txBody>
                  <a:tcPr marL="62860" marR="628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6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latin typeface="+mj-ea"/>
                          <a:ea typeface="+mj-ea"/>
                          <a:cs typeface="Times New Roman"/>
                        </a:rPr>
                        <a:t>작 성 일</a:t>
                      </a:r>
                    </a:p>
                  </a:txBody>
                  <a:tcPr marL="62860" marR="628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latin typeface="+mj-lt"/>
                          <a:ea typeface="+mj-ea"/>
                          <a:cs typeface="Times New Roman"/>
                        </a:rPr>
                        <a:t>2017-01-11</a:t>
                      </a:r>
                      <a:endParaRPr lang="en-US" sz="1100" kern="100" dirty="0">
                        <a:latin typeface="+mj-lt"/>
                        <a:ea typeface="+mj-ea"/>
                        <a:cs typeface="Times New Roman"/>
                      </a:endParaRPr>
                    </a:p>
                  </a:txBody>
                  <a:tcPr marL="62860" marR="628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7062"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 smtClean="0">
                          <a:latin typeface="+mj-ea"/>
                          <a:ea typeface="+mj-ea"/>
                          <a:cs typeface="Times New Roman"/>
                        </a:rPr>
                        <a:t>프로젝트 </a:t>
                      </a:r>
                      <a:endParaRPr lang="en-US" altLang="ko-KR" sz="1200" b="1" kern="100" dirty="0" smtClean="0">
                        <a:latin typeface="+mj-ea"/>
                        <a:ea typeface="+mj-ea"/>
                        <a:cs typeface="Times New Roman"/>
                      </a:endParaRP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 smtClean="0">
                          <a:latin typeface="+mj-ea"/>
                          <a:ea typeface="+mj-ea"/>
                          <a:cs typeface="Times New Roman"/>
                        </a:rPr>
                        <a:t>관리자</a:t>
                      </a:r>
                      <a:r>
                        <a:rPr lang="en-US" altLang="ko-KR" sz="1200" b="1" kern="100" dirty="0" smtClean="0">
                          <a:latin typeface="+mj-ea"/>
                          <a:ea typeface="+mj-ea"/>
                          <a:cs typeface="Times New Roman"/>
                        </a:rPr>
                        <a:t>(PM)</a:t>
                      </a:r>
                      <a:endParaRPr lang="ko-KR" sz="12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hangingPunct="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ko-KR" altLang="en-US" sz="1100" kern="100" dirty="0" smtClean="0">
                          <a:latin typeface="+mj-ea"/>
                          <a:ea typeface="+mj-ea"/>
                          <a:cs typeface="Times New Roman"/>
                        </a:rPr>
                        <a:t>김택수 책임 </a:t>
                      </a:r>
                      <a:r>
                        <a:rPr lang="en-US" altLang="ko-KR" sz="1100" kern="100" dirty="0" smtClean="0">
                          <a:latin typeface="+mj-ea"/>
                          <a:ea typeface="+mj-ea"/>
                          <a:cs typeface="Times New Roman"/>
                        </a:rPr>
                        <a:t>(</a:t>
                      </a:r>
                      <a:r>
                        <a:rPr lang="ko-KR" altLang="en-US" sz="1100" kern="100" dirty="0" smtClean="0">
                          <a:latin typeface="+mj-ea"/>
                          <a:ea typeface="+mj-ea"/>
                          <a:cs typeface="Times New Roman"/>
                        </a:rPr>
                        <a:t>요소기술팀</a:t>
                      </a:r>
                      <a:r>
                        <a:rPr lang="en-US" altLang="ko-KR" sz="1100" kern="100" dirty="0" smtClean="0">
                          <a:latin typeface="+mj-ea"/>
                          <a:ea typeface="+mj-ea"/>
                          <a:cs typeface="Times New Roman"/>
                        </a:rPr>
                        <a:t>)</a:t>
                      </a:r>
                    </a:p>
                    <a:p>
                      <a:pPr hangingPunct="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ko-KR" altLang="en-US" sz="1100" kern="100" dirty="0" smtClean="0">
                          <a:latin typeface="+mj-ea"/>
                          <a:ea typeface="+mj-ea"/>
                          <a:cs typeface="Times New Roman"/>
                        </a:rPr>
                        <a:t>박재용 주임 </a:t>
                      </a:r>
                      <a:r>
                        <a:rPr lang="en-US" altLang="ko-KR" sz="1100" kern="100" dirty="0" smtClean="0">
                          <a:latin typeface="+mj-ea"/>
                          <a:ea typeface="+mj-ea"/>
                          <a:cs typeface="Times New Roman"/>
                        </a:rPr>
                        <a:t>(</a:t>
                      </a:r>
                      <a:r>
                        <a:rPr lang="ko-KR" altLang="en-US" sz="1100" kern="100" dirty="0" smtClean="0">
                          <a:latin typeface="+mj-ea"/>
                          <a:ea typeface="+mj-ea"/>
                          <a:cs typeface="Times New Roman"/>
                        </a:rPr>
                        <a:t>전장</a:t>
                      </a:r>
                      <a:r>
                        <a:rPr lang="en-US" altLang="ko-KR" sz="1100" kern="100" dirty="0" smtClean="0">
                          <a:latin typeface="+mj-ea"/>
                          <a:ea typeface="+mj-ea"/>
                          <a:cs typeface="Times New Roman"/>
                        </a:rPr>
                        <a:t>SW</a:t>
                      </a:r>
                      <a:r>
                        <a:rPr lang="ko-KR" altLang="en-US" sz="1100" kern="100" dirty="0" smtClean="0">
                          <a:latin typeface="+mj-ea"/>
                          <a:ea typeface="+mj-ea"/>
                          <a:cs typeface="Times New Roman"/>
                        </a:rPr>
                        <a:t>개발</a:t>
                      </a:r>
                      <a:r>
                        <a:rPr lang="en-US" altLang="ko-KR" sz="1100" kern="100" dirty="0" smtClean="0">
                          <a:latin typeface="+mj-ea"/>
                          <a:ea typeface="+mj-ea"/>
                          <a:cs typeface="Times New Roman"/>
                        </a:rPr>
                        <a:t>1</a:t>
                      </a:r>
                      <a:r>
                        <a:rPr lang="ko-KR" altLang="en-US" sz="1100" kern="100" dirty="0" smtClean="0">
                          <a:latin typeface="+mj-ea"/>
                          <a:ea typeface="+mj-ea"/>
                          <a:cs typeface="Times New Roman"/>
                        </a:rPr>
                        <a:t>팀</a:t>
                      </a:r>
                      <a:r>
                        <a:rPr lang="en-US" altLang="ko-KR" sz="1100" kern="100" dirty="0" smtClean="0">
                          <a:latin typeface="+mj-ea"/>
                          <a:ea typeface="+mj-ea"/>
                          <a:cs typeface="Times New Roman"/>
                        </a:rPr>
                        <a:t>)</a:t>
                      </a:r>
                      <a:endParaRPr lang="ko-KR" sz="11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j-ea"/>
                          <a:ea typeface="+mj-ea"/>
                          <a:cs typeface="Times New Roman"/>
                        </a:rPr>
                        <a:t>현업</a:t>
                      </a:r>
                      <a:r>
                        <a:rPr lang="en-US" sz="1200" b="1" kern="100" dirty="0" smtClean="0">
                          <a:latin typeface="+mj-ea"/>
                          <a:ea typeface="+mj-ea"/>
                          <a:cs typeface="Times New Roman"/>
                        </a:rPr>
                        <a:t> </a:t>
                      </a: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j-ea"/>
                          <a:ea typeface="+mj-ea"/>
                          <a:cs typeface="Times New Roman"/>
                        </a:rPr>
                        <a:t>담당자</a:t>
                      </a:r>
                      <a:endParaRPr lang="ko-KR" sz="12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1" hangingPunct="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endParaRPr lang="ko-KR" sz="1100" kern="1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87374"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 smtClean="0">
                          <a:latin typeface="+mj-ea"/>
                          <a:ea typeface="+mj-ea"/>
                          <a:cs typeface="Times New Roman"/>
                        </a:rPr>
                        <a:t>주요업무</a:t>
                      </a:r>
                      <a:endParaRPr lang="ko-KR" sz="12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en-US" sz="1100" kern="100" dirty="0" smtClean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179478"/>
              </p:ext>
            </p:extLst>
          </p:nvPr>
        </p:nvGraphicFramePr>
        <p:xfrm>
          <a:off x="6740525" y="415925"/>
          <a:ext cx="3087687" cy="839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229"/>
                <a:gridCol w="1029229"/>
                <a:gridCol w="1029229"/>
              </a:tblGrid>
              <a:tr h="2592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개발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PM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PI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담당자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PI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그룹장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0577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1"/>
          <p:cNvSpPr txBox="1">
            <a:spLocks noChangeArrowheads="1"/>
          </p:cNvSpPr>
          <p:nvPr/>
        </p:nvSpPr>
        <p:spPr bwMode="auto">
          <a:xfrm>
            <a:off x="144463" y="0"/>
            <a:ext cx="36655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1.</a:t>
            </a:r>
            <a:r>
              <a:rPr lang="ko-KR" altLang="en-US" sz="1800" b="1">
                <a:latin typeface="돋움" pitchFamily="50" charset="-127"/>
                <a:ea typeface="돋움" pitchFamily="50" charset="-127"/>
              </a:rPr>
              <a:t>기능적 보안 요건</a:t>
            </a:r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(1/3)</a:t>
            </a:r>
            <a:endParaRPr lang="en-US" altLang="en-US" sz="1800" b="1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38" name="Group 5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968079"/>
              </p:ext>
            </p:extLst>
          </p:nvPr>
        </p:nvGraphicFramePr>
        <p:xfrm>
          <a:off x="238125" y="642938"/>
          <a:ext cx="9429750" cy="5760409"/>
        </p:xfrm>
        <a:graphic>
          <a:graphicData uri="http://schemas.openxmlformats.org/drawingml/2006/table">
            <a:tbl>
              <a:tblPr/>
              <a:tblGrid>
                <a:gridCol w="754063"/>
                <a:gridCol w="1728787"/>
                <a:gridCol w="4535488"/>
                <a:gridCol w="936625"/>
                <a:gridCol w="1474787"/>
              </a:tblGrid>
              <a:tr h="4493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구분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보안요구사항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설명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적용여부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(O/X)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비고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464546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계정관리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유일한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ID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사용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모든 사용자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ID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는</a:t>
                      </a:r>
                      <a:r>
                        <a:rPr kumimoji="0" lang="ko-KR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 중복되지 않도록 사용자마다 유일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해야 함</a:t>
                      </a:r>
                      <a:endParaRPr kumimoji="0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자체가입시</a:t>
                      </a: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 검증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7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유휴 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ID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통제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일정기간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(3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개월 이상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 사용하지 않은 계정을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Lock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시키는 기능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어플리케이션내</a:t>
                      </a: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 관리자권한으로 통제가능</a:t>
                      </a:r>
                    </a:p>
                  </a:txBody>
                  <a:tcPr marL="36000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강제 로그아웃 기능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일정시간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(30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분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~1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시간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동안 키 입력이 없는 경우 해당 계정을 강제 로그아웃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또는 세션차단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    시키는 기능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X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불필요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/</a:t>
                      </a:r>
                      <a:r>
                        <a:rPr kumimoji="0" lang="ko-KR" alt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개인정보없음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08"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강제 변경 기능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3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개월 마다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강제적으로 패스워드를 변경하게 하는 기능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불필요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/</a:t>
                      </a:r>
                      <a:r>
                        <a:rPr kumimoji="0" lang="ko-KR" alt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개인정보없음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최소자리 규정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패스워드는 최소길이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10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자 이상 사용하게 하는 기능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불필요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/</a:t>
                      </a:r>
                      <a:r>
                        <a:rPr kumimoji="0" lang="ko-KR" alt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개인정보없음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33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조합 통제 기능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-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영문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숫자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특수문자  조합하여 사용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이전 패스워드 재사용 금지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ID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와 같은 패스워드 금지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유추 가능한 패스워드 사용금지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예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/ 123456ABC, LOVELOVE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등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)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1,3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적용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불필요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/</a:t>
                      </a:r>
                      <a:r>
                        <a:rPr kumimoji="0" lang="ko-KR" alt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개인정보없음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입력시 별표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(*)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처리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입력된 패스워드는 별표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(*)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처리되거나 음영 처리 하여 화면에서 읽을 수 없도록 하는 기능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HTML </a:t>
                      </a: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기본기능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2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초기화 후 강제 변경기능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초기화 한 후 최초 로그인시 강제적으로 패스워드를 변경시키게 하는 기능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어플리케이션내</a:t>
                      </a: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 관리자권한으로 가능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자동저장 기능 미제공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패스워드를 입력하지 않아도 자동으로 </a:t>
                      </a: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로그인되는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 것을 방지하기 위해 패스워드 자동저장 기능을 제공하지 않음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불필요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/</a:t>
                      </a: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사용편의제공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29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로그인   통제 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반복적 로그인    통제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일정횟수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(5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회 이상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)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로그인 </a:t>
                      </a: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실패시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 해당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ID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에 대한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Lock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기능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불필요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로그인 실패 상세원인   표시 금지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로그인 </a:t>
                      </a:r>
                      <a:r>
                        <a:rPr kumimoji="0" lang="ko-KR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실패시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원인을 사용자에게 피드백 하지 않고 단순히 로그인 절차가 잘못 되었다는 정보만 표시 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별다른 </a:t>
                      </a:r>
                      <a:r>
                        <a:rPr kumimoji="0" lang="ko-KR" altLang="en-US" sz="11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정보없음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1"/>
          <p:cNvSpPr txBox="1">
            <a:spLocks noChangeArrowheads="1"/>
          </p:cNvSpPr>
          <p:nvPr/>
        </p:nvSpPr>
        <p:spPr bwMode="auto">
          <a:xfrm>
            <a:off x="144463" y="0"/>
            <a:ext cx="36655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1.</a:t>
            </a:r>
            <a:r>
              <a:rPr lang="ko-KR" altLang="en-US" sz="1800" b="1">
                <a:latin typeface="돋움" pitchFamily="50" charset="-127"/>
                <a:ea typeface="돋움" pitchFamily="50" charset="-127"/>
              </a:rPr>
              <a:t>기능적 보안 요건</a:t>
            </a:r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(2/3)</a:t>
            </a:r>
            <a:endParaRPr lang="en-US" altLang="en-US" sz="1800" b="1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38" name="Group 5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757893"/>
              </p:ext>
            </p:extLst>
          </p:nvPr>
        </p:nvGraphicFramePr>
        <p:xfrm>
          <a:off x="238125" y="642938"/>
          <a:ext cx="9429750" cy="5356538"/>
        </p:xfrm>
        <a:graphic>
          <a:graphicData uri="http://schemas.openxmlformats.org/drawingml/2006/table">
            <a:tbl>
              <a:tblPr/>
              <a:tblGrid>
                <a:gridCol w="619046"/>
                <a:gridCol w="1647557"/>
                <a:gridCol w="4896543"/>
                <a:gridCol w="936104"/>
                <a:gridCol w="1330500"/>
              </a:tblGrid>
              <a:tr h="4285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구분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보안요구사항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설명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적용여부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(O/X)</a:t>
                      </a: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비고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49782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접근 통제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사용자별 접근    통제 기능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사용자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별로 접근 가능한 정보를 제한하여 부여된 권한 이외의 정보에는 접근이 불가능하거나 화면에 보이지 않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도록 해야 함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5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사용자 그룹별 접근통제 기능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사용자 그룹에 따라 사용권한을 설정할 수 있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도록 해야 함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824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암호화</a:t>
                      </a:r>
                    </a:p>
                  </a:txBody>
                  <a:tcPr marL="91439" marR="91439" marT="45709" marB="45709" anchor="ctr" horzOverflow="overflow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패스워드 저장시 암호화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사용자 로그인 패스워드 저장시 단방향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암호화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(HAS-160, SHA256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알고리즘으로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128bit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이상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적용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X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4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로그인시 인증정보 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암호화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로그인시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ID/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패스워드는 암호화하여 전송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(SSL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 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X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22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개인정보 저장시 암호화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주요 개인정보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주민등록번호 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는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에 저장시 암호화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NA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개인정보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취급 안 함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857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쿠키값 암호화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100" dirty="0" smtClean="0">
                          <a:latin typeface="+mj-lt"/>
                          <a:ea typeface="+mj-ea"/>
                        </a:rPr>
                        <a:t>인증을 위하여 쿠키를 사용하는 경우 인증값 보호를</a:t>
                      </a:r>
                      <a:r>
                        <a:rPr lang="en-US" altLang="ko-KR" sz="1100" dirty="0" smtClean="0">
                          <a:latin typeface="+mj-lt"/>
                          <a:ea typeface="+mj-ea"/>
                        </a:rPr>
                        <a:t>  </a:t>
                      </a:r>
                      <a:r>
                        <a:rPr lang="ko-KR" altLang="ko-KR" sz="1100" dirty="0" smtClean="0">
                          <a:latin typeface="+mj-lt"/>
                          <a:ea typeface="+mj-ea"/>
                        </a:rPr>
                        <a:t>위하여 암호화를 적용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X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필요없음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824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 생성 </a:t>
                      </a:r>
                    </a:p>
                  </a:txBody>
                  <a:tcPr marL="91439" marR="91439" marT="45709" marB="45709"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로그인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로그아웃 기록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어플리케이션 접속 성공 기록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계정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로그인 및 로그아웃 시간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IP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을 로깅하는 기능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에 기록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8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로그인 실패 기록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어플리케이션 접속 실패 기록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실패한 사용자 계정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IP,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실패횟수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시간등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을 로깅하는 기능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기록</a:t>
                      </a: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8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권한설정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/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변경    기록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모든 사용자의 권한설정 및 변경내역을 로깅하는 기능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에 기록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8715610" y="2708920"/>
            <a:ext cx="23807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http://vip00112.tistory.com/40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1"/>
          <p:cNvSpPr txBox="1">
            <a:spLocks noChangeArrowheads="1"/>
          </p:cNvSpPr>
          <p:nvPr/>
        </p:nvSpPr>
        <p:spPr bwMode="auto">
          <a:xfrm>
            <a:off x="144463" y="0"/>
            <a:ext cx="36655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1.</a:t>
            </a:r>
            <a:r>
              <a:rPr lang="ko-KR" altLang="en-US" sz="1800" b="1">
                <a:latin typeface="돋움" pitchFamily="50" charset="-127"/>
                <a:ea typeface="돋움" pitchFamily="50" charset="-127"/>
              </a:rPr>
              <a:t>기능적 보안 요건</a:t>
            </a:r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(3/3)</a:t>
            </a:r>
            <a:endParaRPr lang="en-US" altLang="en-US" sz="1800" b="1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38" name="Group 5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269692"/>
              </p:ext>
            </p:extLst>
          </p:nvPr>
        </p:nvGraphicFramePr>
        <p:xfrm>
          <a:off x="238125" y="642938"/>
          <a:ext cx="9429750" cy="3232152"/>
        </p:xfrm>
        <a:graphic>
          <a:graphicData uri="http://schemas.openxmlformats.org/drawingml/2006/table">
            <a:tbl>
              <a:tblPr/>
              <a:tblGrid>
                <a:gridCol w="619046"/>
                <a:gridCol w="1575549"/>
                <a:gridCol w="5256583"/>
                <a:gridCol w="864096"/>
                <a:gridCol w="1114476"/>
              </a:tblGrid>
              <a:tr h="4651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구분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보안요구사항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설명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적용여부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(O/X)</a:t>
                      </a: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비고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465174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정보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보호</a:t>
                      </a:r>
                    </a:p>
                  </a:txBody>
                  <a:tcPr marL="91439" marR="91439" marT="45719" marB="4571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하드코딩 금지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프로그램 소스 코드 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ID,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패스워드 삽입 금지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필요없음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소스보기 금지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웹 소스 보기를 통해 사용자의 인증 정보가 노출되지 않도록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해야 함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(“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소스보기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”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실행 차단 기능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필요없음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43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개인정보 음영 또는 별표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(*)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처리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리스트 형식의 개인정보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이름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주민등록번호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주소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전화번호 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를 화면에 표시할때 일부를 음영 또는 별표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(*)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처리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.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단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업무적으로 반드시 필요한 경우 현업부서 담당자와 협의를 통해 결정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개인정보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취급 안 함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92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개인정보 다운로드 내역 기록 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리스트 형식의 개인정보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이름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주민등록번호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주소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전화번호 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를 사용자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PC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 다운로드 하는 경우 다운로드에 대한 기록을 남겨야 함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사용자 계정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IP,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파일이름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일시 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개인정보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취급 안 함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435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중요정보 다운로드 내역 기록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중요정보를 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PC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 다운로드하는 경우 사용자계정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IP, 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파일 이름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일시 등을 로깅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※ 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중요정보는 현업부서 담당자와 협의를 통해 결정</a:t>
                      </a:r>
                      <a:endParaRPr kumimoji="1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엑셀다운로드시도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저장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11"/>
          <p:cNvSpPr txBox="1">
            <a:spLocks noChangeArrowheads="1"/>
          </p:cNvSpPr>
          <p:nvPr/>
        </p:nvSpPr>
        <p:spPr bwMode="auto">
          <a:xfrm>
            <a:off x="144463" y="0"/>
            <a:ext cx="30083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2.</a:t>
            </a:r>
            <a:r>
              <a:rPr lang="ko-KR" altLang="en-US" sz="1800" b="1">
                <a:latin typeface="돋움" pitchFamily="50" charset="-127"/>
                <a:ea typeface="돋움" pitchFamily="50" charset="-127"/>
              </a:rPr>
              <a:t>코딩 보안 요건</a:t>
            </a:r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(1/3)</a:t>
            </a:r>
          </a:p>
        </p:txBody>
      </p:sp>
      <p:graphicFrame>
        <p:nvGraphicFramePr>
          <p:cNvPr id="7" name="Group 5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815455"/>
              </p:ext>
            </p:extLst>
          </p:nvPr>
        </p:nvGraphicFramePr>
        <p:xfrm>
          <a:off x="238125" y="717550"/>
          <a:ext cx="9429751" cy="5503862"/>
        </p:xfrm>
        <a:graphic>
          <a:graphicData uri="http://schemas.openxmlformats.org/drawingml/2006/table">
            <a:tbl>
              <a:tblPr/>
              <a:tblGrid>
                <a:gridCol w="752314"/>
                <a:gridCol w="1474155"/>
                <a:gridCol w="4059999"/>
                <a:gridCol w="827134"/>
                <a:gridCol w="2316149"/>
              </a:tblGrid>
              <a:tr h="4267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구분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보안요구사항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설명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적용여부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(O/X)</a:t>
                      </a: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비고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1298598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입력값   검증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Cross Site Scripting  </a:t>
                      </a: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방지</a:t>
                      </a:r>
                      <a:endParaRPr lang="ko-KR" altLang="ko-KR" sz="1100" b="1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게시판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자료실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웹 메일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검색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창에는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HTML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구문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JavaScript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등을 입력하지 못하도록 입력값 검증을 수행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해야 함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.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단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HTML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을 반드시 지원하여야 하는 경우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다음과 같은 규칙에 따라 해당 문자를 적절하게 변환하여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DB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에 반영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해야 함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100" b="0" u="sng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“</a:t>
                      </a:r>
                      <a:r>
                        <a:rPr lang="en-US" altLang="ko-KR" sz="1100" b="0" u="sng" kern="1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Times New Roman"/>
                        </a:rPr>
                        <a:t>&lt;“ →”&amp;</a:t>
                      </a:r>
                      <a:r>
                        <a:rPr lang="en-US" altLang="ko-KR" sz="1100" b="0" u="sng" kern="100" dirty="0" err="1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Times New Roman"/>
                        </a:rPr>
                        <a:t>lt</a:t>
                      </a:r>
                      <a:r>
                        <a:rPr lang="en-US" altLang="ko-KR" sz="1100" b="0" u="sng" kern="1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Times New Roman"/>
                        </a:rPr>
                        <a:t>;”, “&gt;”→”&amp;</a:t>
                      </a:r>
                      <a:r>
                        <a:rPr lang="en-US" altLang="ko-KR" sz="1100" b="0" u="sng" kern="100" dirty="0" err="1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Times New Roman"/>
                        </a:rPr>
                        <a:t>gt</a:t>
                      </a:r>
                      <a:r>
                        <a:rPr lang="en-US" altLang="ko-KR" sz="1100" b="0" u="sng" kern="1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Times New Roman"/>
                        </a:rPr>
                        <a:t>;”,  “(“→”&amp;#40;”, “)” →”&amp;#41”; “#”→”&amp;#35”;, “&amp;”→”&amp;#38;”</a:t>
                      </a:r>
                      <a:endParaRPr lang="ko-KR" altLang="ko-KR" sz="1100" b="0" u="sng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X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불필요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97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시스템 명령어 실행    방지</a:t>
                      </a:r>
                      <a:endParaRPr lang="ko-KR" altLang="ko-KR" sz="1100" b="1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어플리케이션은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운영체제로부터 명령어를 직접적으로 호출하지 않도록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구현해야 하며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lvl="0"/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명령어를 직접 호출하는 것이 필요한 경우에는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데이터가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OS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의 명령어 해석기에 전달되기 전에 입력값 검증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("&amp;", "|", ";", "`")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을 해야 함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X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해당사항없음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2793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SQL Injection </a:t>
                      </a:r>
                      <a:r>
                        <a:rPr lang="ko-KR" altLang="ko-KR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공격</a:t>
                      </a: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 </a:t>
                      </a:r>
                      <a:r>
                        <a:rPr lang="ko-KR" altLang="ko-KR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방지</a:t>
                      </a:r>
                      <a:endParaRPr lang="ko-KR" altLang="en-US" sz="1100" b="1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사용자가 임의의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stored procedure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를 호출하거나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SQL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구문을 변조하지 못하도록 다음의 특수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문자에 대해 입력값 제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한을 해야 함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1) “sp_”, “xp_”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등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stored procedure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에 사용되는 문자열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2)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‘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“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--, @, +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등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SQL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구문 내에서 의미를 가지는 특수 문자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latin typeface="+mj-lt"/>
                          <a:ea typeface="+mj-ea"/>
                        </a:rPr>
                        <a:t>X</a:t>
                      </a:r>
                      <a:endParaRPr lang="ko-KR" altLang="en-US" sz="1100" dirty="0">
                        <a:latin typeface="+mj-lt"/>
                        <a:ea typeface="+mj-ea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 smtClean="0">
                          <a:latin typeface="+mj-lt"/>
                          <a:ea typeface="+mj-ea"/>
                        </a:rPr>
                        <a:t>Framework</a:t>
                      </a:r>
                      <a:r>
                        <a:rPr lang="ko-KR" altLang="en-US" sz="1100" dirty="0" smtClean="0">
                          <a:latin typeface="+mj-lt"/>
                          <a:ea typeface="+mj-ea"/>
                        </a:rPr>
                        <a:t>에서 차단</a:t>
                      </a:r>
                      <a:endParaRPr lang="ko-KR" altLang="en-US" sz="1100" dirty="0">
                        <a:latin typeface="+mj-lt"/>
                        <a:ea typeface="+mj-ea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797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파일업로드 통제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해당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Application Server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에서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Script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로 실행될 수 있는 파일의 업로드를 막기 위해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업로드가 꼭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필요한 파일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(*.hwp,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.doc, .</a:t>
                      </a:r>
                      <a:r>
                        <a:rPr lang="en-US" altLang="ko-KR" sz="11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ppt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.txt</a:t>
                      </a:r>
                      <a:r>
                        <a:rPr lang="ko-KR" altLang="en-US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등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외 다른 확장자를 가진 파일의 업로드를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Server side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에서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체크하여 차단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해야 함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N/A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파일업로드는 필요기능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797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파일다운로드 통제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파일 다운로드 시 대상 파일의 위치를 나타내는 경로명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(path),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파일명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(filename)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등의 인자는 사용자가 조작할 수 없도록 다음의 특수 문자에 대해 입력값 검증을 수행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해야 함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 "../", "..\", "./.\."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존재하지 않도록 입력 값 검증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파일다운로드는 필요기능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5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651210"/>
              </p:ext>
            </p:extLst>
          </p:nvPr>
        </p:nvGraphicFramePr>
        <p:xfrm>
          <a:off x="238125" y="714375"/>
          <a:ext cx="9429751" cy="5389564"/>
        </p:xfrm>
        <a:graphic>
          <a:graphicData uri="http://schemas.openxmlformats.org/drawingml/2006/table">
            <a:tbl>
              <a:tblPr/>
              <a:tblGrid>
                <a:gridCol w="752314"/>
                <a:gridCol w="1474155"/>
                <a:gridCol w="4059999"/>
                <a:gridCol w="839326"/>
                <a:gridCol w="2303957"/>
              </a:tblGrid>
              <a:tr h="4285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구분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보안요구사항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설명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적용여부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(O/X)</a:t>
                      </a: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비고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1099336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중요정보 노출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불필요한 페이지     노출 방지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백업 및 임시 파일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(Backup, Temporary File)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은 관리자와 개발자의 주의가 요구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되며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웹 어플리케이션 운영에 필수적인 파일을 제외한 모든 불필요한 파일을 삭제해야 함</a:t>
                      </a:r>
                    </a:p>
                    <a:p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(*.tar, *.psd, *.fla, *.bak, *.test, *.test, *.txt, *.old, *.zip,  .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날짜 등 불필요한 확장자 검색 후 삭제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endParaRPr kumimoji="0" lang="ko-KR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latin typeface="+mj-lt"/>
                          <a:ea typeface="+mj-ea"/>
                        </a:rPr>
                        <a:t>X</a:t>
                      </a:r>
                      <a:endParaRPr lang="ko-KR" altLang="en-US" sz="1100" dirty="0">
                        <a:latin typeface="+mj-lt"/>
                        <a:ea typeface="+mj-ea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err="1" smtClean="0">
                          <a:latin typeface="+mj-lt"/>
                          <a:ea typeface="+mj-ea"/>
                        </a:rPr>
                        <a:t>해당없음</a:t>
                      </a:r>
                      <a:endParaRPr lang="ko-KR" altLang="en-US" sz="1100" dirty="0">
                        <a:latin typeface="+mj-lt"/>
                        <a:ea typeface="+mj-ea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405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에러 페이지 처리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에러 발생 시 과도한 정보가 노출되지 않도록 사용자에게 최소한의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정보만을 반환해야 함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HTTP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오류에 대한 오류 메시지는 사용자 정의 페이지로 개별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정의하여 새로 만들어야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하며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   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처리된 예외와 처리되지 않은 예외상황의 정보를 항상 최소화하여야 하며 오류 메시지 생성시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다음과 같은 정보를 사용자에게 반환하지 않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아야 함</a:t>
                      </a:r>
                      <a:endParaRPr kumimoji="0" lang="ko-KR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에러가 발생한 소스 코드의 이름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종류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설치 경로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ko-KR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웹</a:t>
                      </a: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어플리케이션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설치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및 버전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latin typeface="+mj-lt"/>
                          <a:ea typeface="+mj-ea"/>
                        </a:rPr>
                        <a:t>O</a:t>
                      </a:r>
                      <a:endParaRPr lang="ko-KR" altLang="en-US" sz="1100" dirty="0">
                        <a:latin typeface="+mj-lt"/>
                        <a:ea typeface="+mj-ea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에러페이지 </a:t>
                      </a:r>
                      <a:r>
                        <a:rPr lang="ko-KR" altLang="en-US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어플리케이션내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별도존재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2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Hidden field</a:t>
                      </a:r>
                      <a:r>
                        <a:rPr kumimoji="0" lang="ko-KR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를 통한 </a:t>
                      </a: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 </a:t>
                      </a:r>
                      <a:r>
                        <a:rPr kumimoji="0" lang="ko-KR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정보 노출 통제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Hidden Field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에 저장된 값은 소스보기로 확인될 수 있으므로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중요정보는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Server Session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을 사용하여 페이지 상에서 노출되지 않도록 함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N/A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중요정보 없음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62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중요정보 하드코딩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1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금지</a:t>
                      </a:r>
                      <a:endParaRPr kumimoji="0" lang="ko-KR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인증정보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주석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개인정보 등 불필요한 정보를 클라이언트에 전송되는 소스에 저장하여 사용하지 않도록 함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N/A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중요정보 없음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109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디렉토리 인덱싱</a:t>
                      </a:r>
                      <a:endParaRPr kumimoji="0" lang="ko-KR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디렉터리 검색 기능이 활성화 되어 있으면 해당 디렉터리에 존재하는 모든 파일 리스트를 보여주어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Web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서버 구조 노출 및 주요 설정 파일의 내용이 유출될 가능성이 있음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.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따라서 </a:t>
                      </a: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웹서버에서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디렉터리 검색 기능을 비활성화해야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함</a:t>
                      </a:r>
                      <a:endParaRPr kumimoji="0" lang="ko-KR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N/A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디렉토리구조아님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34" name="TextBox 11"/>
          <p:cNvSpPr txBox="1">
            <a:spLocks noChangeArrowheads="1"/>
          </p:cNvSpPr>
          <p:nvPr/>
        </p:nvSpPr>
        <p:spPr bwMode="auto">
          <a:xfrm>
            <a:off x="144463" y="0"/>
            <a:ext cx="30083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2.</a:t>
            </a:r>
            <a:r>
              <a:rPr lang="ko-KR" altLang="en-US" sz="1800" b="1">
                <a:latin typeface="돋움" pitchFamily="50" charset="-127"/>
                <a:ea typeface="돋움" pitchFamily="50" charset="-127"/>
              </a:rPr>
              <a:t>코딩 보안 요건</a:t>
            </a:r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(2/3)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5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404495"/>
              </p:ext>
            </p:extLst>
          </p:nvPr>
        </p:nvGraphicFramePr>
        <p:xfrm>
          <a:off x="238125" y="714375"/>
          <a:ext cx="9429751" cy="3317875"/>
        </p:xfrm>
        <a:graphic>
          <a:graphicData uri="http://schemas.openxmlformats.org/drawingml/2006/table">
            <a:tbl>
              <a:tblPr/>
              <a:tblGrid>
                <a:gridCol w="752314"/>
                <a:gridCol w="1474155"/>
                <a:gridCol w="4059999"/>
                <a:gridCol w="839326"/>
                <a:gridCol w="2303957"/>
              </a:tblGrid>
              <a:tr h="4267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구분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보안요구사항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설명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적용여부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(O/X)</a:t>
                      </a: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비고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70034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접근통제</a:t>
                      </a:r>
                    </a:p>
                  </a:txBody>
                  <a:tcPr marL="91439" marR="91439" marT="45721" marB="45721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관리자페이지 </a:t>
                      </a:r>
                      <a:endParaRPr lang="en-US" altLang="ko-KR" sz="1100" b="1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접근통제</a:t>
                      </a:r>
                      <a:endParaRPr lang="en-US" altLang="ko-KR" sz="1100" b="1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관리자 인터페이스 경로가 추측이 불가능하도록 설정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하고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계정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/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패스워드 인증 외에 접근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IP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를 통한 접근 권한 설정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(ACL)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적용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별도 관리자아이디 존재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관리자아이디로 추가 가입 및 접근불가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540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세션관리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인증을 위해 사용되는 토큰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세션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쿠키 등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은 사용자에 의해 조작될 수 있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기 때문에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</a:p>
                    <a:p>
                      <a:pPr lvl="0"/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로그아웃 및 브라우저를 종료할 경우 토큰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세션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쿠키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)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재사용 금지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또는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인증세션을 부여 받은 클라이언트일지라도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일정기간 미 사용시에는 세션을 자동 로그아웃 하는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Logic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을 구현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N/A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해당없음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540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인증우회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파라메터변조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URL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직접접근 등을 통하여 타인의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정보나 권한획득이 가능하며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임의의 페이지에 불법적인 접근을 방지하기 위해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모든 페이지에 인증 함수를 추가하여 반드시 인증을 거친 사용자만이 접근 할 수 있도록 설정하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여야 하며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해당 기능의 </a:t>
                      </a:r>
                      <a:r>
                        <a:rPr lang="ko-KR" altLang="ko-KR" sz="1100" kern="1200" dirty="0" err="1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식별자를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암호화하여 예측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추측 할 수 없게 하여야 함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N/A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kern="1200" dirty="0" err="1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해당없음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49" name="TextBox 11"/>
          <p:cNvSpPr txBox="1">
            <a:spLocks noChangeArrowheads="1"/>
          </p:cNvSpPr>
          <p:nvPr/>
        </p:nvSpPr>
        <p:spPr bwMode="auto">
          <a:xfrm>
            <a:off x="144463" y="0"/>
            <a:ext cx="30083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2.</a:t>
            </a:r>
            <a:r>
              <a:rPr lang="ko-KR" altLang="en-US" sz="1800" b="1">
                <a:latin typeface="돋움" pitchFamily="50" charset="-127"/>
                <a:ea typeface="돋움" pitchFamily="50" charset="-127"/>
              </a:rPr>
              <a:t>코딩 보안 요건</a:t>
            </a:r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(3/3)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  <a:txDef>
      <a:spPr>
        <a:noFill/>
      </a:spPr>
      <a:bodyPr anchor="ctr"/>
      <a:lstStyle>
        <a:defPPr>
          <a:defRPr sz="1400" dirty="0" smtClean="0">
            <a:latin typeface="Arial" pitchFamily="34" charset="0"/>
            <a:ea typeface="돋움" pitchFamily="50" charset="-127"/>
            <a:cs typeface="Arial" pitchFamily="34" charset="0"/>
          </a:defRPr>
        </a:defPPr>
      </a:lstStyle>
    </a:tx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ln w="15875">
          <a:solidFill>
            <a:schemeClr val="tx1">
              <a:lumMod val="50000"/>
              <a:lumOff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 anchor="ctr">
        <a:noAutofit/>
      </a:bodyPr>
      <a:lstStyle>
        <a:defPPr algn="l">
          <a:defRPr sz="1400" b="1" dirty="0" smtClean="0">
            <a:latin typeface="+mn-lt"/>
            <a:ea typeface="돋움" pitchFamily="50" charset="-127"/>
          </a:defRPr>
        </a:defPPr>
      </a:lstStyle>
    </a:tx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34706</TotalTime>
  <Words>1349</Words>
  <Application>Microsoft Office PowerPoint</Application>
  <PresentationFormat>A4 용지(210x297mm)</PresentationFormat>
  <Paragraphs>244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9" baseType="lpstr">
      <vt:lpstr>2_기본 디자인</vt:lpstr>
      <vt:lpstr>1_기본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엘지이노텍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`10년 혁신활동 추진계획</dc:title>
  <dc:creator>lji</dc:creator>
  <cp:lastModifiedBy>Microsoft</cp:lastModifiedBy>
  <cp:revision>620</cp:revision>
  <cp:lastPrinted>2011-06-24T05:54:08Z</cp:lastPrinted>
  <dcterms:created xsi:type="dcterms:W3CDTF">2010-01-12T05:42:54Z</dcterms:created>
  <dcterms:modified xsi:type="dcterms:W3CDTF">2017-03-23T15:03:41Z</dcterms:modified>
</cp:coreProperties>
</file>