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7" r:id="rId1"/>
  </p:sldMasterIdLst>
  <p:notesMasterIdLst>
    <p:notesMasterId r:id="rId29"/>
  </p:notesMasterIdLst>
  <p:handoutMasterIdLst>
    <p:handoutMasterId r:id="rId30"/>
  </p:handoutMasterIdLst>
  <p:sldIdLst>
    <p:sldId id="582" r:id="rId2"/>
    <p:sldId id="583" r:id="rId3"/>
    <p:sldId id="592" r:id="rId4"/>
    <p:sldId id="584" r:id="rId5"/>
    <p:sldId id="590" r:id="rId6"/>
    <p:sldId id="585" r:id="rId7"/>
    <p:sldId id="599" r:id="rId8"/>
    <p:sldId id="591" r:id="rId9"/>
    <p:sldId id="586" r:id="rId10"/>
    <p:sldId id="593" r:id="rId11"/>
    <p:sldId id="594" r:id="rId12"/>
    <p:sldId id="595" r:id="rId13"/>
    <p:sldId id="596" r:id="rId14"/>
    <p:sldId id="597" r:id="rId15"/>
    <p:sldId id="598" r:id="rId16"/>
    <p:sldId id="600" r:id="rId17"/>
    <p:sldId id="601" r:id="rId18"/>
    <p:sldId id="602" r:id="rId19"/>
    <p:sldId id="603" r:id="rId20"/>
    <p:sldId id="604" r:id="rId21"/>
    <p:sldId id="605" r:id="rId22"/>
    <p:sldId id="606" r:id="rId23"/>
    <p:sldId id="607" r:id="rId24"/>
    <p:sldId id="608" r:id="rId25"/>
    <p:sldId id="609" r:id="rId26"/>
    <p:sldId id="589" r:id="rId27"/>
    <p:sldId id="587" r:id="rId28"/>
  </p:sldIdLst>
  <p:sldSz cx="9904413" cy="6858000"/>
  <p:notesSz cx="6797675" cy="9926638"/>
  <p:embeddedFontLst>
    <p:embeddedFont>
      <p:font typeface="HY헤드라인M" pitchFamily="18" charset="-127"/>
      <p:regular r:id="rId31"/>
    </p:embeddedFont>
    <p:embeddedFont>
      <p:font typeface="HY그래픽M" pitchFamily="18" charset="-127"/>
      <p:regular r:id="rId32"/>
    </p:embeddedFont>
    <p:embeddedFont>
      <p:font typeface="맑은 고딕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ECD"/>
    <a:srgbClr val="77CD47"/>
    <a:srgbClr val="99CCFF"/>
    <a:srgbClr val="DDDDDD"/>
    <a:srgbClr val="CD0456"/>
    <a:srgbClr val="B6024A"/>
    <a:srgbClr val="E4A528"/>
    <a:srgbClr val="F6DB16"/>
    <a:srgbClr val="59595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4" autoAdjust="0"/>
    <p:restoredTop sz="72276" autoAdjust="0"/>
  </p:normalViewPr>
  <p:slideViewPr>
    <p:cSldViewPr snapToObjects="1" showGuides="1">
      <p:cViewPr>
        <p:scale>
          <a:sx n="100" d="100"/>
          <a:sy n="100" d="100"/>
        </p:scale>
        <p:origin x="-1992" y="-558"/>
      </p:cViewPr>
      <p:guideLst>
        <p:guide orient="horz" pos="2160"/>
        <p:guide orient="horz" pos="816"/>
        <p:guide orient="horz" pos="912"/>
        <p:guide orient="horz" pos="480"/>
        <p:guide orient="horz" pos="624"/>
        <p:guide pos="3119"/>
        <p:guide pos="287"/>
        <p:guide pos="5951"/>
        <p:guide pos="431"/>
        <p:guide pos="17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3324" y="-10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159CE-62C0-4076-A0EC-CA98B45244E2}" type="datetimeFigureOut">
              <a:rPr lang="ko-KR" altLang="en-US" smtClean="0"/>
              <a:pPr/>
              <a:t>2016-11-10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5369E-6A88-4DF8-9305-A9996DA00D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65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479" tIns="46239" rIns="92479" bIns="4623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479" tIns="46239" rIns="92479" bIns="46239" rtlCol="0"/>
          <a:lstStyle>
            <a:lvl1pPr algn="r">
              <a:defRPr sz="1200"/>
            </a:lvl1pPr>
          </a:lstStyle>
          <a:p>
            <a:fld id="{4031041E-3402-46BC-9F7B-1A9B30D5AA9E}" type="datetimeFigureOut">
              <a:rPr lang="ko-KR" altLang="en-US" smtClean="0"/>
              <a:pPr/>
              <a:t>2016-11-10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79" tIns="46239" rIns="92479" bIns="4623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2479" tIns="46239" rIns="92479" bIns="46239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2479" tIns="46239" rIns="92479" bIns="4623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2479" tIns="46239" rIns="92479" bIns="46239" rtlCol="0" anchor="b"/>
          <a:lstStyle>
            <a:lvl1pPr algn="r">
              <a:defRPr sz="1200"/>
            </a:lvl1pPr>
          </a:lstStyle>
          <a:p>
            <a:fld id="{C94CAEED-DC13-428B-B3A7-6D677FE6A0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89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831" y="2130426"/>
            <a:ext cx="84187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A93-C5D9-4E75-9769-6CA28F48A7CD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FA64-EA7A-45E6-86CD-81A26497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5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706090"/>
          </a:xfrm>
        </p:spPr>
        <p:txBody>
          <a:bodyPr/>
          <a:lstStyle>
            <a:lvl1pPr>
              <a:defRPr lang="ko-KR" altLang="en-US" sz="3600" kern="12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1124744"/>
            <a:ext cx="8913972" cy="5001423"/>
          </a:xfrm>
        </p:spPr>
        <p:txBody>
          <a:bodyPr/>
          <a:lstStyle>
            <a:lvl1pPr>
              <a:defRPr sz="2800" b="1">
                <a:latin typeface="HY그래픽M" pitchFamily="18" charset="-127"/>
                <a:ea typeface="HY그래픽M" pitchFamily="18" charset="-127"/>
              </a:defRPr>
            </a:lvl1pPr>
            <a:lvl2pPr>
              <a:defRPr sz="2400" b="1">
                <a:latin typeface="HY그래픽M" pitchFamily="18" charset="-127"/>
                <a:ea typeface="HY그래픽M" pitchFamily="18" charset="-127"/>
              </a:defRPr>
            </a:lvl2pPr>
            <a:lvl3pPr>
              <a:defRPr sz="2000" b="1">
                <a:latin typeface="HY그래픽M" pitchFamily="18" charset="-127"/>
                <a:ea typeface="HY그래픽M" pitchFamily="18" charset="-127"/>
              </a:defRPr>
            </a:lvl3pPr>
            <a:lvl4pPr>
              <a:defRPr sz="1800" b="1">
                <a:latin typeface="HY그래픽M" pitchFamily="18" charset="-127"/>
                <a:ea typeface="HY그래픽M" pitchFamily="18" charset="-127"/>
              </a:defRPr>
            </a:lvl4pPr>
            <a:lvl5pPr>
              <a:defRPr sz="1800" b="1">
                <a:latin typeface="HY그래픽M" pitchFamily="18" charset="-127"/>
                <a:ea typeface="HY그래픽M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A93-C5D9-4E75-9769-6CA28F48A7CD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FA64-EA7A-45E6-86CD-81A26497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4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개체 틀 1"/>
          <p:cNvSpPr>
            <a:spLocks noGrp="1"/>
          </p:cNvSpPr>
          <p:nvPr>
            <p:ph type="title"/>
          </p:nvPr>
        </p:nvSpPr>
        <p:spPr bwMode="auto">
          <a:xfrm>
            <a:off x="495221" y="274638"/>
            <a:ext cx="89139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17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221" y="1600204"/>
            <a:ext cx="891397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21" y="6356354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DC602E-74BC-4B04-920E-A6851FA692AE}" type="datetimeFigureOut">
              <a:rPr lang="ko-KR" altLang="en-US"/>
              <a:pPr>
                <a:defRPr/>
              </a:pPr>
              <a:t>2016-11-10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008" y="6356354"/>
            <a:ext cx="3136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163" y="6356354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A0E0510-47A4-42A8-9C94-DF45C03FFF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8" name="Picture 3" descr="C:\Users\User\Desktop\LGIT(흰색).g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106" y="0"/>
            <a:ext cx="1593792" cy="120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 descr="C:\Users\User\Desktop\LGIT(흰색).g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551" y="-342892"/>
            <a:ext cx="1448902" cy="109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67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innoparts.cafe24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INNO </a:t>
            </a:r>
            <a:r>
              <a:rPr lang="en-US" altLang="ko-KR" sz="40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PARTS </a:t>
            </a:r>
            <a:r>
              <a:rPr lang="ko-KR" altLang="en-US" sz="40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사용</a:t>
            </a:r>
            <a:r>
              <a:rPr lang="ko-KR" altLang="en-US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자</a:t>
            </a:r>
            <a:r>
              <a:rPr lang="ko-KR" altLang="en-US" sz="40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 가이드</a:t>
            </a:r>
            <a: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/>
            </a:r>
            <a:b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</a:br>
            <a: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(LGIT </a:t>
            </a:r>
            <a:r>
              <a:rPr lang="ko-KR" altLang="en-US" sz="40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자재관리 </a:t>
            </a:r>
            <a:r>
              <a:rPr lang="ko-KR" altLang="en-US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시스템</a:t>
            </a:r>
            <a: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)</a:t>
            </a:r>
            <a:endParaRPr lang="ko-KR" altLang="en-US" sz="4000" spc="-120" dirty="0">
              <a:ln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88900" dist="50800" dir="5040000" algn="tl">
                  <a:prstClr val="black">
                    <a:alpha val="34000"/>
                  </a:prstClr>
                </a:outerShdw>
              </a:effectLst>
              <a:latin typeface="HY헤드라인M" pitchFamily="18" charset="-127"/>
              <a:ea typeface="HY헤드라인M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4077072"/>
            <a:ext cx="6933089" cy="1201688"/>
          </a:xfrm>
        </p:spPr>
        <p:txBody>
          <a:bodyPr/>
          <a:lstStyle/>
          <a:p>
            <a:r>
              <a:rPr lang="en-US" altLang="ko-KR" sz="2400" dirty="0" err="1" smtClean="0">
                <a:latin typeface="HY그래픽M" pitchFamily="18" charset="-127"/>
                <a:ea typeface="HY그래픽M" pitchFamily="18" charset="-127"/>
              </a:rPr>
              <a:t>Ver</a:t>
            </a:r>
            <a:r>
              <a:rPr lang="en-US" altLang="ko-KR" sz="2400" dirty="0" smtClean="0">
                <a:latin typeface="HY그래픽M" pitchFamily="18" charset="-127"/>
                <a:ea typeface="HY그래픽M" pitchFamily="18" charset="-127"/>
              </a:rPr>
              <a:t> 1.0 </a:t>
            </a:r>
            <a:r>
              <a:rPr lang="ko-KR" altLang="en-US" sz="2400" dirty="0" err="1" smtClean="0">
                <a:latin typeface="HY그래픽M" pitchFamily="18" charset="-127"/>
                <a:ea typeface="HY그래픽M" pitchFamily="18" charset="-127"/>
              </a:rPr>
              <a:t>배포판</a:t>
            </a:r>
            <a:r>
              <a:rPr lang="ko-KR" altLang="en-US" sz="2400" dirty="0" smtClean="0">
                <a:latin typeface="HY그래픽M" pitchFamily="18" charset="-127"/>
                <a:ea typeface="HY그래픽M" pitchFamily="18" charset="-127"/>
              </a:rPr>
              <a:t> 유저가이드</a:t>
            </a:r>
            <a:endParaRPr lang="en-US" altLang="ko-KR" sz="2400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en-US" altLang="ko-KR" sz="2400" dirty="0" smtClean="0">
                <a:latin typeface="HY그래픽M" pitchFamily="18" charset="-127"/>
                <a:ea typeface="HY그래픽M" pitchFamily="18" charset="-127"/>
              </a:rPr>
              <a:t>2016.11.3</a:t>
            </a:r>
          </a:p>
          <a:p>
            <a:r>
              <a:rPr lang="ko-KR" altLang="en-US" sz="2400" dirty="0" smtClean="0">
                <a:latin typeface="HY그래픽M" pitchFamily="18" charset="-127"/>
                <a:ea typeface="HY그래픽M" pitchFamily="18" charset="-127"/>
              </a:rPr>
              <a:t>박재용 주임연구원</a:t>
            </a:r>
            <a:endParaRPr lang="en-US" altLang="ko-KR" sz="2400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en-US" altLang="ko-KR" sz="2400" dirty="0">
                <a:latin typeface="HY그래픽M" pitchFamily="18" charset="-127"/>
                <a:ea typeface="HY그래픽M" pitchFamily="18" charset="-127"/>
              </a:rPr>
              <a:t>j</a:t>
            </a:r>
            <a:r>
              <a:rPr lang="en-US" altLang="ko-KR" sz="2400" dirty="0" smtClean="0">
                <a:latin typeface="HY그래픽M" pitchFamily="18" charset="-127"/>
                <a:ea typeface="HY그래픽M" pitchFamily="18" charset="-127"/>
              </a:rPr>
              <a:t>aeyong1.park@lginnotek.com</a:t>
            </a:r>
          </a:p>
        </p:txBody>
      </p:sp>
    </p:spTree>
    <p:extLst>
      <p:ext uri="{BB962C8B-B14F-4D97-AF65-F5344CB8AC3E}">
        <p14:creationId xmlns:p14="http://schemas.microsoft.com/office/powerpoint/2010/main" val="24263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99" y="5589240"/>
            <a:ext cx="9334227" cy="98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1" y="836712"/>
            <a:ext cx="855833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부품</a:t>
            </a:r>
            <a:r>
              <a:rPr lang="en-US" altLang="ko-KR" dirty="0" smtClean="0"/>
              <a:t>(Parts)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1813" y="5301208"/>
            <a:ext cx="8913972" cy="537721"/>
          </a:xfrm>
        </p:spPr>
        <p:txBody>
          <a:bodyPr/>
          <a:lstStyle/>
          <a:p>
            <a:r>
              <a:rPr lang="ko-KR" altLang="en-US" sz="2000" dirty="0"/>
              <a:t>생성하면 하단에 </a:t>
            </a:r>
            <a:r>
              <a:rPr lang="ko-KR" altLang="en-US" sz="2000" dirty="0" smtClean="0"/>
              <a:t>표시 </a:t>
            </a:r>
            <a:r>
              <a:rPr lang="ko-KR" altLang="en-US" sz="2000" dirty="0"/>
              <a:t>및 수정</a:t>
            </a:r>
            <a:r>
              <a:rPr lang="en-US" altLang="ko-KR" sz="2000" dirty="0"/>
              <a:t>,</a:t>
            </a:r>
            <a:r>
              <a:rPr lang="ko-KR" altLang="en-US" sz="2000" dirty="0"/>
              <a:t>삭제 가능</a:t>
            </a:r>
          </a:p>
        </p:txBody>
      </p:sp>
      <p:sp>
        <p:nvSpPr>
          <p:cNvPr id="4" name="오른쪽 중괄호 3"/>
          <p:cNvSpPr/>
          <p:nvPr/>
        </p:nvSpPr>
        <p:spPr>
          <a:xfrm>
            <a:off x="4304134" y="2852936"/>
            <a:ext cx="288032" cy="504056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596567" y="2891279"/>
            <a:ext cx="4676119" cy="53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소수점포함 숫자만 가능</a:t>
            </a:r>
            <a:r>
              <a:rPr lang="en-US" altLang="ko-KR" sz="1600" dirty="0" smtClean="0"/>
              <a:t>.  </a:t>
            </a:r>
            <a:r>
              <a:rPr lang="ko-KR" altLang="en-US" sz="1600" dirty="0" err="1" smtClean="0"/>
              <a:t>천단위</a:t>
            </a:r>
            <a:r>
              <a:rPr lang="ko-KR" altLang="en-US" sz="1600" dirty="0" smtClean="0"/>
              <a:t> 콤마인식가능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54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출고부품 </a:t>
            </a:r>
            <a:r>
              <a:rPr lang="ko-KR" altLang="en-US" dirty="0" smtClean="0"/>
              <a:t>담</a:t>
            </a:r>
            <a:r>
              <a:rPr lang="ko-KR" altLang="en-US" dirty="0"/>
              <a:t>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4738" y="5484361"/>
            <a:ext cx="8913972" cy="1112991"/>
          </a:xfrm>
        </p:spPr>
        <p:txBody>
          <a:bodyPr/>
          <a:lstStyle/>
          <a:p>
            <a:r>
              <a:rPr lang="ko-KR" altLang="en-US" dirty="0" err="1" smtClean="0"/>
              <a:t>수량입력후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Cart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출고준비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smtClean="0"/>
              <a:t>버튼 누름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1567830" y="1003025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 rot="3494259">
            <a:off x="7616502" y="2956357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484784"/>
            <a:ext cx="9632726" cy="379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0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69" y="1587234"/>
            <a:ext cx="9793359" cy="385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출고요청 부품리스트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3795" y="5126757"/>
            <a:ext cx="8913972" cy="534491"/>
          </a:xfrm>
        </p:spPr>
        <p:txBody>
          <a:bodyPr/>
          <a:lstStyle/>
          <a:p>
            <a:r>
              <a:rPr lang="ko-KR" altLang="en-US" dirty="0" smtClean="0"/>
              <a:t>부품리스트에 </a:t>
            </a:r>
            <a:r>
              <a:rPr lang="ko-KR" altLang="en-US" dirty="0" err="1" smtClean="0"/>
              <a:t>담은것들</a:t>
            </a:r>
            <a:r>
              <a:rPr lang="ko-KR" altLang="en-US" dirty="0" smtClean="0"/>
              <a:t> 표시 및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가능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2719958" y="1089555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5400000">
            <a:off x="3776997" y="1939913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801491" y="1089555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3942032" y="1988840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75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4" y="1181820"/>
            <a:ext cx="9655878" cy="455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출고요청하기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4887" y="5949280"/>
            <a:ext cx="8913972" cy="608935"/>
          </a:xfrm>
        </p:spPr>
        <p:txBody>
          <a:bodyPr/>
          <a:lstStyle/>
          <a:p>
            <a:r>
              <a:rPr lang="ko-KR" altLang="en-US" dirty="0" smtClean="0"/>
              <a:t>상</a:t>
            </a:r>
            <a:r>
              <a:rPr lang="ko-KR" altLang="en-US" dirty="0"/>
              <a:t>세</a:t>
            </a:r>
            <a:r>
              <a:rPr lang="ko-KR" altLang="en-US" dirty="0" smtClean="0"/>
              <a:t>내용을 쓰고 출고요청 함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2647950" y="672417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5400000">
            <a:off x="3704989" y="1736809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729483" y="672417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819872" y="3560322"/>
            <a:ext cx="251489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smtClean="0"/>
              <a:t>3</a:t>
            </a:r>
            <a:r>
              <a:rPr lang="ko-KR" altLang="en-US" sz="1600" dirty="0" err="1" smtClean="0"/>
              <a:t>일이내입력불</a:t>
            </a:r>
            <a:r>
              <a:rPr lang="ko-KR" altLang="en-US" sz="1600" dirty="0" err="1"/>
              <a:t>가</a:t>
            </a:r>
            <a:endParaRPr lang="ko-KR" altLang="en-US" sz="1600" dirty="0"/>
          </a:p>
        </p:txBody>
      </p:sp>
      <p:sp>
        <p:nvSpPr>
          <p:cNvPr id="9" name="오른쪽 중괄호 8"/>
          <p:cNvSpPr/>
          <p:nvPr/>
        </p:nvSpPr>
        <p:spPr>
          <a:xfrm>
            <a:off x="7256462" y="4365104"/>
            <a:ext cx="288032" cy="129614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544495" y="4744315"/>
            <a:ext cx="2016224" cy="53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부품리스트 표시</a:t>
            </a:r>
            <a:endParaRPr lang="en-US" altLang="ko-KR" sz="1600" dirty="0" smtClean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11" name="오른쪽 중괄호 10"/>
          <p:cNvSpPr/>
          <p:nvPr/>
        </p:nvSpPr>
        <p:spPr>
          <a:xfrm>
            <a:off x="6824414" y="2204864"/>
            <a:ext cx="288032" cy="1296144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7112446" y="2675255"/>
            <a:ext cx="2296747" cy="53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출고요청 내용 작성</a:t>
            </a:r>
            <a:endParaRPr lang="ko-KR" altLang="en-US" sz="16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1783854" y="3501008"/>
            <a:ext cx="1800200" cy="432048"/>
          </a:xfrm>
          <a:prstGeom prst="wedgeRoundRectCallout">
            <a:avLst>
              <a:gd name="adj1" fmla="val -35976"/>
              <a:gd name="adj2" fmla="val -78595"/>
              <a:gd name="adj3" fmla="val 16667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3843538" y="1768883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24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793" y="2996952"/>
            <a:ext cx="5766957" cy="37832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1686"/>
            <a:ext cx="8475896" cy="1669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출고요청 진행상황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573015"/>
            <a:ext cx="8913972" cy="2481143"/>
          </a:xfrm>
        </p:spPr>
        <p:txBody>
          <a:bodyPr/>
          <a:lstStyle/>
          <a:p>
            <a:r>
              <a:rPr lang="ko-KR" altLang="en-US" sz="2000" dirty="0" smtClean="0"/>
              <a:t>출고요청건의 진행상황 확인가능</a:t>
            </a:r>
            <a:endParaRPr lang="ko-KR" altLang="en-US" sz="2000" dirty="0"/>
          </a:p>
        </p:txBody>
      </p:sp>
      <p:sp>
        <p:nvSpPr>
          <p:cNvPr id="7" name="아래쪽 화살표 6"/>
          <p:cNvSpPr/>
          <p:nvPr/>
        </p:nvSpPr>
        <p:spPr>
          <a:xfrm>
            <a:off x="3007990" y="836712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" name="위쪽 화살표 설명선 3"/>
          <p:cNvSpPr/>
          <p:nvPr/>
        </p:nvSpPr>
        <p:spPr>
          <a:xfrm rot="10800000">
            <a:off x="7206819" y="2608336"/>
            <a:ext cx="553698" cy="964679"/>
          </a:xfrm>
          <a:prstGeom prst="upArrowCallout">
            <a:avLst>
              <a:gd name="adj1" fmla="val 25000"/>
              <a:gd name="adj2" fmla="val 27673"/>
              <a:gd name="adj3" fmla="val 25000"/>
              <a:gd name="adj4" fmla="val 29936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832526" y="2204865"/>
            <a:ext cx="2071887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/>
              <a:t>자세히 누르면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작성내용 확인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45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734" y="3356992"/>
            <a:ext cx="8913972" cy="706090"/>
          </a:xfrm>
        </p:spPr>
        <p:txBody>
          <a:bodyPr/>
          <a:lstStyle/>
          <a:p>
            <a:r>
              <a:rPr lang="ko-KR" altLang="en-US" sz="5400" dirty="0" smtClean="0"/>
              <a:t>출고 담당자 업무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291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3563"/>
            <a:ext cx="9904413" cy="246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첫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219" y="4154787"/>
            <a:ext cx="8913972" cy="1512168"/>
          </a:xfrm>
        </p:spPr>
        <p:txBody>
          <a:bodyPr/>
          <a:lstStyle/>
          <a:p>
            <a:r>
              <a:rPr lang="ko-KR" altLang="en-US" dirty="0" smtClean="0"/>
              <a:t>로그인 하면 출고요청 들어온 내역 리스트가 표시됨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3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41"/>
          <a:stretch/>
        </p:blipFill>
        <p:spPr bwMode="auto">
          <a:xfrm>
            <a:off x="0" y="1759867"/>
            <a:ext cx="2759275" cy="246150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17" y="1711686"/>
            <a:ext cx="6840763" cy="448294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출고요청 상세정보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자세히를</a:t>
            </a:r>
            <a:r>
              <a:rPr lang="ko-KR" altLang="en-US" dirty="0" smtClean="0"/>
              <a:t> 누르면 상세 요청내용이 표시됨</a:t>
            </a:r>
            <a:endParaRPr lang="ko-KR" altLang="en-US" dirty="0"/>
          </a:p>
        </p:txBody>
      </p:sp>
      <p:sp>
        <p:nvSpPr>
          <p:cNvPr id="6" name="위쪽 화살표 설명선 5"/>
          <p:cNvSpPr/>
          <p:nvPr/>
        </p:nvSpPr>
        <p:spPr>
          <a:xfrm rot="5400000">
            <a:off x="1893577" y="3131825"/>
            <a:ext cx="428620" cy="1800200"/>
          </a:xfrm>
          <a:prstGeom prst="upArrowCallout">
            <a:avLst>
              <a:gd name="adj1" fmla="val 25000"/>
              <a:gd name="adj2" fmla="val 27673"/>
              <a:gd name="adj3" fmla="val 25000"/>
              <a:gd name="adj4" fmla="val 33749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006" y="1244548"/>
            <a:ext cx="6480720" cy="3984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5301208"/>
            <a:ext cx="9904413" cy="15567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출고접수완료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11796"/>
            <a:ext cx="8913972" cy="5001423"/>
          </a:xfrm>
        </p:spPr>
        <p:txBody>
          <a:bodyPr/>
          <a:lstStyle/>
          <a:p>
            <a:r>
              <a:rPr lang="ko-KR" altLang="en-US" dirty="0" smtClean="0"/>
              <a:t>출고접수 완료를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누르면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프린트창이</a:t>
            </a:r>
            <a:r>
              <a:rPr lang="ko-KR" altLang="en-US" dirty="0" smtClean="0"/>
              <a:t> 뜸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349124" y="5373216"/>
            <a:ext cx="8913972" cy="64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창을 닫으면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해당건은</a:t>
            </a:r>
            <a:r>
              <a:rPr lang="ko-KR" altLang="en-US" dirty="0" smtClean="0"/>
              <a:t> 출고접수완료 상태로 </a:t>
            </a:r>
            <a:r>
              <a:rPr lang="ko-KR" altLang="en-US" dirty="0"/>
              <a:t>변경됨</a:t>
            </a:r>
            <a:endParaRPr lang="en-US" altLang="ko-KR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" t="64749"/>
          <a:stretch/>
        </p:blipFill>
        <p:spPr bwMode="auto">
          <a:xfrm>
            <a:off x="111206" y="5877272"/>
            <a:ext cx="9715579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49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50" y="933461"/>
            <a:ext cx="7998692" cy="522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출고완료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출고반려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2770" y="5949280"/>
            <a:ext cx="8913972" cy="1112991"/>
          </a:xfrm>
        </p:spPr>
        <p:txBody>
          <a:bodyPr/>
          <a:lstStyle/>
          <a:p>
            <a:r>
              <a:rPr lang="ko-KR" altLang="en-US" sz="2400" dirty="0" smtClean="0"/>
              <a:t>출고를 마치고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출고완료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를 누르면 마무리됨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정상적으로 하지 못했으면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반려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처리함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40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시험용 접속정보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1124745"/>
            <a:ext cx="8913972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[Site]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hlinkClick r:id="rId2"/>
              </a:rPr>
              <a:t>http://innoparts.cafe24.com</a:t>
            </a:r>
            <a:r>
              <a:rPr lang="en-US" altLang="ko-KR" sz="2400" dirty="0" smtClean="0"/>
              <a:t> 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테스트</a:t>
            </a:r>
            <a:r>
              <a:rPr lang="ko-KR" altLang="en-US" sz="2400" dirty="0"/>
              <a:t>용</a:t>
            </a:r>
            <a:r>
              <a:rPr lang="ko-KR" altLang="en-US" sz="2400" dirty="0" smtClean="0"/>
              <a:t> 로그인 </a:t>
            </a:r>
            <a:r>
              <a:rPr lang="en-US" altLang="ko-KR" sz="2400" dirty="0" smtClean="0"/>
              <a:t>ID]</a:t>
            </a:r>
          </a:p>
          <a:p>
            <a:pPr marL="0" indent="0">
              <a:buNone/>
            </a:pPr>
            <a:r>
              <a:rPr lang="ko-KR" altLang="en-US" sz="2400" dirty="0" smtClean="0"/>
              <a:t>  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 가상의 재고가 등록되어 있어 바로 테스트가 가능함</a:t>
            </a:r>
            <a:endParaRPr lang="en-US" altLang="ko-KR" sz="24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77387"/>
              </p:ext>
            </p:extLst>
          </p:nvPr>
        </p:nvGraphicFramePr>
        <p:xfrm>
          <a:off x="608740" y="4984368"/>
          <a:ext cx="8784975" cy="1483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600400"/>
                <a:gridCol w="2736304"/>
                <a:gridCol w="244827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업무 구분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ID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Password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개발담당자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1 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devuser1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개발담당자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devuser2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시작담당자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출고담당자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shipuser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214" y="988616"/>
            <a:ext cx="3840228" cy="3160464"/>
          </a:xfrm>
          <a:prstGeom prst="rect">
            <a:avLst/>
          </a:prstGeom>
          <a:noFill/>
          <a:ln w="9525">
            <a:solidFill>
              <a:schemeClr val="tx1">
                <a:alpha val="66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개발담당자 </a:t>
            </a:r>
            <a:r>
              <a:rPr lang="ko-KR" altLang="en-US" dirty="0" err="1" smtClean="0"/>
              <a:t>출고요청건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1124745"/>
            <a:ext cx="8913972" cy="648044"/>
          </a:xfrm>
        </p:spPr>
        <p:txBody>
          <a:bodyPr/>
          <a:lstStyle/>
          <a:p>
            <a:r>
              <a:rPr lang="ko-KR" altLang="en-US" dirty="0" smtClean="0"/>
              <a:t>출고요청 결과를 개발자도 동시에 확인가능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477694" y="5575006"/>
            <a:ext cx="3528392" cy="70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(</a:t>
            </a:r>
            <a:r>
              <a:rPr lang="ko-KR" altLang="en-US" dirty="0" smtClean="0">
                <a:solidFill>
                  <a:schemeClr val="accent1"/>
                </a:solidFill>
              </a:rPr>
              <a:t>개발자 화면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760984" y="1901585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7884"/>
            <a:ext cx="9776742" cy="266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7832526" y="4005064"/>
            <a:ext cx="936104" cy="252000"/>
          </a:xfrm>
          <a:prstGeom prst="roundRect">
            <a:avLst/>
          </a:prstGeom>
          <a:solidFill>
            <a:schemeClr val="accent2">
              <a:tint val="100000"/>
              <a:alpha val="6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9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734" y="3356992"/>
            <a:ext cx="8913972" cy="706090"/>
          </a:xfrm>
        </p:spPr>
        <p:txBody>
          <a:bodyPr/>
          <a:lstStyle/>
          <a:p>
            <a:r>
              <a:rPr lang="ko-KR" altLang="en-US" sz="5400" dirty="0" smtClean="0"/>
              <a:t>타 개발자 출고업무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180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파트너출고요청이란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5771" y="1124744"/>
            <a:ext cx="4833422" cy="5001423"/>
          </a:xfrm>
        </p:spPr>
        <p:txBody>
          <a:bodyPr/>
          <a:lstStyle/>
          <a:p>
            <a:r>
              <a:rPr lang="ko-KR" altLang="en-US" dirty="0" smtClean="0"/>
              <a:t>부품을 가진 개발담당자만 출고가 가능함</a:t>
            </a:r>
            <a:endParaRPr lang="en-US" altLang="ko-KR" dirty="0" smtClean="0"/>
          </a:p>
          <a:p>
            <a:r>
              <a:rPr lang="ko-KR" altLang="en-US" dirty="0" err="1" smtClean="0"/>
              <a:t>다른개발자가</a:t>
            </a:r>
            <a:r>
              <a:rPr lang="ko-KR" altLang="en-US" dirty="0" smtClean="0"/>
              <a:t> 해당부품 출고가 필요한 경우에 사용</a:t>
            </a:r>
            <a:endParaRPr lang="en-US" altLang="ko-KR" dirty="0"/>
          </a:p>
          <a:p>
            <a:r>
              <a:rPr lang="ko-KR" altLang="en-US" dirty="0" smtClean="0"/>
              <a:t>원 개발담당자와 협의를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통해 </a:t>
            </a:r>
            <a:r>
              <a:rPr lang="ko-KR" altLang="en-US" dirty="0" err="1" smtClean="0"/>
              <a:t>출고진행함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 rot="13500000">
            <a:off x="1198008" y="2636911"/>
            <a:ext cx="815024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 rot="18900000">
            <a:off x="2422144" y="2636911"/>
            <a:ext cx="815024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위쪽 화살표 설명선 5"/>
          <p:cNvSpPr/>
          <p:nvPr/>
        </p:nvSpPr>
        <p:spPr>
          <a:xfrm>
            <a:off x="1279798" y="4365104"/>
            <a:ext cx="1944216" cy="2232248"/>
          </a:xfrm>
          <a:prstGeom prst="upArrowCallout">
            <a:avLst>
              <a:gd name="adj1" fmla="val 25000"/>
              <a:gd name="adj2" fmla="val 25000"/>
              <a:gd name="adj3" fmla="val 10792"/>
              <a:gd name="adj4" fmla="val 83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5614" r="74468" b="68401"/>
          <a:stretch/>
        </p:blipFill>
        <p:spPr bwMode="auto">
          <a:xfrm>
            <a:off x="199678" y="1614739"/>
            <a:ext cx="952339" cy="103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9" t="5830" r="50000" b="69463"/>
          <a:stretch/>
        </p:blipFill>
        <p:spPr bwMode="auto">
          <a:xfrm>
            <a:off x="3224014" y="1640134"/>
            <a:ext cx="953499" cy="9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프로젝트 아이콘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830" y="3239111"/>
            <a:ext cx="1342017" cy="134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5662" y="2640785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개발담당자</a:t>
            </a:r>
            <a:endParaRPr lang="ko-KR" altLang="en-US" sz="16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3079998" y="2640785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출고담당자</a:t>
            </a:r>
            <a:endParaRPr lang="ko-KR" altLang="en-US" sz="1600" dirty="0"/>
          </a:p>
        </p:txBody>
      </p:sp>
      <p:pic>
        <p:nvPicPr>
          <p:cNvPr id="12" name="Picture 6" descr="부품 아이콘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12" y="4825727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1351806" y="1916832"/>
            <a:ext cx="1630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351806" y="2132856"/>
            <a:ext cx="1630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2837565" y="3726862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프로젝트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1685711" y="1550318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출고요청</a:t>
            </a:r>
            <a:endParaRPr lang="ko-KR" altLang="en-US" sz="1600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495822" y="2132856"/>
            <a:ext cx="155764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출고승인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진행</a:t>
            </a:r>
            <a:endParaRPr lang="ko-KR" altLang="en-US" sz="1600" dirty="0"/>
          </a:p>
        </p:txBody>
      </p:sp>
      <p:pic>
        <p:nvPicPr>
          <p:cNvPr id="1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357" r="26009" b="68936"/>
          <a:stretch/>
        </p:blipFill>
        <p:spPr bwMode="auto">
          <a:xfrm>
            <a:off x="4225860" y="4607272"/>
            <a:ext cx="953499" cy="9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3279626" y="6021288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부품들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오른쪽 화살표 설명선 20"/>
          <p:cNvSpPr/>
          <p:nvPr/>
        </p:nvSpPr>
        <p:spPr>
          <a:xfrm>
            <a:off x="1999877" y="4795466"/>
            <a:ext cx="2177636" cy="60558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7979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4079545" y="5589240"/>
            <a:ext cx="224081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파트너 개발담당자가 원하는 항목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4903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파트너 재고 조회화면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4653136"/>
            <a:ext cx="8913972" cy="1473031"/>
          </a:xfrm>
        </p:spPr>
        <p:txBody>
          <a:bodyPr/>
          <a:lstStyle/>
          <a:p>
            <a:r>
              <a:rPr lang="ko-KR" altLang="en-US" dirty="0" smtClean="0"/>
              <a:t>동일한 방법으로 조회 및 출고준비 가능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99674"/>
            <a:ext cx="9776741" cy="2521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4376142" y="1206728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6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357" r="26009" b="68936"/>
          <a:stretch/>
        </p:blipFill>
        <p:spPr bwMode="auto">
          <a:xfrm>
            <a:off x="127670" y="274638"/>
            <a:ext cx="953499" cy="9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081169" y="806550"/>
            <a:ext cx="113473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의 화면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793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7" y="1351662"/>
            <a:ext cx="8993489" cy="471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파트너자재 출고요청서 작성하기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1726" y="5949280"/>
            <a:ext cx="8913972" cy="648072"/>
          </a:xfrm>
        </p:spPr>
        <p:txBody>
          <a:bodyPr/>
          <a:lstStyle/>
          <a:p>
            <a:r>
              <a:rPr lang="ko-KR" altLang="en-US" dirty="0" smtClean="0"/>
              <a:t>출고요청서 작성화면도 동일함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7030913" y="908720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5400000">
            <a:off x="8087952" y="2096849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112446" y="908720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252987" y="2145776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9" name="아래쪽 화살표 8"/>
          <p:cNvSpPr/>
          <p:nvPr/>
        </p:nvSpPr>
        <p:spPr>
          <a:xfrm rot="5400000">
            <a:off x="6801333" y="3956137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252337" y="4005064"/>
            <a:ext cx="2505997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소유한 개발담당자</a:t>
            </a:r>
            <a:endParaRPr lang="ko-KR" altLang="en-US" sz="1600" dirty="0"/>
          </a:p>
        </p:txBody>
      </p:sp>
      <p:pic>
        <p:nvPicPr>
          <p:cNvPr id="1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357" r="26009" b="68936"/>
          <a:stretch/>
        </p:blipFill>
        <p:spPr bwMode="auto">
          <a:xfrm>
            <a:off x="127670" y="274638"/>
            <a:ext cx="953499" cy="9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1081169" y="806550"/>
            <a:ext cx="113473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의 화면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41522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2"/>
          <a:stretch/>
        </p:blipFill>
        <p:spPr bwMode="auto">
          <a:xfrm>
            <a:off x="2791966" y="3727152"/>
            <a:ext cx="6796732" cy="29862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1" y="1653417"/>
            <a:ext cx="9302018" cy="191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협의출고 확인 및 승인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746" y="1163881"/>
            <a:ext cx="8913972" cy="5001423"/>
          </a:xfrm>
        </p:spPr>
        <p:txBody>
          <a:bodyPr/>
          <a:lstStyle/>
          <a:p>
            <a:r>
              <a:rPr lang="ko-KR" altLang="en-US" dirty="0" smtClean="0"/>
              <a:t>메뉴에서 승인 또는 반려선택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이후 출고과정 동일함</a:t>
            </a:r>
            <a:endParaRPr lang="ko-KR" altLang="en-US" dirty="0"/>
          </a:p>
        </p:txBody>
      </p:sp>
      <p:pic>
        <p:nvPicPr>
          <p:cNvPr id="6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5614" r="74468" b="68401"/>
          <a:stretch/>
        </p:blipFill>
        <p:spPr bwMode="auto">
          <a:xfrm>
            <a:off x="126225" y="274638"/>
            <a:ext cx="952339" cy="103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위쪽 화살표 설명선 9"/>
          <p:cNvSpPr/>
          <p:nvPr/>
        </p:nvSpPr>
        <p:spPr>
          <a:xfrm rot="10800000">
            <a:off x="9093330" y="3200086"/>
            <a:ext cx="631726" cy="516945"/>
          </a:xfrm>
          <a:prstGeom prst="upArrowCallout">
            <a:avLst>
              <a:gd name="adj1" fmla="val 25000"/>
              <a:gd name="adj2" fmla="val 27673"/>
              <a:gd name="adj3" fmla="val 25000"/>
              <a:gd name="adj4" fmla="val 52770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081169" y="806550"/>
            <a:ext cx="113473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의 화면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63974" y="6237311"/>
            <a:ext cx="2016224" cy="476081"/>
          </a:xfrm>
          <a:prstGeom prst="roundRect">
            <a:avLst/>
          </a:prstGeom>
          <a:solidFill>
            <a:schemeClr val="accent2">
              <a:tint val="100000"/>
              <a:alpha val="6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6108799" y="1347927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 rot="5400000">
            <a:off x="7165838" y="2536056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6190332" y="1347927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7330873" y="2584983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3428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기대사항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980728"/>
            <a:ext cx="8913972" cy="571252"/>
          </a:xfrm>
        </p:spPr>
        <p:txBody>
          <a:bodyPr/>
          <a:lstStyle/>
          <a:p>
            <a:r>
              <a:rPr lang="ko-KR" altLang="en-US" sz="2400" dirty="0" smtClean="0"/>
              <a:t>현재 자재출고 담당자수</a:t>
            </a:r>
            <a:endParaRPr lang="ko-KR" altLang="en-US" sz="2400" dirty="0"/>
          </a:p>
        </p:txBody>
      </p:sp>
      <p:pic>
        <p:nvPicPr>
          <p:cNvPr id="2355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1325621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1947508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569395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191282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813169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4435056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5056943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5678830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6300717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692260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54449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495221" y="2636912"/>
            <a:ext cx="891397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현재 출고요청 방법</a:t>
            </a:r>
            <a:endParaRPr lang="ko-KR" altLang="en-US" sz="2400" dirty="0"/>
          </a:p>
        </p:txBody>
      </p:sp>
      <p:sp>
        <p:nvSpPr>
          <p:cNvPr id="23556" name="TextBox 23555"/>
          <p:cNvSpPr txBox="1"/>
          <p:nvPr/>
        </p:nvSpPr>
        <p:spPr>
          <a:xfrm>
            <a:off x="1606630" y="3731823"/>
            <a:ext cx="85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HY그래픽M" pitchFamily="18" charset="-127"/>
                <a:ea typeface="HY그래픽M" pitchFamily="18" charset="-127"/>
              </a:rPr>
              <a:t>전화</a:t>
            </a:r>
            <a:endParaRPr lang="ko-KR" altLang="en-US" sz="2800" b="1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43017" y="4095288"/>
            <a:ext cx="85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메일</a:t>
            </a:r>
            <a:endParaRPr lang="ko-KR" altLang="en-US" dirty="0"/>
          </a:p>
        </p:txBody>
      </p:sp>
      <p:pic>
        <p:nvPicPr>
          <p:cNvPr id="4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974879" y="3501008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974879" y="4297288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974879" y="5166029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3567002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4363282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5232023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594513" y="5179379"/>
            <a:ext cx="1199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HY그래픽M" pitchFamily="18" charset="-127"/>
                <a:ea typeface="HY그래픽M" pitchFamily="18" charset="-127"/>
              </a:rPr>
              <a:t>엑셀파일</a:t>
            </a:r>
          </a:p>
        </p:txBody>
      </p:sp>
      <p:sp>
        <p:nvSpPr>
          <p:cNvPr id="56" name="내용 개체 틀 2"/>
          <p:cNvSpPr txBox="1">
            <a:spLocks/>
          </p:cNvSpPr>
          <p:nvPr/>
        </p:nvSpPr>
        <p:spPr bwMode="auto">
          <a:xfrm>
            <a:off x="4304134" y="2636912"/>
            <a:ext cx="5400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출고담당자가 연락업무에 쓰는 시간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(</a:t>
            </a:r>
            <a:r>
              <a:rPr lang="ko-KR" altLang="en-US" sz="2400" dirty="0" smtClean="0"/>
              <a:t>메일확인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전화수신</a:t>
            </a:r>
            <a:r>
              <a:rPr lang="en-US" altLang="ko-KR" sz="2400" dirty="0" smtClean="0"/>
              <a:t>..)</a:t>
            </a:r>
          </a:p>
        </p:txBody>
      </p:sp>
      <p:cxnSp>
        <p:nvCxnSpPr>
          <p:cNvPr id="23559" name="직선 화살표 연결선 23558"/>
          <p:cNvCxnSpPr/>
          <p:nvPr/>
        </p:nvCxnSpPr>
        <p:spPr>
          <a:xfrm>
            <a:off x="1207790" y="3918906"/>
            <a:ext cx="1569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1" name="직선 화살표 연결선 23560"/>
          <p:cNvCxnSpPr/>
          <p:nvPr/>
        </p:nvCxnSpPr>
        <p:spPr>
          <a:xfrm>
            <a:off x="1207790" y="4071058"/>
            <a:ext cx="1656184" cy="644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/>
          <p:cNvSpPr txBox="1">
            <a:spLocks/>
          </p:cNvSpPr>
          <p:nvPr/>
        </p:nvSpPr>
        <p:spPr bwMode="auto">
          <a:xfrm>
            <a:off x="277028" y="3140968"/>
            <a:ext cx="1269991" cy="46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</a:rPr>
              <a:t>개발담당자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내용 개체 틀 2"/>
          <p:cNvSpPr txBox="1">
            <a:spLocks/>
          </p:cNvSpPr>
          <p:nvPr/>
        </p:nvSpPr>
        <p:spPr bwMode="auto">
          <a:xfrm>
            <a:off x="2575942" y="3140968"/>
            <a:ext cx="119699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출고담당자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563" name="직선 화살표 연결선 23562"/>
          <p:cNvCxnSpPr/>
          <p:nvPr/>
        </p:nvCxnSpPr>
        <p:spPr>
          <a:xfrm>
            <a:off x="1207790" y="4270810"/>
            <a:ext cx="1656184" cy="1513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5" name="직선 화살표 연결선 23564"/>
          <p:cNvCxnSpPr/>
          <p:nvPr/>
        </p:nvCxnSpPr>
        <p:spPr>
          <a:xfrm flipV="1">
            <a:off x="1207790" y="3970150"/>
            <a:ext cx="1569895" cy="1057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63485" y="4393122"/>
            <a:ext cx="85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메일</a:t>
            </a:r>
            <a:endParaRPr lang="ko-KR" altLang="en-US" dirty="0"/>
          </a:p>
        </p:txBody>
      </p:sp>
      <p:cxnSp>
        <p:nvCxnSpPr>
          <p:cNvPr id="23567" name="직선 화살표 연결선 23566"/>
          <p:cNvCxnSpPr/>
          <p:nvPr/>
        </p:nvCxnSpPr>
        <p:spPr>
          <a:xfrm flipH="1">
            <a:off x="1343017" y="4869160"/>
            <a:ext cx="1376941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11353" y="4782634"/>
            <a:ext cx="85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HY그래픽M" pitchFamily="18" charset="-127"/>
                <a:ea typeface="HY그래픽M" pitchFamily="18" charset="-127"/>
              </a:rPr>
              <a:t>전화</a:t>
            </a:r>
            <a:endParaRPr lang="ko-KR" altLang="en-US" sz="2800" b="1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23572" name="원형 23571"/>
          <p:cNvSpPr/>
          <p:nvPr/>
        </p:nvSpPr>
        <p:spPr>
          <a:xfrm>
            <a:off x="5840601" y="4005304"/>
            <a:ext cx="2160000" cy="2160000"/>
          </a:xfrm>
          <a:prstGeom prst="pie">
            <a:avLst>
              <a:gd name="adj1" fmla="val 268567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원형 76"/>
          <p:cNvSpPr/>
          <p:nvPr/>
        </p:nvSpPr>
        <p:spPr>
          <a:xfrm>
            <a:off x="5947618" y="3933056"/>
            <a:ext cx="2160000" cy="2160000"/>
          </a:xfrm>
          <a:prstGeom prst="pie">
            <a:avLst>
              <a:gd name="adj1" fmla="val 16161675"/>
              <a:gd name="adj2" fmla="val 26202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내용 개체 틀 2"/>
          <p:cNvSpPr txBox="1">
            <a:spLocks/>
          </p:cNvSpPr>
          <p:nvPr/>
        </p:nvSpPr>
        <p:spPr bwMode="auto">
          <a:xfrm>
            <a:off x="7134814" y="4257212"/>
            <a:ext cx="127377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연락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업</a:t>
            </a:r>
            <a:r>
              <a:rPr lang="ko-KR" altLang="en-US" sz="2400" dirty="0">
                <a:solidFill>
                  <a:schemeClr val="bg1"/>
                </a:solidFill>
              </a:rPr>
              <a:t>무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79" name="내용 개체 틀 2"/>
          <p:cNvSpPr txBox="1">
            <a:spLocks/>
          </p:cNvSpPr>
          <p:nvPr/>
        </p:nvSpPr>
        <p:spPr bwMode="auto">
          <a:xfrm>
            <a:off x="6054694" y="4689260"/>
            <a:ext cx="127377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출고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업무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9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기대사항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980728"/>
            <a:ext cx="8913972" cy="571252"/>
          </a:xfrm>
        </p:spPr>
        <p:txBody>
          <a:bodyPr/>
          <a:lstStyle/>
          <a:p>
            <a:r>
              <a:rPr lang="ko-KR" altLang="en-US" sz="2400" dirty="0" smtClean="0"/>
              <a:t>향후 자재출고 담당자수</a:t>
            </a:r>
            <a:endParaRPr lang="ko-KR" altLang="en-US" sz="2400" dirty="0"/>
          </a:p>
        </p:txBody>
      </p:sp>
      <p:pic>
        <p:nvPicPr>
          <p:cNvPr id="2355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1325621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1947508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569395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191282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813169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4435056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5056943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5678830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6300717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692260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54449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495221" y="2564904"/>
            <a:ext cx="891397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향후 출고요청 방법</a:t>
            </a:r>
            <a:endParaRPr lang="ko-KR" altLang="en-US" sz="2400" dirty="0"/>
          </a:p>
        </p:txBody>
      </p:sp>
      <p:pic>
        <p:nvPicPr>
          <p:cNvPr id="4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794108" y="3356992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794108" y="4153272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794108" y="5022013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342298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421926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5088007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내용 개체 틀 2"/>
          <p:cNvSpPr txBox="1">
            <a:spLocks/>
          </p:cNvSpPr>
          <p:nvPr/>
        </p:nvSpPr>
        <p:spPr bwMode="auto">
          <a:xfrm>
            <a:off x="5473523" y="3068960"/>
            <a:ext cx="415920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연락업무에 쓰는 시간</a:t>
            </a:r>
            <a:endParaRPr lang="en-US" altLang="ko-KR" sz="2400" dirty="0" smtClean="0"/>
          </a:p>
        </p:txBody>
      </p:sp>
      <p:sp>
        <p:nvSpPr>
          <p:cNvPr id="61" name="내용 개체 틀 2"/>
          <p:cNvSpPr txBox="1">
            <a:spLocks/>
          </p:cNvSpPr>
          <p:nvPr/>
        </p:nvSpPr>
        <p:spPr bwMode="auto">
          <a:xfrm>
            <a:off x="277028" y="2996952"/>
            <a:ext cx="1269991" cy="46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</a:rPr>
              <a:t>개발담당자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내용 개체 틀 2"/>
          <p:cNvSpPr txBox="1">
            <a:spLocks/>
          </p:cNvSpPr>
          <p:nvPr/>
        </p:nvSpPr>
        <p:spPr bwMode="auto">
          <a:xfrm>
            <a:off x="3395171" y="2996952"/>
            <a:ext cx="119699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출고담당자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572" name="원형 23571"/>
          <p:cNvSpPr/>
          <p:nvPr/>
        </p:nvSpPr>
        <p:spPr>
          <a:xfrm>
            <a:off x="5840601" y="4032245"/>
            <a:ext cx="2160000" cy="2160000"/>
          </a:xfrm>
          <a:prstGeom prst="pie">
            <a:avLst>
              <a:gd name="adj1" fmla="val 18092662"/>
              <a:gd name="adj2" fmla="val 162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원형 76"/>
          <p:cNvSpPr/>
          <p:nvPr/>
        </p:nvSpPr>
        <p:spPr>
          <a:xfrm>
            <a:off x="5935158" y="3755132"/>
            <a:ext cx="2160000" cy="2160000"/>
          </a:xfrm>
          <a:prstGeom prst="pie">
            <a:avLst>
              <a:gd name="adj1" fmla="val 16161675"/>
              <a:gd name="adj2" fmla="val 178699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alpha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내용 개체 틀 2"/>
          <p:cNvSpPr txBox="1">
            <a:spLocks/>
          </p:cNvSpPr>
          <p:nvPr/>
        </p:nvSpPr>
        <p:spPr bwMode="auto">
          <a:xfrm>
            <a:off x="7615911" y="3780337"/>
            <a:ext cx="208882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accent1"/>
                </a:solidFill>
              </a:rPr>
              <a:t>연락업무</a:t>
            </a:r>
            <a:endParaRPr lang="en-US" altLang="ko-KR" sz="2400" dirty="0" smtClean="0">
              <a:solidFill>
                <a:schemeClr val="accent1"/>
              </a:solidFill>
            </a:endParaRPr>
          </a:p>
        </p:txBody>
      </p:sp>
      <p:sp>
        <p:nvSpPr>
          <p:cNvPr id="79" name="내용 개체 틀 2"/>
          <p:cNvSpPr txBox="1">
            <a:spLocks/>
          </p:cNvSpPr>
          <p:nvPr/>
        </p:nvSpPr>
        <p:spPr bwMode="auto">
          <a:xfrm>
            <a:off x="6248350" y="5229200"/>
            <a:ext cx="173901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출고업무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81" name="내용 개체 틀 2"/>
          <p:cNvSpPr txBox="1">
            <a:spLocks/>
          </p:cNvSpPr>
          <p:nvPr/>
        </p:nvSpPr>
        <p:spPr bwMode="auto">
          <a:xfrm>
            <a:off x="772551" y="5805264"/>
            <a:ext cx="504492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개발담당자는 시간에 관계없이 출고요청 가능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출고담당자는 사무실에서 일괄 프린트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  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ko-KR" altLang="en-US" sz="1600" dirty="0" smtClean="0"/>
              <a:t>현장업무 수행시간 증가</a:t>
            </a:r>
            <a:endParaRPr lang="ko-KR" altLang="en-US" sz="1600" dirty="0"/>
          </a:p>
        </p:txBody>
      </p:sp>
      <p:sp>
        <p:nvSpPr>
          <p:cNvPr id="23574" name="오른쪽 중괄호 23573"/>
          <p:cNvSpPr/>
          <p:nvPr/>
        </p:nvSpPr>
        <p:spPr>
          <a:xfrm rot="5400000">
            <a:off x="6664756" y="1229062"/>
            <a:ext cx="372741" cy="2298947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75" name="TextBox 23574"/>
          <p:cNvSpPr txBox="1"/>
          <p:nvPr/>
        </p:nvSpPr>
        <p:spPr>
          <a:xfrm>
            <a:off x="5817473" y="2564904"/>
            <a:ext cx="208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itchFamily="18" charset="-127"/>
                <a:ea typeface="HY그래픽M" pitchFamily="18" charset="-127"/>
              </a:rPr>
              <a:t>업무전환가능</a:t>
            </a:r>
          </a:p>
        </p:txBody>
      </p:sp>
      <p:sp>
        <p:nvSpPr>
          <p:cNvPr id="23577" name="도넛 23576"/>
          <p:cNvSpPr/>
          <p:nvPr/>
        </p:nvSpPr>
        <p:spPr>
          <a:xfrm>
            <a:off x="1742201" y="3708329"/>
            <a:ext cx="1489051" cy="1489051"/>
          </a:xfrm>
          <a:prstGeom prst="donut">
            <a:avLst>
              <a:gd name="adj" fmla="val 112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78" name="TextBox 23577"/>
          <p:cNvSpPr txBox="1"/>
          <p:nvPr/>
        </p:nvSpPr>
        <p:spPr>
          <a:xfrm>
            <a:off x="1894553" y="3812847"/>
            <a:ext cx="1184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Parts</a:t>
            </a:r>
          </a:p>
          <a:p>
            <a:pPr algn="ctr"/>
            <a:r>
              <a:rPr lang="en-US" altLang="ko-KR" sz="2400" spc="-120" dirty="0" err="1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mgmt</a:t>
            </a:r>
            <a:endParaRPr lang="en-US" altLang="ko-KR" sz="2400" spc="-120" dirty="0">
              <a:ln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88900" dist="50800" dir="5040000" algn="tl">
                  <a:prstClr val="black">
                    <a:alpha val="34000"/>
                  </a:prstClr>
                </a:outerShdw>
              </a:effectLst>
              <a:latin typeface="HY헤드라인M" pitchFamily="18" charset="-127"/>
              <a:ea typeface="HY헤드라인M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System</a:t>
            </a:r>
            <a:endParaRPr lang="ko-KR" altLang="en-US" sz="2400" spc="-120" dirty="0">
              <a:ln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88900" dist="50800" dir="5040000" algn="tl">
                  <a:prstClr val="black">
                    <a:alpha val="34000"/>
                  </a:prstClr>
                </a:outerShdw>
              </a:effectLst>
              <a:latin typeface="HY헤드라인M" pitchFamily="18" charset="-127"/>
              <a:ea typeface="HY헤드라인M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23580" name="직선 화살표 연결선 23579"/>
          <p:cNvCxnSpPr/>
          <p:nvPr/>
        </p:nvCxnSpPr>
        <p:spPr>
          <a:xfrm>
            <a:off x="1120314" y="3708329"/>
            <a:ext cx="66034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82" name="직선 화살표 연결선 23581"/>
          <p:cNvCxnSpPr>
            <a:stCxn id="49" idx="3"/>
          </p:cNvCxnSpPr>
          <p:nvPr/>
        </p:nvCxnSpPr>
        <p:spPr>
          <a:xfrm>
            <a:off x="1120314" y="4571170"/>
            <a:ext cx="621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1207790" y="5004233"/>
            <a:ext cx="572873" cy="585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69366" y="4068361"/>
            <a:ext cx="858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수시</a:t>
            </a:r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등록</a:t>
            </a:r>
            <a:endParaRPr lang="ko-KR" altLang="en-US" sz="2800" b="1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24014" y="4005064"/>
            <a:ext cx="85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HY그래픽M" pitchFamily="18" charset="-127"/>
                <a:ea typeface="HY그래픽M" pitchFamily="18" charset="-127"/>
              </a:rPr>
              <a:t>일괄 출력</a:t>
            </a:r>
            <a:endParaRPr lang="ko-KR" altLang="en-US" b="1" dirty="0">
              <a:latin typeface="HY그래픽M" pitchFamily="18" charset="-127"/>
              <a:ea typeface="HY그래픽M" pitchFamily="18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3231252" y="3960238"/>
            <a:ext cx="581917" cy="259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231252" y="4571170"/>
            <a:ext cx="5628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079998" y="5004233"/>
            <a:ext cx="714110" cy="435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른쪽 화살표 13"/>
          <p:cNvSpPr/>
          <p:nvPr/>
        </p:nvSpPr>
        <p:spPr>
          <a:xfrm rot="13500000">
            <a:off x="1198008" y="2636911"/>
            <a:ext cx="815024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8900000">
            <a:off x="2422144" y="2636911"/>
            <a:ext cx="815024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쪽 화살표 설명선 14"/>
          <p:cNvSpPr/>
          <p:nvPr/>
        </p:nvSpPr>
        <p:spPr>
          <a:xfrm>
            <a:off x="1279798" y="4365104"/>
            <a:ext cx="1944216" cy="2232248"/>
          </a:xfrm>
          <a:prstGeom prst="upArrowCallout">
            <a:avLst>
              <a:gd name="adj1" fmla="val 25000"/>
              <a:gd name="adj2" fmla="val 25000"/>
              <a:gd name="adj3" fmla="val 10792"/>
              <a:gd name="adj4" fmla="val 83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프로젝트와 부품간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8668" y="1520789"/>
            <a:ext cx="5388074" cy="4104455"/>
          </a:xfrm>
        </p:spPr>
        <p:txBody>
          <a:bodyPr/>
          <a:lstStyle/>
          <a:p>
            <a:r>
              <a:rPr lang="ko-KR" altLang="en-US" sz="2000" dirty="0" smtClean="0"/>
              <a:t>하나</a:t>
            </a:r>
            <a:r>
              <a:rPr lang="ko-KR" altLang="en-US" sz="2000" dirty="0"/>
              <a:t>의</a:t>
            </a:r>
            <a:r>
              <a:rPr lang="ko-KR" altLang="en-US" sz="2000" dirty="0" smtClean="0"/>
              <a:t> 프로젝트에는 개발담당자와 출고담당자가 지정됨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프로젝트에는 여러 부품이 속해있음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개발담당자는 프로젝트의 자재를 출고요청 할 수 있음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출고담당자가 승인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반려 후 출고진행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다른프로젝트의</a:t>
            </a:r>
            <a:r>
              <a:rPr lang="ko-KR" altLang="en-US" sz="2000" dirty="0" smtClean="0"/>
              <a:t> 부품도 해당개발자의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승인단계 거쳐서 출고 가능</a:t>
            </a:r>
            <a:endParaRPr lang="ko-KR" altLang="en-US" sz="2000" dirty="0"/>
          </a:p>
        </p:txBody>
      </p:sp>
      <p:pic>
        <p:nvPicPr>
          <p:cNvPr id="2765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5614" r="74468" b="68401"/>
          <a:stretch/>
        </p:blipFill>
        <p:spPr bwMode="auto">
          <a:xfrm>
            <a:off x="199678" y="1614739"/>
            <a:ext cx="952339" cy="103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9" t="5830" r="50000" b="69463"/>
          <a:stretch/>
        </p:blipFill>
        <p:spPr bwMode="auto">
          <a:xfrm>
            <a:off x="3224014" y="1640134"/>
            <a:ext cx="953499" cy="9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프로젝트 아이콘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830" y="3239111"/>
            <a:ext cx="1342017" cy="134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5662" y="2640785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개발담당자</a:t>
            </a:r>
            <a:endParaRPr lang="ko-KR" altLang="en-US" sz="16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3079998" y="2640785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출고담당자</a:t>
            </a:r>
            <a:endParaRPr lang="ko-KR" altLang="en-US" sz="1600" dirty="0"/>
          </a:p>
        </p:txBody>
      </p:sp>
      <p:pic>
        <p:nvPicPr>
          <p:cNvPr id="27654" name="Picture 6" descr="부품 아이콘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12" y="4825727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1351806" y="1916832"/>
            <a:ext cx="1630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1351806" y="2132856"/>
            <a:ext cx="1630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2837565" y="3726862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프로젝트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3279626" y="6021288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부품들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1685711" y="1550318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출고요청</a:t>
            </a:r>
            <a:endParaRPr lang="ko-KR" altLang="en-US" sz="1600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1495822" y="2132856"/>
            <a:ext cx="155764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출고승인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진행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89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출고업무 소개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4" y="1484784"/>
            <a:ext cx="8252319" cy="268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41408" y="908720"/>
            <a:ext cx="3772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HY그래픽M" pitchFamily="18" charset="-127"/>
                <a:ea typeface="HY그래픽M" pitchFamily="18" charset="-127"/>
              </a:rPr>
              <a:t>[</a:t>
            </a:r>
            <a:r>
              <a:rPr lang="ko-KR" altLang="en-US" sz="2400" b="1" dirty="0" smtClean="0">
                <a:latin typeface="HY그래픽M" pitchFamily="18" charset="-127"/>
                <a:ea typeface="HY그래픽M" pitchFamily="18" charset="-127"/>
              </a:rPr>
              <a:t>시스템의 </a:t>
            </a:r>
            <a:r>
              <a:rPr lang="en-US" altLang="ko-KR" sz="2400" b="1" dirty="0">
                <a:latin typeface="HY그래픽M" pitchFamily="18" charset="-127"/>
                <a:ea typeface="HY그래픽M" pitchFamily="18" charset="-127"/>
              </a:rPr>
              <a:t>State </a:t>
            </a:r>
            <a:r>
              <a:rPr lang="en-US" altLang="ko-KR" sz="2400" b="1" dirty="0" smtClean="0">
                <a:latin typeface="HY그래픽M" pitchFamily="18" charset="-127"/>
                <a:ea typeface="HY그래픽M" pitchFamily="18" charset="-127"/>
              </a:rPr>
              <a:t>Machine]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233291"/>
              </p:ext>
            </p:extLst>
          </p:nvPr>
        </p:nvGraphicFramePr>
        <p:xfrm>
          <a:off x="343694" y="4293097"/>
          <a:ext cx="9065499" cy="23507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08112"/>
                <a:gridCol w="1152128"/>
                <a:gridCol w="1296144"/>
                <a:gridCol w="4608512"/>
                <a:gridCol w="1000603"/>
              </a:tblGrid>
              <a:tr h="207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bg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STATE</a:t>
                      </a:r>
                      <a:endParaRPr lang="ko-KR" altLang="en-US" sz="1100" b="1" kern="1200" dirty="0">
                        <a:solidFill>
                          <a:schemeClr val="bg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bg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Title</a:t>
                      </a:r>
                      <a:endParaRPr lang="ko-KR" altLang="en-US" sz="1100" b="1" kern="1200" dirty="0">
                        <a:solidFill>
                          <a:schemeClr val="bg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bg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Actor</a:t>
                      </a:r>
                      <a:endParaRPr lang="ko-KR" altLang="en-US" sz="1100" b="1" kern="1200" dirty="0">
                        <a:solidFill>
                          <a:schemeClr val="bg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bg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Description</a:t>
                      </a:r>
                      <a:endParaRPr lang="ko-KR" altLang="en-US" sz="1100" b="1" kern="1200" dirty="0">
                        <a:solidFill>
                          <a:schemeClr val="bg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bg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Memo</a:t>
                      </a:r>
                      <a:endParaRPr lang="ko-KR" altLang="en-US" sz="1100" b="1" kern="1200" dirty="0">
                        <a:solidFill>
                          <a:schemeClr val="bg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  <a:tr h="46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STATE 1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요청서 </a:t>
                      </a:r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작성중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개발담당자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부품리스트를 추가삭제 및 수량변경 할 수 있음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.</a:t>
                      </a:r>
                      <a:b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</a:br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출고요청하면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 출고담당자에게 작성내용이 넘어감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시작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  <a:tr h="425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STATE 2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합의요청중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개발담당자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동료개발자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)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(Optional) 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동료개발자가 승인해야 </a:t>
                      </a:r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출고진행함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. </a:t>
                      </a:r>
                    </a:p>
                    <a:p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승인시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 출고담당자에게 리스트가 넘어감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.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  <a:tr h="207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STATE 3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출고접수중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출고담당자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요청사항을 확인하고 프린트를 함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  <a:tr h="238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STATE 4 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출고접수완료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출고담당자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출고업무 </a:t>
                      </a:r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완료후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 출고완료 버튼을 눌러야 함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또는 반려버튼을 눌러야 함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  <a:tr h="2072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STATE 5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출고완료 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요청에 따른 작업이 완료된 상태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. 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재고가 감소되었음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.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완료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  <a:tr h="2072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STATE 6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반려 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요청된 작업이 반려된 상태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.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완료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1032514" y="2675986"/>
            <a:ext cx="900000" cy="792000"/>
          </a:xfrm>
          <a:prstGeom prst="ellipse">
            <a:avLst/>
          </a:prstGeom>
          <a:solidFill>
            <a:srgbClr val="77CD47">
              <a:alpha val="3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111258" y="2653979"/>
            <a:ext cx="900000" cy="792000"/>
          </a:xfrm>
          <a:prstGeom prst="ellipse">
            <a:avLst/>
          </a:prstGeom>
          <a:solidFill>
            <a:srgbClr val="9D9ECD">
              <a:alpha val="35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143894" y="1484784"/>
            <a:ext cx="900000" cy="792000"/>
          </a:xfrm>
          <a:prstGeom prst="ellipse">
            <a:avLst/>
          </a:prstGeom>
          <a:solidFill>
            <a:srgbClr val="77CD47">
              <a:alpha val="3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432817" y="2675986"/>
            <a:ext cx="900000" cy="792000"/>
          </a:xfrm>
          <a:prstGeom prst="ellipse">
            <a:avLst/>
          </a:prstGeom>
          <a:solidFill>
            <a:srgbClr val="9D9ECD">
              <a:alpha val="35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256462" y="3997692"/>
            <a:ext cx="288032" cy="186025"/>
          </a:xfrm>
          <a:prstGeom prst="ellipse">
            <a:avLst/>
          </a:prstGeom>
          <a:solidFill>
            <a:srgbClr val="9D9ECD">
              <a:alpha val="35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256462" y="3762519"/>
            <a:ext cx="288032" cy="186025"/>
          </a:xfrm>
          <a:prstGeom prst="ellipse">
            <a:avLst/>
          </a:prstGeom>
          <a:solidFill>
            <a:srgbClr val="77CD47">
              <a:alpha val="3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488107" y="3717032"/>
            <a:ext cx="14847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HY그래픽M" pitchFamily="18" charset="-127"/>
                <a:ea typeface="HY그래픽M" pitchFamily="18" charset="-127"/>
              </a:rPr>
              <a:t>: </a:t>
            </a:r>
            <a:r>
              <a:rPr lang="ko-KR" altLang="en-US" sz="1200" b="1" dirty="0">
                <a:latin typeface="HY그래픽M" pitchFamily="18" charset="-127"/>
                <a:ea typeface="HY그래픽M" pitchFamily="18" charset="-127"/>
              </a:rPr>
              <a:t>개발담당자 </a:t>
            </a:r>
            <a:r>
              <a:rPr lang="en-US" altLang="ko-KR" sz="1200" b="1" dirty="0" smtClean="0">
                <a:latin typeface="HY그래픽M" pitchFamily="18" charset="-127"/>
                <a:ea typeface="HY그래픽M" pitchFamily="18" charset="-127"/>
              </a:rPr>
              <a:t>ROLE</a:t>
            </a:r>
            <a:endParaRPr lang="ko-KR" altLang="en-US" sz="1200" b="1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88107" y="3952205"/>
            <a:ext cx="14847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latin typeface="HY그래픽M" pitchFamily="18" charset="-127"/>
                <a:ea typeface="HY그래픽M" pitchFamily="18" charset="-127"/>
              </a:rPr>
              <a:t>: </a:t>
            </a:r>
            <a:r>
              <a:rPr lang="ko-KR" altLang="en-US" sz="1200" b="1" dirty="0">
                <a:latin typeface="HY그래픽M" pitchFamily="18" charset="-127"/>
                <a:ea typeface="HY그래픽M" pitchFamily="18" charset="-127"/>
              </a:rPr>
              <a:t>출고담당자 </a:t>
            </a:r>
            <a:r>
              <a:rPr lang="en-US" altLang="ko-KR" sz="1200" b="1" dirty="0">
                <a:latin typeface="HY그래픽M" pitchFamily="18" charset="-127"/>
                <a:ea typeface="HY그래픽M" pitchFamily="18" charset="-127"/>
              </a:rPr>
              <a:t>ROLE</a:t>
            </a:r>
            <a:endParaRPr lang="ko-KR" altLang="en-US" sz="1200" b="1" dirty="0">
              <a:latin typeface="HY그래픽M" pitchFamily="18" charset="-127"/>
              <a:ea typeface="HY그래픽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" b="3889"/>
          <a:stretch/>
        </p:blipFill>
        <p:spPr bwMode="auto">
          <a:xfrm>
            <a:off x="199678" y="1722214"/>
            <a:ext cx="3495675" cy="4615706"/>
          </a:xfrm>
          <a:prstGeom prst="rect">
            <a:avLst/>
          </a:prstGeom>
          <a:noFill/>
          <a:ln w="9525">
            <a:solidFill>
              <a:schemeClr val="tx1">
                <a:alpha val="66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및 회원 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회원가입 및 주의 사항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7"/>
          <a:stretch/>
        </p:blipFill>
        <p:spPr bwMode="auto">
          <a:xfrm>
            <a:off x="4098479" y="1866230"/>
            <a:ext cx="5606255" cy="4515098"/>
          </a:xfrm>
          <a:prstGeom prst="rect">
            <a:avLst/>
          </a:prstGeom>
          <a:noFill/>
          <a:ln w="9525">
            <a:solidFill>
              <a:schemeClr val="tx1">
                <a:alpha val="66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440038" y="2370286"/>
            <a:ext cx="658441" cy="288032"/>
          </a:xfrm>
          <a:prstGeom prst="right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후 로그인 화면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5221" y="1124745"/>
            <a:ext cx="8913972" cy="65643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개발담당자 메뉴 구성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9" name="내용 개체 틀 4"/>
          <p:cNvSpPr txBox="1">
            <a:spLocks/>
          </p:cNvSpPr>
          <p:nvPr/>
        </p:nvSpPr>
        <p:spPr bwMode="auto">
          <a:xfrm>
            <a:off x="478873" y="3933056"/>
            <a:ext cx="8913972" cy="6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시작담당자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출고담당자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 메뉴 구성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7" y="1706853"/>
            <a:ext cx="9794107" cy="1650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" r="835"/>
          <a:stretch/>
        </p:blipFill>
        <p:spPr bwMode="auto">
          <a:xfrm>
            <a:off x="55662" y="4509120"/>
            <a:ext cx="9794107" cy="15926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2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734" y="3356992"/>
            <a:ext cx="8913972" cy="706090"/>
          </a:xfrm>
        </p:spPr>
        <p:txBody>
          <a:bodyPr/>
          <a:lstStyle/>
          <a:p>
            <a:r>
              <a:rPr lang="ko-KR" altLang="en-US" sz="5400" dirty="0" smtClean="0"/>
              <a:t>개발 담당자 업무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557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개발담당자 업무 시작하기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686" y="4764285"/>
            <a:ext cx="8913972" cy="154503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회원가입후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해야할</a:t>
            </a:r>
            <a:r>
              <a:rPr lang="ko-KR" altLang="en-US" sz="2000" dirty="0" smtClean="0"/>
              <a:t> 일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1) </a:t>
            </a:r>
            <a:r>
              <a:rPr lang="ko-KR" altLang="en-US" sz="2000" dirty="0" smtClean="0"/>
              <a:t>프로젝트정보 생성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출고담당자지정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2) </a:t>
            </a:r>
            <a:r>
              <a:rPr lang="ko-KR" altLang="en-US" sz="2000" dirty="0" smtClean="0"/>
              <a:t>부품정보 생성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입출고 대상 물품</a:t>
            </a:r>
            <a:endParaRPr lang="ko-KR" altLang="en-US" sz="2000" dirty="0"/>
          </a:p>
        </p:txBody>
      </p:sp>
      <p:sp>
        <p:nvSpPr>
          <p:cNvPr id="4" name="아래쪽 화살표 3"/>
          <p:cNvSpPr/>
          <p:nvPr/>
        </p:nvSpPr>
        <p:spPr>
          <a:xfrm>
            <a:off x="6392366" y="1556793"/>
            <a:ext cx="389981" cy="440407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456262" y="1196752"/>
            <a:ext cx="3952931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/>
              <a:t>누르면 </a:t>
            </a:r>
            <a:r>
              <a:rPr lang="en-US" altLang="ko-KR" sz="2000" dirty="0" smtClean="0"/>
              <a:t>Dropdown </a:t>
            </a:r>
            <a:r>
              <a:rPr lang="ko-KR" altLang="en-US" sz="2000" dirty="0" smtClean="0"/>
              <a:t>메뉴가 열림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0" y="2006577"/>
            <a:ext cx="9505056" cy="2504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1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6" y="5453633"/>
            <a:ext cx="9704735" cy="122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686" y="5085184"/>
            <a:ext cx="9528578" cy="501302"/>
          </a:xfrm>
        </p:spPr>
        <p:txBody>
          <a:bodyPr/>
          <a:lstStyle/>
          <a:p>
            <a:r>
              <a:rPr lang="ko-KR" altLang="en-US" sz="2000" dirty="0" smtClean="0"/>
              <a:t>생성하면 하단에 본인프로젝트 표시 및 수정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삭제 가능</a:t>
            </a:r>
            <a:endParaRPr lang="ko-KR" altLang="en-US" sz="20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" y="1015430"/>
            <a:ext cx="88963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08" y="1537742"/>
            <a:ext cx="4488018" cy="2448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아래쪽 화살표 5"/>
          <p:cNvSpPr/>
          <p:nvPr/>
        </p:nvSpPr>
        <p:spPr>
          <a:xfrm rot="16200000">
            <a:off x="3885010" y="2226013"/>
            <a:ext cx="325966" cy="2080006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296023" y="3356992"/>
            <a:ext cx="180020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출고담당자의 </a:t>
            </a:r>
            <a:r>
              <a:rPr lang="en-US" altLang="ko-KR" sz="1600" dirty="0" smtClean="0"/>
              <a:t>ID </a:t>
            </a:r>
          </a:p>
          <a:p>
            <a:pPr marL="0" indent="0">
              <a:buNone/>
            </a:pPr>
            <a:r>
              <a:rPr lang="ko-KR" altLang="en-US" sz="1600" dirty="0" smtClean="0"/>
              <a:t>조회가능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71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78546</TotalTime>
  <Words>517</Words>
  <Application>Microsoft Office PowerPoint</Application>
  <PresentationFormat>사용자 지정</PresentationFormat>
  <Paragraphs>189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굴림</vt:lpstr>
      <vt:lpstr>Arial</vt:lpstr>
      <vt:lpstr>Times New Roman</vt:lpstr>
      <vt:lpstr>Wingdings</vt:lpstr>
      <vt:lpstr>HY헤드라인M</vt:lpstr>
      <vt:lpstr>HY그래픽M</vt:lpstr>
      <vt:lpstr>맑은 고딕</vt:lpstr>
      <vt:lpstr>1_디자인 사용자 지정</vt:lpstr>
      <vt:lpstr>INNO PARTS 사용자 가이드 (LGIT 자재관리 시스템)</vt:lpstr>
      <vt:lpstr>시험용 접속정보</vt:lpstr>
      <vt:lpstr>사용자, 프로젝트와 부품간 관계</vt:lpstr>
      <vt:lpstr>출고업무 소개</vt:lpstr>
      <vt:lpstr>로그인 및 회원 가입</vt:lpstr>
      <vt:lpstr>회원가입 후 로그인 화면</vt:lpstr>
      <vt:lpstr>개발 담당자 업무</vt:lpstr>
      <vt:lpstr>개발담당자 업무 시작하기</vt:lpstr>
      <vt:lpstr>프로젝트 생성</vt:lpstr>
      <vt:lpstr>부품(Parts) 생성</vt:lpstr>
      <vt:lpstr>출고부품 담기</vt:lpstr>
      <vt:lpstr>출고요청 부품리스트 보기</vt:lpstr>
      <vt:lpstr>출고요청하기</vt:lpstr>
      <vt:lpstr>출고요청 진행상황 확인</vt:lpstr>
      <vt:lpstr>출고 담당자 업무</vt:lpstr>
      <vt:lpstr>로그인 첫 화면</vt:lpstr>
      <vt:lpstr>출고요청 상세정보</vt:lpstr>
      <vt:lpstr>출고접수완료</vt:lpstr>
      <vt:lpstr>출고완료/출고반려</vt:lpstr>
      <vt:lpstr>개발담당자 출고요청건 확인</vt:lpstr>
      <vt:lpstr>타 개발자 출고업무</vt:lpstr>
      <vt:lpstr>파트너출고요청이란?</vt:lpstr>
      <vt:lpstr>파트너 재고 조회화면</vt:lpstr>
      <vt:lpstr>파트너자재 출고요청서 작성하기</vt:lpstr>
      <vt:lpstr>협의출고 확인 및 승인</vt:lpstr>
      <vt:lpstr>기대사항(1)</vt:lpstr>
      <vt:lpstr>기대사항(2)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 Young, Sun</dc:creator>
  <cp:lastModifiedBy>jaeyong1.park</cp:lastModifiedBy>
  <cp:revision>2013</cp:revision>
  <cp:lastPrinted>2015-01-13T02:21:39Z</cp:lastPrinted>
  <dcterms:created xsi:type="dcterms:W3CDTF">2010-12-16T05:11:19Z</dcterms:created>
  <dcterms:modified xsi:type="dcterms:W3CDTF">2016-11-10T00:50:52Z</dcterms:modified>
</cp:coreProperties>
</file>