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49" r:id="rId13"/>
  </p:sldMasterIdLst>
  <p:notesMasterIdLst>
    <p:notesMasterId r:id="rId15"/>
  </p:notesMasterIdLst>
  <p:sldIdLst>
    <p:sldId id="256" r:id="rId17"/>
    <p:sldId id="264" r:id="rId19"/>
    <p:sldId id="257" r:id="rId21"/>
    <p:sldId id="273" r:id="rId23"/>
    <p:sldId id="275" r:id="rId25"/>
    <p:sldId id="271" r:id="rId27"/>
    <p:sldId id="276" r:id="rId29"/>
    <p:sldId id="274" r:id="rId31"/>
    <p:sldId id="278" r:id="rId33"/>
    <p:sldId id="277" r:id="rId35"/>
    <p:sldId id="281" r:id="rId37"/>
    <p:sldId id="272" r:id="rId39"/>
    <p:sldId id="268" r:id="rId40"/>
    <p:sldId id="263" r:id="rId42"/>
    <p:sldId id="259" r:id="rId44"/>
    <p:sldId id="269" r:id="rId45"/>
    <p:sldId id="25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945" autoAdjust="0"/>
  </p:normalViewPr>
  <p:slideViewPr>
    <p:cSldViewPr snapToGrid="0" snapToObjects="1">
      <p:cViewPr>
        <p:scale>
          <a:sx n="66" d="100"/>
          <a:sy n="66" d="100"/>
        </p:scale>
        <p:origin x="1330" y="38"/>
      </p:cViewPr>
      <p:guideLst>
        <p:guide orient="horz" pos="2178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9" Type="http://schemas.openxmlformats.org/officeDocument/2006/relationships/viewProps" Target="viewProps.xml"></Relationship><Relationship Id="rId5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이것은 배민 판매자를 위한 매출 관리 페이지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인데요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업주가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업장의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상태를 한눈에 보기 좋게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대쉬보드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형태로 구현 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어떤 언어와 기술을 쓰는지도 궁금해서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개발자 채용공고를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참고했습니다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접수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서비스 모두 저희가 사용하게 될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기능이구요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배민은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이러한 언어를 사용하는 것을 알 수 있었습니다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사업자 </a:t>
            </a:r>
            <a:r>
              <a:rPr lang="en-US" altLang="ko-KR" dirty="0"/>
              <a:t>: </a:t>
            </a:r>
            <a:r>
              <a:rPr lang="ko-KR" altLang="en-US" dirty="0"/>
              <a:t>상품과 가게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관리자한테 </a:t>
            </a:r>
            <a:r>
              <a:rPr lang="ko-KR" altLang="en-US" dirty="0" err="1"/>
              <a:t>정해줌</a:t>
            </a:r>
            <a:endParaRPr lang="en-US" altLang="ko-KR" dirty="0"/>
          </a:p>
          <a:p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사업자에게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소비자한테 보냄</a:t>
            </a:r>
            <a:endParaRPr lang="en-US" altLang="ko-KR" dirty="0"/>
          </a:p>
          <a:p>
            <a:r>
              <a:rPr lang="ko-KR" altLang="en-US" dirty="0"/>
              <a:t>소비자 </a:t>
            </a:r>
            <a:r>
              <a:rPr lang="en-US" altLang="ko-KR" dirty="0"/>
              <a:t>: </a:t>
            </a:r>
            <a:r>
              <a:rPr lang="ko-KR" altLang="en-US" dirty="0"/>
              <a:t>관리자한테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ko-KR" altLang="en-US" dirty="0" err="1"/>
              <a:t>소비자하나테</a:t>
            </a:r>
            <a:r>
              <a:rPr lang="ko-KR" altLang="en-US" dirty="0"/>
              <a:t> 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코로나 이후 집에서 시간을 </a:t>
            </a:r>
            <a:r>
              <a:rPr lang="ko-KR" altLang="en-US" dirty="0" err="1"/>
              <a:t>보내기시작하면서</a:t>
            </a:r>
            <a:r>
              <a:rPr lang="ko-KR" altLang="en-US" dirty="0"/>
              <a:t> 엄청난 유행을 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본론으로 들어가서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첫번째 주제선정 이유는 홈카페의 수요가 증가했기 때문입니다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요즘은 집에서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커피를 직접 만들고 즐기는 것이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될만큼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이것을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현상’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이라고 하는데요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집의 역할이 이미 여러가지로 확장 되었기 때문에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전망입니다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두번째 이유는 소상공인 상생 방안 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유행하는 동안 실제 카페 매출은 굉장히 감소했는데요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코로나가 심각했을 때는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감소했다고 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예전에는 거리에 사람들이 이렇게 가득했다면</a:t>
            </a:r>
            <a:endParaRPr lang="en-US" altLang="ko-KR" dirty="0"/>
          </a:p>
          <a:p>
            <a:r>
              <a:rPr lang="ko-KR" altLang="en-US" dirty="0"/>
              <a:t>지금은 거리두기를 </a:t>
            </a:r>
            <a:r>
              <a:rPr lang="ko-KR" altLang="en-US" dirty="0" err="1"/>
              <a:t>하고있죠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 두가지 현상의 해결책으로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고딕" charset="0"/>
                <a:ea typeface="나눔고딕" charset="0"/>
              </a:rPr>
              <a:t>구독경제 활성화가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이목을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끌고있습니다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이제는 정부 차원에서 지원을 하고 있는데요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많은 제품들이 서비스를 구독하는 형태로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영역을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있구요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구독경제는 </a:t>
            </a:r>
            <a:r>
              <a:rPr lang="ko-KR" altLang="en-US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소비자와 판매자가 상생하는 비즈니스 모델이라고 할 수 있습니다</a:t>
            </a:r>
            <a:r>
              <a:rPr lang="en-US" altLang="ko-KR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외에도 부수적인 이유가 있는데 한번 정리하고 가도록 하겠습니다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1200" b="1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solidFill>
                  <a:srgbClr val="403726"/>
                </a:solidFill>
                <a:latin typeface="+mj-ea"/>
                <a:ea typeface="+mj-ea"/>
              </a:rPr>
              <a:t>아키텍쳐를</a:t>
            </a:r>
            <a:r>
              <a:rPr lang="ko-KR" altLang="en-US" sz="1200" b="1" dirty="0">
                <a:solidFill>
                  <a:srgbClr val="403726"/>
                </a:solidFill>
                <a:latin typeface="+mj-ea"/>
                <a:ea typeface="+mj-ea"/>
              </a:rPr>
              <a:t> 선택한 이유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장애 관점에서는 </a:t>
            </a:r>
            <a:r>
              <a:rPr lang="en-US" altLang="ko-KR" sz="12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아키텍쳐가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서비스 별로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분리되어있기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때문에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일부 오류를 전체 서비스로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확장시키지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않고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부분적으로 격리할 수 있다는 장점이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나눔고딕" charset="0"/>
              <a:ea typeface="나눔고딕" charset="0"/>
            </a:endParaRPr>
          </a:p>
          <a:p>
            <a:r>
              <a:rPr lang="en-US" altLang="ko-KR" sz="1200" b="1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MSA microservice architectural</a:t>
            </a:r>
          </a:p>
          <a:p>
            <a:r>
              <a:rPr lang="ko-KR" altLang="en-US" b="1" i="1" dirty="0">
                <a:solidFill>
                  <a:srgbClr val="222426"/>
                </a:solidFill>
                <a:effectLst/>
                <a:latin typeface="-apple-system"/>
              </a:rPr>
              <a:t>스스로 돌아 갈 수 있는 작은 서비스 </a:t>
            </a:r>
            <a:endParaRPr lang="en-US" altLang="ko-KR" b="1" i="1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1" i="1" dirty="0">
                <a:solidFill>
                  <a:srgbClr val="222426"/>
                </a:solidFill>
                <a:effectLst/>
                <a:latin typeface="-apple-system"/>
              </a:rPr>
              <a:t>독립적 배포 가능</a:t>
            </a:r>
            <a:r>
              <a:rPr lang="en-US" altLang="ko-KR" b="1" i="1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F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424" r:id="rId2"/>
    <p:sldLayoutId id="2147484425" r:id="rId3"/>
    <p:sldLayoutId id="2147484426" r:id="rId4"/>
    <p:sldLayoutId id="2147484427" r:id="rId5"/>
    <p:sldLayoutId id="2147484428" r:id="rId6"/>
    <p:sldLayoutId id="2147484429" r:id="rId7"/>
    <p:sldLayoutId id="2147484430" r:id="rId8"/>
    <p:sldLayoutId id="2147484431" r:id="rId9"/>
    <p:sldLayoutId id="2147484432" r:id="rId10"/>
    <p:sldLayoutId id="21474844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svg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44.png"></Relationship><Relationship Id="rId2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8" Type="http://schemas.openxmlformats.org/officeDocument/2006/relationships/image" Target="../media/image50.png"></Relationship><Relationship Id="rId3" Type="http://schemas.openxmlformats.org/officeDocument/2006/relationships/image" Target="../media/image45.png"></Relationship><Relationship Id="rId7" Type="http://schemas.openxmlformats.org/officeDocument/2006/relationships/image" Target="../media/image49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image" Target="../media/image48.png"></Relationship><Relationship Id="rId5" Type="http://schemas.openxmlformats.org/officeDocument/2006/relationships/image" Target="../media/image47.png"></Relationship><Relationship Id="rId4" Type="http://schemas.openxmlformats.org/officeDocument/2006/relationships/image" Target="../media/image46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51.jpg"></Relationship><Relationship Id="rId2" Type="http://schemas.openxmlformats.org/officeDocument/2006/relationships/notesSlide" Target="../notesSlides/notesSlide14.xml"></Relationship><Relationship Id="rId5" Type="http://schemas.openxmlformats.org/officeDocument/2006/relationships/image" Target="../media/image53.jpg"></Relationship><Relationship Id="rId4" Type="http://schemas.openxmlformats.org/officeDocument/2006/relationships/image" Target="../media/image52.jpg"></Relationship><Relationship Id="rId6" Type="http://schemas.openxmlformats.org/officeDocument/2006/relationships/slideLayout" Target="../slideLayouts/slideLayout2.xml"></Relationship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image" Target="../media/image8.png"></Relationship><Relationship Id="rId13" Type="http://schemas.openxmlformats.org/officeDocument/2006/relationships/image" Target="../media/image13.png"></Relationship><Relationship Id="rId18" Type="http://schemas.openxmlformats.org/officeDocument/2006/relationships/image" Target="../media/image18.png"></Relationship><Relationship Id="rId3" Type="http://schemas.openxmlformats.org/officeDocument/2006/relationships/image" Target="../media/image3.png"></Relationship><Relationship Id="rId7" Type="http://schemas.openxmlformats.org/officeDocument/2006/relationships/image" Target="../media/image7.png"></Relationship><Relationship Id="rId12" Type="http://schemas.openxmlformats.org/officeDocument/2006/relationships/image" Target="../media/image12.png"></Relationship><Relationship Id="rId17" Type="http://schemas.openxmlformats.org/officeDocument/2006/relationships/image" Target="../media/image17.png"></Relationship><Relationship Id="rId2" Type="http://schemas.openxmlformats.org/officeDocument/2006/relationships/notesSlide" Target="../notesSlides/notesSlide2.xml"></Relationship><Relationship Id="rId16" Type="http://schemas.openxmlformats.org/officeDocument/2006/relationships/image" Target="../media/image16.png"></Relationship><Relationship Id="rId20" Type="http://schemas.openxmlformats.org/officeDocument/2006/relationships/image" Target="../media/image20.png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image" Target="../media/image6.png"></Relationship><Relationship Id="rId11" Type="http://schemas.openxmlformats.org/officeDocument/2006/relationships/image" Target="../media/image11.png"></Relationship><Relationship Id="rId5" Type="http://schemas.openxmlformats.org/officeDocument/2006/relationships/image" Target="../media/image5.png"></Relationship><Relationship Id="rId15" Type="http://schemas.openxmlformats.org/officeDocument/2006/relationships/image" Target="../media/image15.png"></Relationship><Relationship Id="rId10" Type="http://schemas.openxmlformats.org/officeDocument/2006/relationships/image" Target="../media/image10.png"></Relationship><Relationship Id="rId19" Type="http://schemas.openxmlformats.org/officeDocument/2006/relationships/image" Target="../media/image19.png"></Relationship><Relationship Id="rId4" Type="http://schemas.openxmlformats.org/officeDocument/2006/relationships/image" Target="../media/image4.jpeg"></Relationship><Relationship Id="rId9" Type="http://schemas.openxmlformats.org/officeDocument/2006/relationships/image" Target="../media/image9.png"></Relationship><Relationship Id="rId14" Type="http://schemas.openxmlformats.org/officeDocument/2006/relationships/image" Target="../media/image14.pn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1.jp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2.xml"></Relationship><Relationship Id="rId5" Type="http://schemas.openxmlformats.org/officeDocument/2006/relationships/image" Target="../media/image23.gif"></Relationship><Relationship Id="rId4" Type="http://schemas.openxmlformats.org/officeDocument/2006/relationships/image" Target="../media/image22.jpg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4.jpg"></Relationship><Relationship Id="rId7" Type="http://schemas.openxmlformats.org/officeDocument/2006/relationships/image" Target="../media/image28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image" Target="../media/image27.png"></Relationship><Relationship Id="rId5" Type="http://schemas.openxmlformats.org/officeDocument/2006/relationships/image" Target="../media/image26.png"></Relationship><Relationship Id="rId4" Type="http://schemas.openxmlformats.org/officeDocument/2006/relationships/image" Target="../media/image25.png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image" Target="../media/image34.jpg"></Relationship><Relationship Id="rId3" Type="http://schemas.openxmlformats.org/officeDocument/2006/relationships/image" Target="../media/image29.png"></Relationship><Relationship Id="rId7" Type="http://schemas.openxmlformats.org/officeDocument/2006/relationships/image" Target="../media/image33.jpg"></Relationship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image" Target="../media/image32.png"></Relationship><Relationship Id="rId5" Type="http://schemas.openxmlformats.org/officeDocument/2006/relationships/image" Target="../media/image31.png"></Relationship><Relationship Id="rId10" Type="http://schemas.openxmlformats.org/officeDocument/2006/relationships/image" Target="../media/image36.jpg"></Relationship><Relationship Id="rId4" Type="http://schemas.openxmlformats.org/officeDocument/2006/relationships/image" Target="../media/image30.png"></Relationship><Relationship Id="rId9" Type="http://schemas.openxmlformats.org/officeDocument/2006/relationships/image" Target="../media/image35.jp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37.jpg"></Relationship><Relationship Id="rId7" Type="http://schemas.openxmlformats.org/officeDocument/2006/relationships/image" Target="../media/image41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2.xml"></Relationship><Relationship Id="rId6" Type="http://schemas.openxmlformats.org/officeDocument/2006/relationships/image" Target="../media/image40.png"></Relationship><Relationship Id="rId5" Type="http://schemas.openxmlformats.org/officeDocument/2006/relationships/image" Target="../media/image39.png"></Relationship><Relationship Id="rId4" Type="http://schemas.openxmlformats.org/officeDocument/2006/relationships/image" Target="../media/image38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42.png"></Relationship><Relationship Id="rId2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클라우드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30" y="1026160"/>
            <a:ext cx="9222105" cy="5991225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2235"/>
            <a:ext cx="10516870" cy="9245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-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사장님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270CC-41AD-4A12-9CD2-F91B8F659BE5}"/>
              </a:ext>
            </a:extLst>
          </p:cNvPr>
          <p:cNvGrpSpPr/>
          <p:nvPr/>
        </p:nvGrpSpPr>
        <p:grpSpPr>
          <a:xfrm>
            <a:off x="67120" y="1225575"/>
            <a:ext cx="6594071" cy="4640335"/>
            <a:chOff x="67121" y="1225576"/>
            <a:chExt cx="6206678" cy="41983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321F07-348C-49EE-A894-EED5D44C57AD}"/>
                </a:ext>
              </a:extLst>
            </p:cNvPr>
            <p:cNvGrpSpPr/>
            <p:nvPr/>
          </p:nvGrpSpPr>
          <p:grpSpPr>
            <a:xfrm>
              <a:off x="67121" y="1225576"/>
              <a:ext cx="6206678" cy="4198394"/>
              <a:chOff x="698313" y="1517676"/>
              <a:chExt cx="6206678" cy="419839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27F49-6732-4398-8095-E3968451E1A5}"/>
                  </a:ext>
                </a:extLst>
              </p:cNvPr>
              <p:cNvSpPr/>
              <p:nvPr/>
            </p:nvSpPr>
            <p:spPr>
              <a:xfrm>
                <a:off x="698313" y="1517676"/>
                <a:ext cx="6206678" cy="4198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3CD3B8C-845E-473F-B6F3-D8B04A4B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78" y="1581170"/>
                <a:ext cx="5169085" cy="55383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3C26AB-4E00-41A4-93EE-490617DCF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5" y="2130422"/>
                <a:ext cx="4377332" cy="672707"/>
              </a:xfrm>
              <a:prstGeom prst="rect">
                <a:avLst/>
              </a:prstGeom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5C377BE-712D-49F4-A693-91EBA2E7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4" y="2803128"/>
                <a:ext cx="6206677" cy="2899171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B1580-13EB-4D1F-9566-30A2E67B9AD8}"/>
                </a:ext>
              </a:extLst>
            </p:cNvPr>
            <p:cNvSpPr/>
            <p:nvPr/>
          </p:nvSpPr>
          <p:spPr>
            <a:xfrm>
              <a:off x="232538" y="3006736"/>
              <a:ext cx="2937922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73A1A4-FDBE-475A-90A5-CD729EB5F32D}"/>
                </a:ext>
              </a:extLst>
            </p:cNvPr>
            <p:cNvSpPr/>
            <p:nvPr/>
          </p:nvSpPr>
          <p:spPr>
            <a:xfrm>
              <a:off x="831850" y="3236364"/>
              <a:ext cx="1043210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425EEE-4223-48C1-8A57-CF0B883C5293}"/>
                </a:ext>
              </a:extLst>
            </p:cNvPr>
            <p:cNvSpPr/>
            <p:nvPr/>
          </p:nvSpPr>
          <p:spPr>
            <a:xfrm>
              <a:off x="174677" y="4363395"/>
              <a:ext cx="1468961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D0BB20-8860-4C3D-B0BF-DAA3143DD3FA}"/>
                </a:ext>
              </a:extLst>
            </p:cNvPr>
            <p:cNvSpPr/>
            <p:nvPr/>
          </p:nvSpPr>
          <p:spPr>
            <a:xfrm>
              <a:off x="174677" y="4633259"/>
              <a:ext cx="930223" cy="19965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92F060-8D16-4558-A989-6E8FC5F5FF56}"/>
                </a:ext>
              </a:extLst>
            </p:cNvPr>
            <p:cNvSpPr/>
            <p:nvPr/>
          </p:nvSpPr>
          <p:spPr>
            <a:xfrm>
              <a:off x="182836" y="4832916"/>
              <a:ext cx="2357164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257377-EC84-47C3-BC35-FF32AC712047}"/>
              </a:ext>
            </a:extLst>
          </p:cNvPr>
          <p:cNvGrpSpPr/>
          <p:nvPr/>
        </p:nvGrpSpPr>
        <p:grpSpPr>
          <a:xfrm>
            <a:off x="5412026" y="1714500"/>
            <a:ext cx="6712851" cy="4826324"/>
            <a:chOff x="5194301" y="1238270"/>
            <a:chExt cx="6383618" cy="47025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60310F-0C38-4176-A769-0BFD4959A5E2}"/>
                </a:ext>
              </a:extLst>
            </p:cNvPr>
            <p:cNvGrpSpPr/>
            <p:nvPr/>
          </p:nvGrpSpPr>
          <p:grpSpPr>
            <a:xfrm>
              <a:off x="5194301" y="1238270"/>
              <a:ext cx="6383618" cy="4702502"/>
              <a:chOff x="6531185" y="1229286"/>
              <a:chExt cx="4941749" cy="3545914"/>
            </a:xfrm>
          </p:grpSpPr>
          <p:pic>
            <p:nvPicPr>
              <p:cNvPr id="16" name="그림 1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78C6E9E-ACFF-4BC8-9BB2-7D0EB57C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229286"/>
                <a:ext cx="4941749" cy="56529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BCBC70-756F-4483-8CCA-6F0C087C7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805984"/>
                <a:ext cx="4941749" cy="644576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9D7AC71-4E7E-45E7-8782-BE72B3E8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2450560"/>
                <a:ext cx="4941748" cy="232464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1433F9-DCFC-42F4-9B34-91E316BB001F}"/>
                </a:ext>
              </a:extLst>
            </p:cNvPr>
            <p:cNvSpPr/>
            <p:nvPr/>
          </p:nvSpPr>
          <p:spPr>
            <a:xfrm>
              <a:off x="5353050" y="3570471"/>
              <a:ext cx="18097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87F21B-4B52-4AC1-93B5-3E4A70BEC561}"/>
                </a:ext>
              </a:extLst>
            </p:cNvPr>
            <p:cNvSpPr/>
            <p:nvPr/>
          </p:nvSpPr>
          <p:spPr>
            <a:xfrm>
              <a:off x="5353049" y="3856221"/>
              <a:ext cx="196850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8E8725-0AF4-4B69-9642-7A7C6715B3B6}"/>
                </a:ext>
              </a:extLst>
            </p:cNvPr>
            <p:cNvSpPr/>
            <p:nvPr/>
          </p:nvSpPr>
          <p:spPr>
            <a:xfrm>
              <a:off x="5353049" y="4711674"/>
              <a:ext cx="13398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EFE312-2C91-49DE-847D-F6056C27E232}"/>
                </a:ext>
              </a:extLst>
            </p:cNvPr>
            <p:cNvSpPr/>
            <p:nvPr/>
          </p:nvSpPr>
          <p:spPr>
            <a:xfrm>
              <a:off x="5353049" y="4997424"/>
              <a:ext cx="91440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E2E358-1CB5-4FBF-A937-511BF62B2D53}"/>
                </a:ext>
              </a:extLst>
            </p:cNvPr>
            <p:cNvSpPr/>
            <p:nvPr/>
          </p:nvSpPr>
          <p:spPr>
            <a:xfrm>
              <a:off x="5353049" y="5283174"/>
              <a:ext cx="14414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9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>
            <a:spLocks/>
          </p:cNvSpPr>
          <p:nvPr/>
        </p:nvSpPr>
        <p:spPr>
          <a:xfrm rot="0">
            <a:off x="8503285" y="508635"/>
            <a:ext cx="3063240" cy="38900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0" name="사각형: 둥근 모서리 49"/>
          <p:cNvSpPr>
            <a:spLocks/>
          </p:cNvSpPr>
          <p:nvPr/>
        </p:nvSpPr>
        <p:spPr>
          <a:xfrm rot="0">
            <a:off x="8750300" y="1567180"/>
            <a:ext cx="1260475" cy="7232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1" name="사각형: 둥근 모서리 50"/>
          <p:cNvSpPr>
            <a:spLocks/>
          </p:cNvSpPr>
          <p:nvPr/>
        </p:nvSpPr>
        <p:spPr>
          <a:xfrm>
            <a:off x="8789670" y="2431415"/>
            <a:ext cx="2449195" cy="7232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2" name="사각형: 둥근 모서리 51"/>
          <p:cNvSpPr>
            <a:spLocks/>
          </p:cNvSpPr>
          <p:nvPr/>
        </p:nvSpPr>
        <p:spPr>
          <a:xfrm rot="0">
            <a:off x="8792210" y="3351530"/>
            <a:ext cx="2449195" cy="8032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149" name="직선 화살표 연결선 148"/>
          <p:cNvCxnSpPr>
            <a:cxnSpLocks/>
          </p:cNvCxnSpPr>
          <p:nvPr/>
        </p:nvCxnSpPr>
        <p:spPr>
          <a:xfrm rot="0">
            <a:off x="10845165" y="922020"/>
            <a:ext cx="635" cy="243014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cxnSpLocks/>
          </p:cNvCxnSpPr>
          <p:nvPr/>
        </p:nvCxnSpPr>
        <p:spPr>
          <a:xfrm rot="0">
            <a:off x="10557510" y="978535"/>
            <a:ext cx="635" cy="155829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>
            <a:spLocks/>
          </p:cNvSpPr>
          <p:nvPr/>
        </p:nvSpPr>
        <p:spPr>
          <a:xfrm rot="0">
            <a:off x="406400" y="521970"/>
            <a:ext cx="3347720" cy="40398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사각형: 둥근 모서리 4"/>
          <p:cNvSpPr>
            <a:spLocks/>
          </p:cNvSpPr>
          <p:nvPr/>
        </p:nvSpPr>
        <p:spPr>
          <a:xfrm rot="0">
            <a:off x="4371340" y="517525"/>
            <a:ext cx="3348990" cy="55187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1063625" y="139700"/>
            <a:ext cx="21380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i="0" b="0">
                <a:latin typeface="양진체 " charset="0"/>
                <a:ea typeface="양진체 " charset="0"/>
              </a:rPr>
              <a:t>Bean Store</a:t>
            </a:r>
            <a:r>
              <a:rPr lang="en-US" altLang="ko-KR">
                <a:latin typeface="양진체 " charset="0"/>
                <a:ea typeface="양진체 " charset="0"/>
              </a:rPr>
              <a:t> service</a:t>
            </a:r>
            <a:endParaRPr lang="ko-KR" altLang="en-US">
              <a:latin typeface="양진체 " charset="0"/>
              <a:ea typeface="양진체 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5099685" y="142240"/>
            <a:ext cx="1656080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>
                <a:latin typeface="양진체 " charset="0"/>
                <a:ea typeface="양진체 " charset="0"/>
              </a:rPr>
              <a:t>Admin service</a:t>
            </a:r>
            <a:endParaRPr lang="ko-KR" altLang="en-US">
              <a:latin typeface="양진체 " charset="0"/>
              <a:ea typeface="양진체 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9117330" y="104775"/>
            <a:ext cx="17494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>
                <a:latin typeface="양진체 " charset="0"/>
                <a:ea typeface="양진체 " charset="0"/>
              </a:rPr>
              <a:t>Partner service</a:t>
            </a:r>
            <a:endParaRPr lang="ko-KR" altLang="en-US">
              <a:latin typeface="양진체 " charset="0"/>
              <a:ea typeface="양진체 " charset="0"/>
            </a:endParaRPr>
          </a:p>
        </p:txBody>
      </p:sp>
      <p:sp>
        <p:nvSpPr>
          <p:cNvPr id="11" name="사각형: 둥근 모서리 10"/>
          <p:cNvSpPr>
            <a:spLocks/>
          </p:cNvSpPr>
          <p:nvPr/>
        </p:nvSpPr>
        <p:spPr>
          <a:xfrm rot="0">
            <a:off x="960120" y="716915"/>
            <a:ext cx="2338705" cy="44577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Bean Store</a:t>
            </a:r>
            <a:endParaRPr lang="ko-KR" altLang="en-US"/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 rot="0">
            <a:off x="521970" y="1388745"/>
            <a:ext cx="1395730" cy="262763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2" name="사각형: 둥근 모서리 31"/>
          <p:cNvSpPr>
            <a:spLocks/>
          </p:cNvSpPr>
          <p:nvPr/>
        </p:nvSpPr>
        <p:spPr>
          <a:xfrm rot="0">
            <a:off x="643890" y="1569720"/>
            <a:ext cx="1154430" cy="57023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제품목록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사각형: 둥근 모서리 38"/>
          <p:cNvSpPr>
            <a:spLocks/>
          </p:cNvSpPr>
          <p:nvPr/>
        </p:nvSpPr>
        <p:spPr>
          <a:xfrm rot="0">
            <a:off x="2189480" y="1383665"/>
            <a:ext cx="1396365" cy="89027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0" name="사각형: 둥근 모서리 39"/>
          <p:cNvSpPr>
            <a:spLocks/>
          </p:cNvSpPr>
          <p:nvPr/>
        </p:nvSpPr>
        <p:spPr>
          <a:xfrm rot="0">
            <a:off x="634365" y="2403475"/>
            <a:ext cx="1153795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제품상세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rot="0" flipH="1">
            <a:off x="1210945" y="2138680"/>
            <a:ext cx="9525" cy="26543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0" flipH="1">
            <a:off x="1219835" y="1189355"/>
            <a:ext cx="2540" cy="38608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0">
            <a:off x="2867025" y="1164590"/>
            <a:ext cx="8890" cy="39306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/>
          <p:cNvSpPr>
            <a:spLocks/>
          </p:cNvSpPr>
          <p:nvPr/>
        </p:nvSpPr>
        <p:spPr>
          <a:xfrm rot="0">
            <a:off x="4635500" y="758825"/>
            <a:ext cx="2825750" cy="46355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Admin DashBoard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9110345" y="2531110"/>
            <a:ext cx="1833245" cy="51816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판매제품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/>
          <p:cNvSpPr>
            <a:spLocks/>
          </p:cNvSpPr>
          <p:nvPr/>
        </p:nvSpPr>
        <p:spPr>
          <a:xfrm rot="0">
            <a:off x="4822825" y="1504950"/>
            <a:ext cx="2392680" cy="8483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4" name="사각형: 둥근 모서리 83"/>
          <p:cNvSpPr>
            <a:spLocks/>
          </p:cNvSpPr>
          <p:nvPr/>
        </p:nvSpPr>
        <p:spPr>
          <a:xfrm rot="0">
            <a:off x="623570" y="3371850"/>
            <a:ext cx="1155700" cy="45275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 b="1">
                <a:solidFill>
                  <a:schemeClr val="tx1"/>
                </a:solidFill>
              </a:rPr>
              <a:t>구독신청 상세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cxnSpLocks/>
          </p:cNvCxnSpPr>
          <p:nvPr/>
        </p:nvCxnSpPr>
        <p:spPr>
          <a:xfrm rot="0">
            <a:off x="9201150" y="1061720"/>
            <a:ext cx="635" cy="51308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/>
          <p:cNvSpPr>
            <a:spLocks/>
          </p:cNvSpPr>
          <p:nvPr/>
        </p:nvSpPr>
        <p:spPr>
          <a:xfrm rot="0">
            <a:off x="4846320" y="2710180"/>
            <a:ext cx="2392045" cy="84772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02" name="사각형: 둥근 모서리 201"/>
          <p:cNvSpPr>
            <a:spLocks/>
          </p:cNvSpPr>
          <p:nvPr/>
        </p:nvSpPr>
        <p:spPr>
          <a:xfrm rot="0">
            <a:off x="5147310" y="2876550"/>
            <a:ext cx="1790065" cy="55372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</a:rPr>
              <a:t>구독자 선호도 통계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사각형: 둥근 모서리 43"/>
          <p:cNvSpPr>
            <a:spLocks/>
          </p:cNvSpPr>
          <p:nvPr/>
        </p:nvSpPr>
        <p:spPr>
          <a:xfrm rot="0">
            <a:off x="2314575" y="1543050"/>
            <a:ext cx="1145540" cy="57023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500" b="1">
                <a:solidFill>
                  <a:schemeClr val="tx1"/>
                </a:solidFill>
              </a:rPr>
              <a:t>마이페이지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40" idx="2"/>
            <a:endCxn id="84" idx="0"/>
            <a:cxnSpLocks/>
          </p:cNvCxnSpPr>
          <p:nvPr/>
        </p:nvCxnSpPr>
        <p:spPr>
          <a:xfrm rot="0" flipH="1">
            <a:off x="1201420" y="2973070"/>
            <a:ext cx="10795" cy="39941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/>
          <p:cNvSpPr>
            <a:spLocks/>
          </p:cNvSpPr>
          <p:nvPr/>
        </p:nvSpPr>
        <p:spPr>
          <a:xfrm rot="0">
            <a:off x="8813800" y="707390"/>
            <a:ext cx="2449830" cy="511810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Manegement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cxnSpLocks/>
          </p:cNvCxnSpPr>
          <p:nvPr/>
        </p:nvCxnSpPr>
        <p:spPr>
          <a:xfrm rot="0" flipH="1" flipV="1">
            <a:off x="6972935" y="1807210"/>
            <a:ext cx="1702435" cy="1905"/>
          </a:xfrm>
          <a:prstGeom prst="straightConnector1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21">
            <a:extLst>
              <a:ext uri="{FF2B5EF4-FFF2-40B4-BE49-F238E27FC236}">
                <a16:creationId xmlns:a16="http://schemas.microsoft.com/office/drawing/2014/main" id="{FAB2327B-C59D-45EF-9993-E7DE25C7DB0B}"/>
              </a:ext>
            </a:extLst>
          </p:cNvPr>
          <p:cNvSpPr>
            <a:spLocks/>
          </p:cNvSpPr>
          <p:nvPr/>
        </p:nvSpPr>
        <p:spPr>
          <a:xfrm>
            <a:off x="7821930" y="1746250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8" name="사각형: 둥근 모서리 57"/>
          <p:cNvSpPr>
            <a:spLocks/>
          </p:cNvSpPr>
          <p:nvPr/>
        </p:nvSpPr>
        <p:spPr>
          <a:xfrm rot="0">
            <a:off x="5139690" y="1654175"/>
            <a:ext cx="1833880" cy="55308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파트너쉽 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cxnSpLocks/>
          </p:cNvCxnSpPr>
          <p:nvPr/>
        </p:nvCxnSpPr>
        <p:spPr>
          <a:xfrm rot="0">
            <a:off x="6961505" y="2026285"/>
            <a:ext cx="1754505" cy="2540"/>
          </a:xfrm>
          <a:prstGeom prst="straightConnector1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1"/>
          <p:cNvSpPr>
            <a:spLocks/>
          </p:cNvSpPr>
          <p:nvPr/>
        </p:nvSpPr>
        <p:spPr>
          <a:xfrm rot="0" flipH="1">
            <a:off x="7816850" y="1965325"/>
            <a:ext cx="445770" cy="125095"/>
          </a:xfrm>
          <a:prstGeom prst="rect"/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85" name="연결선: 꺾임 84"/>
          <p:cNvCxnSpPr>
            <a:endCxn id="32" idx="3"/>
            <a:cxnSpLocks/>
          </p:cNvCxnSpPr>
          <p:nvPr/>
        </p:nvCxnSpPr>
        <p:spPr>
          <a:xfrm rot="10800000">
            <a:off x="1890394" y="1854835"/>
            <a:ext cx="6868795" cy="720090"/>
          </a:xfrm>
          <a:prstGeom prst="bentConnector3">
            <a:avLst>
              <a:gd name="adj1" fmla="val 97407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1"/>
          <p:cNvSpPr>
            <a:spLocks/>
          </p:cNvSpPr>
          <p:nvPr/>
        </p:nvSpPr>
        <p:spPr>
          <a:xfrm rot="0">
            <a:off x="2465070" y="2507615"/>
            <a:ext cx="1013460" cy="132080"/>
          </a:xfrm>
          <a:prstGeom prst="rect"/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grpSp>
        <p:nvGrpSpPr>
          <p:cNvPr id="307" name="그룹 1"/>
          <p:cNvGrpSpPr/>
          <p:nvPr/>
        </p:nvGrpSpPr>
        <p:grpSpPr>
          <a:xfrm rot="0">
            <a:off x="8363585" y="5172710"/>
            <a:ext cx="3204845" cy="1384935"/>
            <a:chOff x="8363585" y="5172710"/>
            <a:chExt cx="3204845" cy="1384935"/>
          </a:xfrm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 rot="0">
              <a:off x="8363585" y="5172710"/>
              <a:ext cx="3204845" cy="13849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rgbClr val="6633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 rot="0">
              <a:off x="9829800" y="5550535"/>
              <a:ext cx="1476375" cy="2540"/>
            </a:xfrm>
            <a:prstGeom prst="straightConnector1"/>
            <a:solidFill>
              <a:srgbClr val="DDE4D8"/>
            </a:solidFill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 rot="0">
              <a:off x="9829800" y="5882005"/>
              <a:ext cx="1476375" cy="2540"/>
            </a:xfrm>
            <a:prstGeom prst="straightConnector1"/>
            <a:solidFill>
              <a:srgbClr val="DDE4D8"/>
            </a:solidFill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 rot="0">
              <a:off x="8536940" y="5297805"/>
              <a:ext cx="1146175" cy="106172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/>
                <a:t>화면 이동</a:t>
              </a:r>
              <a:endParaRPr lang="ko-KR" altLang="en-US" sz="1400"/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/>
                <a:t>데이터 이동</a:t>
              </a:r>
              <a:endParaRPr lang="ko-KR" altLang="en-US" sz="1400"/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/>
                <a:t>메시지 큐</a:t>
              </a:r>
              <a:endParaRPr lang="ko-KR" altLang="en-US" sz="1400"/>
            </a:p>
          </p:txBody>
        </p:sp>
        <p:sp>
          <p:nvSpPr>
            <p:cNvPr id="281" name="Rectangle 25"/>
            <p:cNvSpPr>
              <a:spLocks/>
            </p:cNvSpPr>
            <p:nvPr/>
          </p:nvSpPr>
          <p:spPr>
            <a:xfrm rot="0">
              <a:off x="9860915" y="6113145"/>
              <a:ext cx="1291590" cy="145415"/>
            </a:xfrm>
            <a:prstGeom prst="rect"/>
            <a:solidFill>
              <a:srgbClr val="DFD85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285" name="Rounded Rectangle 29"/>
          <p:cNvSpPr>
            <a:spLocks/>
          </p:cNvSpPr>
          <p:nvPr/>
        </p:nvSpPr>
        <p:spPr>
          <a:xfrm rot="0">
            <a:off x="4844415" y="3973195"/>
            <a:ext cx="2392680" cy="8483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22" name="사각형: 둥근 모서리 221"/>
          <p:cNvSpPr>
            <a:spLocks/>
          </p:cNvSpPr>
          <p:nvPr/>
        </p:nvSpPr>
        <p:spPr>
          <a:xfrm rot="0">
            <a:off x="5166360" y="4142740"/>
            <a:ext cx="1851024" cy="51943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매출 정산 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94" name="Elbow Double Arrow Connector 43"/>
          <p:cNvCxnSpPr>
            <a:endCxn id="49" idx="3"/>
          </p:cNvCxnSpPr>
          <p:nvPr/>
        </p:nvCxnSpPr>
        <p:spPr>
          <a:xfrm rot="0" flipV="1">
            <a:off x="7289165" y="963295"/>
            <a:ext cx="3974465" cy="3518535"/>
          </a:xfrm>
          <a:prstGeom prst="bentConnector3">
            <a:avLst>
              <a:gd name="adj1" fmla="val 106389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44"/>
          <p:cNvSpPr>
            <a:spLocks/>
          </p:cNvSpPr>
          <p:nvPr/>
        </p:nvSpPr>
        <p:spPr>
          <a:xfrm rot="0">
            <a:off x="7786370" y="4423410"/>
            <a:ext cx="617220" cy="142240"/>
          </a:xfrm>
          <a:prstGeom prst="rect"/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96" name="Rounded Rectangle 45"/>
          <p:cNvSpPr>
            <a:spLocks/>
          </p:cNvSpPr>
          <p:nvPr/>
        </p:nvSpPr>
        <p:spPr>
          <a:xfrm rot="0">
            <a:off x="8870950" y="1642110"/>
            <a:ext cx="1009650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</a:rPr>
              <a:t>파트너신청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97" name="Rounded Rectangle 46"/>
          <p:cNvSpPr>
            <a:spLocks/>
          </p:cNvSpPr>
          <p:nvPr/>
        </p:nvSpPr>
        <p:spPr>
          <a:xfrm rot="0">
            <a:off x="10100945" y="1565910"/>
            <a:ext cx="1242060" cy="7232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98" name="Rounded Rectangle 47"/>
          <p:cNvSpPr>
            <a:spLocks/>
          </p:cNvSpPr>
          <p:nvPr/>
        </p:nvSpPr>
        <p:spPr>
          <a:xfrm rot="0">
            <a:off x="10221595" y="1640840"/>
            <a:ext cx="995045" cy="5695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</a:rPr>
              <a:t>제품등록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299" name="Double Arrow 48"/>
          <p:cNvCxnSpPr/>
          <p:nvPr/>
        </p:nvCxnSpPr>
        <p:spPr>
          <a:xfrm rot="0">
            <a:off x="10295890" y="1229995"/>
            <a:ext cx="8890" cy="351155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ounded Rectangle 51"/>
          <p:cNvSpPr>
            <a:spLocks/>
          </p:cNvSpPr>
          <p:nvPr/>
        </p:nvSpPr>
        <p:spPr>
          <a:xfrm rot="0">
            <a:off x="9095105" y="3477895"/>
            <a:ext cx="1836420" cy="51879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주문</a:t>
            </a:r>
            <a:r>
              <a:rPr lang="ko-KR" altLang="en-US" b="1">
                <a:solidFill>
                  <a:schemeClr val="tx1"/>
                </a:solidFill>
              </a:rPr>
              <a:t> 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03" name="Elbow Double Arrow Connector 53"/>
          <p:cNvCxnSpPr/>
          <p:nvPr/>
        </p:nvCxnSpPr>
        <p:spPr>
          <a:xfrm rot="0">
            <a:off x="1758950" y="3494405"/>
            <a:ext cx="7014210" cy="196850"/>
          </a:xfrm>
          <a:prstGeom prst="bentConnector3">
            <a:avLst>
              <a:gd name="adj1" fmla="val 33097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55"/>
          <p:cNvSpPr>
            <a:spLocks/>
          </p:cNvSpPr>
          <p:nvPr/>
        </p:nvSpPr>
        <p:spPr>
          <a:xfrm rot="0">
            <a:off x="2316480" y="3409950"/>
            <a:ext cx="1062355" cy="144780"/>
          </a:xfrm>
          <a:prstGeom prst="rect"/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305" name="Elbow Double Arrow Connector 57"/>
          <p:cNvCxnSpPr>
            <a:endCxn id="285" idx="1"/>
          </p:cNvCxnSpPr>
          <p:nvPr/>
        </p:nvCxnSpPr>
        <p:spPr>
          <a:xfrm rot="0">
            <a:off x="1130935" y="3828415"/>
            <a:ext cx="3714115" cy="569595"/>
          </a:xfrm>
          <a:prstGeom prst="bentConnector3">
            <a:avLst>
              <a:gd name="adj1" fmla="val 236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40"/>
          <p:cNvSpPr>
            <a:spLocks/>
          </p:cNvSpPr>
          <p:nvPr/>
        </p:nvSpPr>
        <p:spPr>
          <a:xfrm rot="0">
            <a:off x="2237105" y="4307840"/>
            <a:ext cx="1062355" cy="144780"/>
          </a:xfrm>
          <a:prstGeom prst="rect"/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306" name="Double Arrow 63"/>
          <p:cNvCxnSpPr/>
          <p:nvPr/>
        </p:nvCxnSpPr>
        <p:spPr>
          <a:xfrm rot="0">
            <a:off x="1807845" y="2759710"/>
            <a:ext cx="3055620" cy="9525"/>
          </a:xfrm>
          <a:prstGeom prst="straightConnector1"/>
          <a:solidFill>
            <a:srgbClr val="DDE4D8"/>
          </a:solidFill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2"/>
          <p:cNvSpPr>
            <a:spLocks/>
          </p:cNvSpPr>
          <p:nvPr/>
        </p:nvSpPr>
        <p:spPr>
          <a:xfrm rot="0">
            <a:off x="2487930" y="2708910"/>
            <a:ext cx="1014730" cy="133350"/>
          </a:xfrm>
          <a:prstGeom prst="rect"/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309" name="Double Arrow 1"/>
          <p:cNvCxnSpPr/>
          <p:nvPr/>
        </p:nvCxnSpPr>
        <p:spPr>
          <a:xfrm rot="0" flipH="1" flipV="1">
            <a:off x="1758950" y="2964815"/>
            <a:ext cx="3071495" cy="17145"/>
          </a:xfrm>
          <a:prstGeom prst="straightConnector1"/>
          <a:solidFill>
            <a:srgbClr val="DDE4D8"/>
          </a:solidFill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2"/>
          <p:cNvSpPr>
            <a:spLocks/>
          </p:cNvSpPr>
          <p:nvPr/>
        </p:nvSpPr>
        <p:spPr>
          <a:xfrm rot="0">
            <a:off x="2493645" y="2887980"/>
            <a:ext cx="1014730" cy="133350"/>
          </a:xfrm>
          <a:prstGeom prst="rect"/>
          <a:solidFill>
            <a:srgbClr val="DFD85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1" name="Rounded Rectangle 1"/>
          <p:cNvSpPr>
            <a:spLocks/>
          </p:cNvSpPr>
          <p:nvPr/>
        </p:nvSpPr>
        <p:spPr>
          <a:xfrm rot="0">
            <a:off x="4851400" y="4949190"/>
            <a:ext cx="2392680" cy="8483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12" name="Rounded Rectangle 3"/>
          <p:cNvSpPr>
            <a:spLocks/>
          </p:cNvSpPr>
          <p:nvPr/>
        </p:nvSpPr>
        <p:spPr>
          <a:xfrm rot="0">
            <a:off x="5148580" y="5110480"/>
            <a:ext cx="1851024" cy="51943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66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solidFill>
                  <a:schemeClr val="tx1"/>
                </a:solidFill>
              </a:rPr>
              <a:t>공지사항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9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25" y="1270635"/>
            <a:ext cx="2339975" cy="2339975"/>
          </a:xfrm>
          <a:prstGeom prst="ellipse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445" y="1270635"/>
            <a:ext cx="2339975" cy="2339975"/>
          </a:xfrm>
          <a:prstGeom prst="ellipse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15" y="1270635"/>
            <a:ext cx="2339975" cy="2339975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880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50" y="3933825"/>
            <a:ext cx="2477135" cy="2585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425" y="3933824"/>
            <a:ext cx="2047875" cy="23069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1">
                <a:solidFill>
                  <a:srgbClr val="403726"/>
                </a:solidFill>
              </a:rPr>
              <a:t>Lead Engineer</a:t>
            </a:r>
            <a:endParaRPr lang="ko-KR" altLang="en-US" b="1">
              <a:solidFill>
                <a:srgbClr val="403726"/>
              </a:solidFill>
            </a:endParaRPr>
          </a:p>
          <a:p>
            <a:pPr marL="0" indent="0" latinLnBrk="0">
              <a:buFontTx/>
              <a:buNone/>
            </a:pPr>
            <a:endParaRPr lang="ko-KR" altLang="en-US" b="1">
              <a:solidFill>
                <a:srgbClr val="403726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rgbClr val="403726"/>
                </a:solidFill>
              </a:rPr>
              <a:t>명재윤</a:t>
            </a:r>
            <a:endParaRPr lang="ko-KR" altLang="en-US" b="1">
              <a:solidFill>
                <a:srgbClr val="403726"/>
              </a:solidFill>
            </a:endParaRPr>
          </a:p>
          <a:p>
            <a:pPr marL="0" indent="0" latinLnBrk="0">
              <a:buFontTx/>
              <a:buNone/>
            </a:pPr>
            <a:endParaRPr lang="ko-KR" altLang="en-US" b="1">
              <a:solidFill>
                <a:srgbClr val="403726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rgbClr val="403726"/>
                </a:solidFill>
              </a:rPr>
              <a:t>파트너 서비스</a:t>
            </a:r>
            <a:endParaRPr lang="ko-KR" altLang="en-US" b="1">
              <a:solidFill>
                <a:srgbClr val="403726"/>
              </a:solidFill>
            </a:endParaRPr>
          </a:p>
          <a:p>
            <a:pPr marL="0" indent="0" latinLnBrk="0">
              <a:buFontTx/>
              <a:buNone/>
            </a:pPr>
            <a:endParaRPr lang="ko-KR" altLang="en-US" b="1">
              <a:solidFill>
                <a:srgbClr val="403726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rgbClr val="403726"/>
                </a:solidFill>
              </a:rPr>
              <a:t>프로젝트 설계</a:t>
            </a:r>
            <a:r>
              <a:rPr lang="en-US" altLang="ko-KR" b="1">
                <a:solidFill>
                  <a:srgbClr val="403726"/>
                </a:solidFill>
              </a:rPr>
              <a:t>,</a:t>
            </a:r>
            <a:r>
              <a:rPr lang="ko-KR" altLang="en-US" b="1">
                <a:solidFill>
                  <a:srgbClr val="403726"/>
                </a:solidFill>
              </a:rPr>
              <a:t> 개발</a:t>
            </a:r>
            <a:endParaRPr lang="ko-KR" altLang="en-US" b="1">
              <a:solidFill>
                <a:srgbClr val="403726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rgbClr val="403726"/>
                </a:solidFill>
              </a:rPr>
              <a:t>프론트엔드</a:t>
            </a:r>
            <a:r>
              <a:rPr lang="en-US" altLang="ko-KR" b="1">
                <a:solidFill>
                  <a:srgbClr val="403726"/>
                </a:solidFill>
              </a:rPr>
              <a:t>, </a:t>
            </a:r>
            <a:r>
              <a:rPr lang="ko-KR" altLang="en-US" b="1">
                <a:solidFill>
                  <a:srgbClr val="403726"/>
                </a:solidFill>
              </a:rPr>
              <a:t>백엔드</a:t>
            </a:r>
            <a:endParaRPr lang="ko-KR" altLang="en-US" b="1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665" y="3933825"/>
            <a:ext cx="2245995" cy="2585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3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설계단점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아키텍처의 특징은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분할과 각 서비스별 각자 다른 고유의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DB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가 존재하는데 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우리의 설계는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디비가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나눠져 있지만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디비별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데이터의 유사성이 높다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8"/>
          <a:stretch/>
        </p:blipFill>
        <p:spPr>
          <a:xfrm>
            <a:off x="6330956" y="922237"/>
            <a:ext cx="916281" cy="786830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C245CD1-DBE0-44FE-A7CE-40B6F3AE32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8"/>
          <a:stretch/>
        </p:blipFill>
        <p:spPr>
          <a:xfrm>
            <a:off x="6187116" y="1740389"/>
            <a:ext cx="1075361" cy="14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F0FFA-D557-4FD9-B3B9-983A756707A0}"/>
              </a:ext>
            </a:extLst>
          </p:cNvPr>
          <p:cNvSpPr txBox="1"/>
          <p:nvPr/>
        </p:nvSpPr>
        <p:spPr>
          <a:xfrm>
            <a:off x="7115446" y="1649755"/>
            <a:ext cx="2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B4282"/>
                </a:solidFill>
              </a:rPr>
              <a:t>5</a:t>
            </a:r>
            <a:endParaRPr lang="ko-KR" altLang="en-US" sz="1400" b="1" dirty="0">
              <a:solidFill>
                <a:srgbClr val="5B4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32" y="1564391"/>
            <a:ext cx="8096539" cy="49102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구독 서비스를 선택한 이유</a:t>
            </a:r>
            <a:endParaRPr lang="en-US" altLang="ko-KR" sz="2400" b="1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B2B  B2C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가 공존하는 양면성 서비스이다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구독자 파트너 관점의 유기적 연계를 제공한다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403726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403726"/>
                </a:solidFill>
                <a:latin typeface="+mj-ea"/>
                <a:ea typeface="+mj-ea"/>
              </a:rPr>
              <a:t>아키텍쳐를</a:t>
            </a: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 선택한 이유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배포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(deploy)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관점 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서비스 별 개별 배포 가능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요구사항을 신속하게 반영하여 빠르게 배포할 수 있음</a:t>
            </a:r>
            <a:endParaRPr lang="en-US" altLang="ko-KR" sz="18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장애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(failure)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관점 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-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일부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오류가 전체 서비스로 확장될 가능성 적음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부분적 장애에 대한 격리가 수월함</a:t>
            </a:r>
            <a:endParaRPr lang="en-US" altLang="ko-KR" sz="18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403726"/>
              </a:solidFill>
              <a:ea typeface="양진체 " panose="02020503000000000000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38417E-8D66-41B1-B571-933C568F4A10}"/>
              </a:ext>
            </a:extLst>
          </p:cNvPr>
          <p:cNvSpPr txBox="1">
            <a:spLocks/>
          </p:cNvSpPr>
          <p:nvPr/>
        </p:nvSpPr>
        <p:spPr>
          <a:xfrm>
            <a:off x="296130" y="1485861"/>
            <a:ext cx="2844421" cy="20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홈카페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수요 증가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소상공인 상생 방안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구독경제 활성화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84F683-DA31-4668-8E2E-B5BABBE65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        4.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정리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42C469-AEF4-43C9-8148-017DEA0F724F}"/>
              </a:ext>
            </a:extLst>
          </p:cNvPr>
          <p:cNvCxnSpPr>
            <a:cxnSpLocks/>
          </p:cNvCxnSpPr>
          <p:nvPr/>
        </p:nvCxnSpPr>
        <p:spPr>
          <a:xfrm>
            <a:off x="3558021" y="1485861"/>
            <a:ext cx="0" cy="4988731"/>
          </a:xfrm>
          <a:prstGeom prst="line">
            <a:avLst/>
          </a:prstGeom>
          <a:ln w="57150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7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2235"/>
            <a:ext cx="10516870" cy="9245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-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프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릳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츠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650"/>
            <a:ext cx="12263755" cy="5953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2235"/>
            <a:ext cx="10516870" cy="9245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-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프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릳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츠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690" y="1437005"/>
            <a:ext cx="5027930" cy="2447290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6045" y="1437005"/>
            <a:ext cx="5027930" cy="2447290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690" y="4126865"/>
            <a:ext cx="5027930" cy="2447290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6045" y="4126865"/>
            <a:ext cx="5027930" cy="2447290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935" y="1026160"/>
            <a:ext cx="136144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90" y="1028065"/>
            <a:ext cx="136144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480" y="2124075"/>
            <a:ext cx="492760" cy="12719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480" y="4714240"/>
            <a:ext cx="492760" cy="12719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740" y="3465830"/>
            <a:ext cx="1217295" cy="120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555" y="1540510"/>
            <a:ext cx="13017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710" y="1551940"/>
            <a:ext cx="15455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85" y="4248150"/>
            <a:ext cx="16687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4950" y="4248150"/>
            <a:ext cx="10521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403</Paragraphs>
  <Words>1562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주현</dc:creator>
  <cp:lastModifiedBy>po_user</cp:lastModifiedBy>
  <dc:title>주간 커-피</dc:title>
  <dcterms:modified xsi:type="dcterms:W3CDTF">2021-10-20T08:02:15Z</dcterms:modified>
</cp:coreProperties>
</file>