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2" r:id="rId2"/>
    <p:sldId id="303" r:id="rId3"/>
    <p:sldId id="298" r:id="rId4"/>
    <p:sldId id="299" r:id="rId5"/>
    <p:sldId id="304" r:id="rId6"/>
    <p:sldId id="305" r:id="rId7"/>
    <p:sldId id="306" r:id="rId8"/>
    <p:sldId id="312" r:id="rId9"/>
    <p:sldId id="313" r:id="rId10"/>
    <p:sldId id="314" r:id="rId11"/>
    <p:sldId id="308" r:id="rId12"/>
    <p:sldId id="315" r:id="rId13"/>
    <p:sldId id="316" r:id="rId14"/>
    <p:sldId id="307" r:id="rId15"/>
    <p:sldId id="309" r:id="rId16"/>
    <p:sldId id="311" r:id="rId17"/>
    <p:sldId id="310" r:id="rId18"/>
    <p:sldId id="300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6D7"/>
    <a:srgbClr val="6498C6"/>
    <a:srgbClr val="DB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0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168F0-9C80-4C3D-838F-203E977967D7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654B-5969-4130-A216-74BD3AA22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8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DE1B4-3004-449A-856D-AC313DF5AA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0"/>
            <a:ext cx="9905999" cy="6876798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C141553-9684-407E-809A-234109DB3C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7" y="6300355"/>
            <a:ext cx="1499064" cy="3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8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9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3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2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B95F7E-8FCD-4FDC-BE28-D83E869FE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" y="0"/>
            <a:ext cx="9905660" cy="685800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F7B72CF-BDFB-4624-B1D9-1439E88057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67" y="6300355"/>
            <a:ext cx="1499064" cy="3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84FF0F-0ACA-435B-B930-1E4992863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" y="0"/>
            <a:ext cx="9905661" cy="6858000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C618537-CC5A-4106-B06A-3B94B5BDE8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67" y="6300355"/>
            <a:ext cx="1499064" cy="3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4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4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7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3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7D4F-CDE6-4CCC-BEA7-9EA1E8EBD16D}" type="datetimeFigureOut">
              <a:rPr lang="ko-KR" altLang="en-US" smtClean="0"/>
              <a:t>2020. 10. 10.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EC13-7B13-4F0E-8329-68A5F6CC3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4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iff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2B8E1-9BC9-4BF7-8CDF-1A9967DAFAB3}"/>
              </a:ext>
            </a:extLst>
          </p:cNvPr>
          <p:cNvSpPr txBox="1"/>
          <p:nvPr/>
        </p:nvSpPr>
        <p:spPr>
          <a:xfrm>
            <a:off x="484981" y="663480"/>
            <a:ext cx="8936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5400" b="1" spc="-1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4000" b="0" spc="-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2020</a:t>
            </a:r>
          </a:p>
          <a:p>
            <a:r>
              <a:rPr lang="ko-KR" altLang="en-US" sz="4000" b="0" spc="-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크리에이터 </a:t>
            </a:r>
            <a:endParaRPr lang="en-US" altLang="ko-KR" sz="4000" b="0" spc="-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000" b="0" spc="-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캠프</a:t>
            </a:r>
            <a:endParaRPr lang="en-US" altLang="ko-KR" sz="4000" b="0" spc="-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FC043-2BB4-AF4C-BE44-F9449086273E}"/>
              </a:ext>
            </a:extLst>
          </p:cNvPr>
          <p:cNvSpPr/>
          <p:nvPr/>
        </p:nvSpPr>
        <p:spPr>
          <a:xfrm>
            <a:off x="648143" y="4853214"/>
            <a:ext cx="3437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+mj-ea"/>
              </a:rPr>
              <a:t>명륜이 없는 </a:t>
            </a:r>
            <a:r>
              <a:rPr lang="ko-KR" altLang="en-US" sz="2800" b="1" dirty="0" err="1">
                <a:latin typeface="+mj-ea"/>
              </a:rPr>
              <a:t>명륜팀</a:t>
            </a:r>
            <a:r>
              <a:rPr lang="ko-KR" altLang="en-US" sz="2800" b="1" dirty="0">
                <a:latin typeface="+mj-ea"/>
              </a:rPr>
              <a:t> 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99723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2D18B-C2CB-481C-B81A-CD5C3C1C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81" y="0"/>
            <a:ext cx="987323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4DA1636-B9DA-4DDA-9775-92D92E254071}"/>
              </a:ext>
            </a:extLst>
          </p:cNvPr>
          <p:cNvGrpSpPr/>
          <p:nvPr/>
        </p:nvGrpSpPr>
        <p:grpSpPr>
          <a:xfrm>
            <a:off x="296445" y="1095913"/>
            <a:ext cx="6437016" cy="388618"/>
            <a:chOff x="284870" y="1257958"/>
            <a:chExt cx="6437016" cy="388618"/>
          </a:xfrm>
        </p:grpSpPr>
        <p:pic>
          <p:nvPicPr>
            <p:cNvPr id="7" name="Picture 3" descr="C:\Users\Administrator\Desktop\Untitled-3.png">
              <a:extLst>
                <a:ext uri="{FF2B5EF4-FFF2-40B4-BE49-F238E27FC236}">
                  <a16:creationId xmlns:a16="http://schemas.microsoft.com/office/drawing/2014/main" id="{FA43ED71-2B26-4313-9EF1-8512FDE2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50A4CEE4-FE61-42FC-9AF3-4763E720F0D5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E871F58-85AB-4007-AC8A-D88FE8ACB04B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데이터 </a:t>
              </a:r>
              <a:r>
                <a:rPr lang="ko-KR" altLang="en-US" sz="1800" dirty="0" err="1">
                  <a:solidFill>
                    <a:schemeClr val="tx1"/>
                  </a:solidFill>
                  <a:latin typeface="+mj-ea"/>
                </a:rPr>
                <a:t>전처리</a:t>
              </a:r>
              <a:endParaRPr lang="ko-KR" altLang="en-US" sz="18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8C8947D-67C1-49C9-A672-90B6E00D81F2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1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02731C-8F92-4C74-9051-1CCB957FFA6E}"/>
              </a:ext>
            </a:extLst>
          </p:cNvPr>
          <p:cNvSpPr txBox="1"/>
          <p:nvPr/>
        </p:nvSpPr>
        <p:spPr>
          <a:xfrm>
            <a:off x="137907" y="188171"/>
            <a:ext cx="65821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나눔고딕"/>
              </a:rPr>
              <a:t>Ⅰ. </a:t>
            </a:r>
            <a:r>
              <a:rPr lang="ko-KR" altLang="en-US" sz="2500" b="1" dirty="0">
                <a:latin typeface="+mj-ea"/>
                <a:ea typeface="나눔고딕"/>
              </a:rPr>
              <a:t>소개</a:t>
            </a:r>
            <a:endParaRPr lang="ko-KR" altLang="en-US" sz="2500" dirty="0"/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82644BFC-DCA9-634C-A0C8-BF34EF86CB56}"/>
              </a:ext>
            </a:extLst>
          </p:cNvPr>
          <p:cNvSpPr txBox="1"/>
          <p:nvPr/>
        </p:nvSpPr>
        <p:spPr>
          <a:xfrm>
            <a:off x="326250" y="1597590"/>
            <a:ext cx="2538362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Train_test_split</a:t>
            </a:r>
            <a:endParaRPr lang="en-US" altLang="ko-KR" sz="20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028" name="Picture 4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3B5F8433-EF7D-5146-B29A-8CF22282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1" y="2093004"/>
            <a:ext cx="6850284" cy="368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3F762E39-31E8-D346-9165-0885FE69B515}"/>
              </a:ext>
            </a:extLst>
          </p:cNvPr>
          <p:cNvSpPr txBox="1"/>
          <p:nvPr/>
        </p:nvSpPr>
        <p:spPr>
          <a:xfrm>
            <a:off x="4046735" y="4192248"/>
            <a:ext cx="2538362" cy="353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Val size = 0.3 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199C2339-5F91-794C-9C37-E82819B53B56}"/>
              </a:ext>
            </a:extLst>
          </p:cNvPr>
          <p:cNvSpPr/>
          <p:nvPr/>
        </p:nvSpPr>
        <p:spPr>
          <a:xfrm>
            <a:off x="7419372" y="3680749"/>
            <a:ext cx="960699" cy="16667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9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81A6E0-21B9-4A09-A29A-1BBC0DDA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" y="0"/>
            <a:ext cx="99056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0C4BF-18D7-445A-9039-B4F094AD6358}"/>
              </a:ext>
            </a:extLst>
          </p:cNvPr>
          <p:cNvSpPr txBox="1"/>
          <p:nvPr/>
        </p:nvSpPr>
        <p:spPr>
          <a:xfrm>
            <a:off x="568266" y="2379097"/>
            <a:ext cx="86347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</a:rPr>
              <a:t>Ⅲ.</a:t>
            </a:r>
            <a:r>
              <a:rPr lang="en-US" altLang="ko-KR" sz="4000" b="1" dirty="0">
                <a:latin typeface="+mj-ea"/>
              </a:rPr>
              <a:t> </a:t>
            </a:r>
            <a:r>
              <a:rPr lang="ko-KR" altLang="en-US" sz="4000" b="1" dirty="0">
                <a:latin typeface="+mj-ea"/>
              </a:rPr>
              <a:t>분석결과</a:t>
            </a:r>
            <a:endParaRPr lang="en-US" altLang="ko-KR" sz="4000" b="1" dirty="0">
              <a:latin typeface="+mj-ea"/>
            </a:endParaRPr>
          </a:p>
          <a:p>
            <a:endParaRPr lang="en-US" altLang="ko-KR" sz="4000" b="1" dirty="0">
              <a:latin typeface="+mj-ea"/>
            </a:endParaRPr>
          </a:p>
          <a:p>
            <a:r>
              <a:rPr lang="en-US" altLang="ko-KR" sz="4000" b="1" dirty="0">
                <a:latin typeface="+mj-ea"/>
              </a:rPr>
              <a:t>    </a:t>
            </a:r>
            <a:r>
              <a:rPr lang="en-US" altLang="ko-KR" sz="4000" dirty="0">
                <a:latin typeface="+mj-ea"/>
              </a:rPr>
              <a:t>1. </a:t>
            </a:r>
            <a:r>
              <a:rPr lang="ko-KR" altLang="en-US" sz="4000" dirty="0">
                <a:latin typeface="+mj-ea"/>
              </a:rPr>
              <a:t>알고리즘 활용</a:t>
            </a:r>
            <a:endParaRPr lang="en-US" altLang="ko-KR" sz="4000" dirty="0">
              <a:latin typeface="+mj-ea"/>
            </a:endParaRPr>
          </a:p>
          <a:p>
            <a:endParaRPr lang="en-US" altLang="ko-KR" sz="4000" dirty="0">
              <a:latin typeface="+mj-ea"/>
            </a:endParaRPr>
          </a:p>
          <a:p>
            <a:r>
              <a:rPr lang="en-US" altLang="ko-KR" sz="4000" dirty="0">
                <a:latin typeface="+mj-ea"/>
              </a:rPr>
              <a:t>	 2. </a:t>
            </a:r>
            <a:r>
              <a:rPr lang="ko-KR" altLang="en-US" sz="4000" dirty="0">
                <a:latin typeface="+mj-ea"/>
              </a:rPr>
              <a:t>결과</a:t>
            </a:r>
            <a:endParaRPr lang="en-US" altLang="ko-KR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132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81A6E0-21B9-4A09-A29A-1BBC0DDA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" y="0"/>
            <a:ext cx="99056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0C4BF-18D7-445A-9039-B4F094AD6358}"/>
              </a:ext>
            </a:extLst>
          </p:cNvPr>
          <p:cNvSpPr txBox="1"/>
          <p:nvPr/>
        </p:nvSpPr>
        <p:spPr>
          <a:xfrm>
            <a:off x="370391" y="348304"/>
            <a:ext cx="8634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</a:rPr>
              <a:t>Ⅱ.</a:t>
            </a:r>
            <a:r>
              <a:rPr lang="en-US" altLang="ko-KR" sz="4000" b="1" dirty="0">
                <a:latin typeface="+mj-ea"/>
              </a:rPr>
              <a:t> </a:t>
            </a:r>
            <a:r>
              <a:rPr lang="ko-KR" altLang="en-US" sz="4000" b="1" dirty="0">
                <a:latin typeface="+mj-ea"/>
              </a:rPr>
              <a:t>분석결과</a:t>
            </a:r>
            <a:endParaRPr lang="en-US" altLang="ko-KR" sz="4000" b="1" dirty="0">
              <a:latin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BCCDD2-E2D6-8D4B-BDEC-204E56716E6F}"/>
              </a:ext>
            </a:extLst>
          </p:cNvPr>
          <p:cNvSpPr/>
          <p:nvPr/>
        </p:nvSpPr>
        <p:spPr>
          <a:xfrm>
            <a:off x="3344601" y="517581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+mj-ea"/>
              </a:rPr>
              <a:t>(1)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1</a:t>
            </a:r>
            <a:r>
              <a:rPr lang="ko-KR" altLang="en-US" b="1" dirty="0">
                <a:latin typeface="+mj-ea"/>
              </a:rPr>
              <a:t>차 알고리즘 선정 </a:t>
            </a:r>
            <a:endParaRPr lang="en-US" altLang="ko-KR" b="1" dirty="0">
              <a:latin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8C26-2CE0-914C-AE44-681C57960CFE}"/>
              </a:ext>
            </a:extLst>
          </p:cNvPr>
          <p:cNvSpPr/>
          <p:nvPr/>
        </p:nvSpPr>
        <p:spPr>
          <a:xfrm>
            <a:off x="803476" y="2086637"/>
            <a:ext cx="829904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Train Data</a:t>
            </a:r>
            <a:r>
              <a:rPr lang="ko-KR" altLang="en-US" sz="2000" b="1" dirty="0">
                <a:latin typeface="+mj-ea"/>
              </a:rPr>
              <a:t>에만 학습</a:t>
            </a:r>
            <a:r>
              <a:rPr lang="en-US" altLang="ko-KR" sz="2000" b="1" dirty="0">
                <a:latin typeface="+mj-ea"/>
              </a:rPr>
              <a:t>(fit) </a:t>
            </a:r>
            <a:r>
              <a:rPr lang="ko-KR" altLang="en-US" sz="2000" b="1" dirty="0">
                <a:latin typeface="+mj-ea"/>
              </a:rPr>
              <a:t>진행</a:t>
            </a:r>
            <a:endParaRPr lang="en-US" altLang="ko-KR" sz="2000" b="1" dirty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:k fold</a:t>
            </a:r>
            <a:r>
              <a:rPr lang="ko-KR" altLang="en-US" sz="2000" dirty="0" err="1">
                <a:latin typeface="+mj-ea"/>
              </a:rPr>
              <a:t>를</a:t>
            </a:r>
            <a:r>
              <a:rPr lang="ko-KR" altLang="en-US" sz="2000" dirty="0">
                <a:latin typeface="+mj-ea"/>
              </a:rPr>
              <a:t> 진행하지 않고 전체 </a:t>
            </a:r>
            <a:r>
              <a:rPr lang="en-US" altLang="ko-KR" sz="2000" dirty="0">
                <a:latin typeface="+mj-ea"/>
              </a:rPr>
              <a:t>train set </a:t>
            </a:r>
            <a:r>
              <a:rPr lang="ko-KR" altLang="en-US" sz="2000" dirty="0">
                <a:latin typeface="+mj-ea"/>
              </a:rPr>
              <a:t>에 </a:t>
            </a:r>
            <a:r>
              <a:rPr lang="en-US" altLang="ko-KR" sz="2000" dirty="0">
                <a:latin typeface="+mj-ea"/>
              </a:rPr>
              <a:t>1</a:t>
            </a:r>
            <a:r>
              <a:rPr lang="ko-KR" altLang="en-US" sz="2000" dirty="0">
                <a:latin typeface="+mj-ea"/>
              </a:rPr>
              <a:t>차적으로 학습 진행 </a:t>
            </a:r>
            <a:r>
              <a:rPr lang="ko-KR" altLang="en-US" sz="2000" b="1" dirty="0">
                <a:latin typeface="+mj-ea"/>
              </a:rPr>
              <a:t> </a:t>
            </a:r>
            <a:endParaRPr lang="en-US" altLang="ko-KR" sz="2000" b="1" dirty="0">
              <a:latin typeface="+mj-e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982C8E-6D01-4C4A-8A90-3B1854150533}"/>
              </a:ext>
            </a:extLst>
          </p:cNvPr>
          <p:cNvGraphicFramePr>
            <a:graphicFrameLocks noGrp="1"/>
          </p:cNvGraphicFramePr>
          <p:nvPr/>
        </p:nvGraphicFramePr>
        <p:xfrm>
          <a:off x="92285" y="3212073"/>
          <a:ext cx="9721430" cy="164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43">
                  <a:extLst>
                    <a:ext uri="{9D8B030D-6E8A-4147-A177-3AD203B41FA5}">
                      <a16:colId xmlns:a16="http://schemas.microsoft.com/office/drawing/2014/main" val="2372545233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3081666348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1090953718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3460647138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2790451885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1937899170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1238189096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1767065974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2159114896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2282793942"/>
                    </a:ext>
                  </a:extLst>
                </a:gridCol>
              </a:tblGrid>
              <a:tr h="821909">
                <a:tc>
                  <a:txBody>
                    <a:bodyPr/>
                    <a:lstStyle/>
                    <a:p>
                      <a:r>
                        <a:rPr lang="en-US" sz="1400" b="0" dirty="0"/>
                        <a:t>KNN 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Support </a:t>
                      </a:r>
                    </a:p>
                    <a:p>
                      <a:r>
                        <a:rPr lang="en-KR" sz="1400" b="0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Decision </a:t>
                      </a:r>
                    </a:p>
                    <a:p>
                      <a:r>
                        <a:rPr lang="en-KR" sz="1400" b="0" dirty="0"/>
                        <a:t>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Random </a:t>
                      </a:r>
                    </a:p>
                    <a:p>
                      <a:r>
                        <a:rPr lang="en-KR" sz="1400" b="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Ada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Gradient</a:t>
                      </a:r>
                    </a:p>
                    <a:p>
                      <a:r>
                        <a:rPr lang="en-KR" sz="1400" b="0" dirty="0"/>
                        <a:t>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Gaussian </a:t>
                      </a:r>
                    </a:p>
                    <a:p>
                      <a:r>
                        <a:rPr lang="en-KR" sz="1400" b="0" dirty="0"/>
                        <a:t>Boost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Logistic</a:t>
                      </a:r>
                    </a:p>
                    <a:p>
                      <a:r>
                        <a:rPr lang="en-KR" sz="1400" b="0" dirty="0"/>
                        <a:t>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XgBoost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CatBoost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60898"/>
                  </a:ext>
                </a:extLst>
              </a:tr>
              <a:tr h="821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400" b="0" dirty="0"/>
                        <a:t>0.8615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0.962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0.895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0.925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0.895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0.898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0.879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0.983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0.928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0.934</a:t>
                      </a:r>
                      <a:endParaRPr lang="en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3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3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81A6E0-21B9-4A09-A29A-1BBC0DDA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" y="0"/>
            <a:ext cx="99056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0C4BF-18D7-445A-9039-B4F094AD6358}"/>
              </a:ext>
            </a:extLst>
          </p:cNvPr>
          <p:cNvSpPr txBox="1"/>
          <p:nvPr/>
        </p:nvSpPr>
        <p:spPr>
          <a:xfrm>
            <a:off x="370391" y="348304"/>
            <a:ext cx="8634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</a:rPr>
              <a:t>Ⅱ.</a:t>
            </a:r>
            <a:r>
              <a:rPr lang="en-US" altLang="ko-KR" sz="4000" b="1" dirty="0">
                <a:latin typeface="+mj-ea"/>
              </a:rPr>
              <a:t> </a:t>
            </a:r>
            <a:r>
              <a:rPr lang="ko-KR" altLang="en-US" sz="4000" b="1" dirty="0">
                <a:latin typeface="+mj-ea"/>
              </a:rPr>
              <a:t>분석결과</a:t>
            </a:r>
            <a:endParaRPr lang="en-US" altLang="ko-KR" sz="4000" b="1" dirty="0">
              <a:latin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BCCDD2-E2D6-8D4B-BDEC-204E56716E6F}"/>
              </a:ext>
            </a:extLst>
          </p:cNvPr>
          <p:cNvSpPr/>
          <p:nvPr/>
        </p:nvSpPr>
        <p:spPr>
          <a:xfrm>
            <a:off x="3344601" y="517581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+mj-ea"/>
              </a:rPr>
              <a:t>(1)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1</a:t>
            </a:r>
            <a:r>
              <a:rPr lang="ko-KR" altLang="en-US" b="1" dirty="0">
                <a:latin typeface="+mj-ea"/>
              </a:rPr>
              <a:t>차 알고리즘 선정 </a:t>
            </a:r>
            <a:endParaRPr lang="en-US" altLang="ko-KR" b="1" dirty="0">
              <a:latin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8C26-2CE0-914C-AE44-681C57960CFE}"/>
              </a:ext>
            </a:extLst>
          </p:cNvPr>
          <p:cNvSpPr/>
          <p:nvPr/>
        </p:nvSpPr>
        <p:spPr>
          <a:xfrm>
            <a:off x="803476" y="2086637"/>
            <a:ext cx="829904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Train Data</a:t>
            </a:r>
            <a:r>
              <a:rPr lang="ko-KR" altLang="en-US" sz="2000" b="1" dirty="0">
                <a:latin typeface="+mj-ea"/>
              </a:rPr>
              <a:t>에만 학습</a:t>
            </a:r>
            <a:r>
              <a:rPr lang="en-US" altLang="ko-KR" sz="2000" b="1" dirty="0">
                <a:latin typeface="+mj-ea"/>
              </a:rPr>
              <a:t>(fit) </a:t>
            </a:r>
            <a:r>
              <a:rPr lang="ko-KR" altLang="en-US" sz="2000" b="1" dirty="0">
                <a:latin typeface="+mj-ea"/>
              </a:rPr>
              <a:t>진행</a:t>
            </a:r>
            <a:endParaRPr lang="en-US" altLang="ko-KR" sz="2000" b="1" dirty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:k fold</a:t>
            </a:r>
            <a:r>
              <a:rPr lang="ko-KR" altLang="en-US" sz="2000" dirty="0" err="1">
                <a:latin typeface="+mj-ea"/>
              </a:rPr>
              <a:t>를</a:t>
            </a:r>
            <a:r>
              <a:rPr lang="ko-KR" altLang="en-US" sz="2000" dirty="0">
                <a:latin typeface="+mj-ea"/>
              </a:rPr>
              <a:t> 진행하지 않고 전체 </a:t>
            </a:r>
            <a:r>
              <a:rPr lang="en-US" altLang="ko-KR" sz="2000" dirty="0">
                <a:latin typeface="+mj-ea"/>
              </a:rPr>
              <a:t>train set </a:t>
            </a:r>
            <a:r>
              <a:rPr lang="ko-KR" altLang="en-US" sz="2000" dirty="0">
                <a:latin typeface="+mj-ea"/>
              </a:rPr>
              <a:t>에 </a:t>
            </a:r>
            <a:r>
              <a:rPr lang="en-US" altLang="ko-KR" sz="2000" dirty="0">
                <a:latin typeface="+mj-ea"/>
              </a:rPr>
              <a:t>1</a:t>
            </a:r>
            <a:r>
              <a:rPr lang="ko-KR" altLang="en-US" sz="2000" dirty="0">
                <a:latin typeface="+mj-ea"/>
              </a:rPr>
              <a:t>차적으로 학습 진행 </a:t>
            </a:r>
            <a:r>
              <a:rPr lang="ko-KR" altLang="en-US" sz="2000" b="1" dirty="0">
                <a:latin typeface="+mj-ea"/>
              </a:rPr>
              <a:t> </a:t>
            </a:r>
            <a:endParaRPr lang="en-US" altLang="ko-KR" sz="2000" b="1" dirty="0">
              <a:latin typeface="+mj-e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982C8E-6D01-4C4A-8A90-3B1854150533}"/>
              </a:ext>
            </a:extLst>
          </p:cNvPr>
          <p:cNvGraphicFramePr>
            <a:graphicFrameLocks noGrp="1"/>
          </p:cNvGraphicFramePr>
          <p:nvPr/>
        </p:nvGraphicFramePr>
        <p:xfrm>
          <a:off x="92285" y="3212073"/>
          <a:ext cx="9721430" cy="164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43">
                  <a:extLst>
                    <a:ext uri="{9D8B030D-6E8A-4147-A177-3AD203B41FA5}">
                      <a16:colId xmlns:a16="http://schemas.microsoft.com/office/drawing/2014/main" val="2372545233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3081666348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1090953718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3460647138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2790451885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1937899170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1238189096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1767065974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2159114896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2282793942"/>
                    </a:ext>
                  </a:extLst>
                </a:gridCol>
              </a:tblGrid>
              <a:tr h="821909">
                <a:tc>
                  <a:txBody>
                    <a:bodyPr/>
                    <a:lstStyle/>
                    <a:p>
                      <a:r>
                        <a:rPr lang="en-US" sz="1400" b="0" dirty="0"/>
                        <a:t>KNN 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Support </a:t>
                      </a:r>
                    </a:p>
                    <a:p>
                      <a:r>
                        <a:rPr lang="en-KR" sz="1400" b="0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Decision </a:t>
                      </a:r>
                    </a:p>
                    <a:p>
                      <a:r>
                        <a:rPr lang="en-KR" sz="1400" b="0" dirty="0"/>
                        <a:t>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Random </a:t>
                      </a:r>
                    </a:p>
                    <a:p>
                      <a:r>
                        <a:rPr lang="en-KR" sz="1400" b="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Ada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Gradient</a:t>
                      </a:r>
                    </a:p>
                    <a:p>
                      <a:r>
                        <a:rPr lang="en-KR" sz="1400" b="0" dirty="0"/>
                        <a:t>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Gaussian </a:t>
                      </a:r>
                    </a:p>
                    <a:p>
                      <a:r>
                        <a:rPr lang="en-KR" sz="1400" b="0" dirty="0"/>
                        <a:t>Boost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Logistic</a:t>
                      </a:r>
                    </a:p>
                    <a:p>
                      <a:r>
                        <a:rPr lang="en-KR" sz="1400" b="0" dirty="0"/>
                        <a:t>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XgBoost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400" b="0" dirty="0"/>
                        <a:t>CatBoost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60898"/>
                  </a:ext>
                </a:extLst>
              </a:tr>
              <a:tr h="821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400" b="0" dirty="0"/>
                        <a:t>0.8615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0.962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0.895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0.925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0.895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0.898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0.879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0.983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0.928</a:t>
                      </a:r>
                      <a:endParaRPr lang="en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0.934</a:t>
                      </a:r>
                      <a:endParaRPr lang="en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3765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98A8E59-388D-FE43-ACF7-102995EEA7A5}"/>
              </a:ext>
            </a:extLst>
          </p:cNvPr>
          <p:cNvSpPr/>
          <p:nvPr/>
        </p:nvSpPr>
        <p:spPr>
          <a:xfrm>
            <a:off x="1088020" y="3212073"/>
            <a:ext cx="925975" cy="164381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E8702-BBDE-E740-A7BA-5476EAE15E84}"/>
              </a:ext>
            </a:extLst>
          </p:cNvPr>
          <p:cNvSpPr/>
          <p:nvPr/>
        </p:nvSpPr>
        <p:spPr>
          <a:xfrm>
            <a:off x="3009730" y="3212073"/>
            <a:ext cx="925975" cy="164381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B2E897-7C11-174E-A65B-8A95366B9C82}"/>
              </a:ext>
            </a:extLst>
          </p:cNvPr>
          <p:cNvSpPr/>
          <p:nvPr/>
        </p:nvSpPr>
        <p:spPr>
          <a:xfrm>
            <a:off x="6916825" y="3209964"/>
            <a:ext cx="925975" cy="164381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13ABB6-19A2-CF4D-B52E-B1C18E748AED}"/>
              </a:ext>
            </a:extLst>
          </p:cNvPr>
          <p:cNvSpPr/>
          <p:nvPr/>
        </p:nvSpPr>
        <p:spPr>
          <a:xfrm>
            <a:off x="7892005" y="3209964"/>
            <a:ext cx="925975" cy="164381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C60F1-29D2-A24F-9DC4-08728CAD3D2A}"/>
              </a:ext>
            </a:extLst>
          </p:cNvPr>
          <p:cNvSpPr/>
          <p:nvPr/>
        </p:nvSpPr>
        <p:spPr>
          <a:xfrm>
            <a:off x="3098967" y="5040696"/>
            <a:ext cx="3708066" cy="81624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0000"/>
                </a:solidFill>
                <a:latin typeface="+mj-ea"/>
              </a:rPr>
              <a:t>최종 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</a:rPr>
              <a:t>5</a:t>
            </a:r>
            <a:r>
              <a:rPr lang="ko-KR" altLang="en-US" sz="3600" b="1" dirty="0">
                <a:solidFill>
                  <a:srgbClr val="FF0000"/>
                </a:solidFill>
                <a:latin typeface="+mj-ea"/>
              </a:rPr>
              <a:t>모델 선정 </a:t>
            </a:r>
            <a:endParaRPr lang="en-US" altLang="ko-KR" sz="3600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F1913-F9A2-A447-8BF8-3C580A6E7645}"/>
              </a:ext>
            </a:extLst>
          </p:cNvPr>
          <p:cNvSpPr/>
          <p:nvPr/>
        </p:nvSpPr>
        <p:spPr>
          <a:xfrm>
            <a:off x="8817980" y="3207855"/>
            <a:ext cx="925975" cy="164381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4967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2D18B-C2CB-481C-B81A-CD5C3C1C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81" y="0"/>
            <a:ext cx="987323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4DA1636-B9DA-4DDA-9775-92D92E254071}"/>
              </a:ext>
            </a:extLst>
          </p:cNvPr>
          <p:cNvGrpSpPr/>
          <p:nvPr/>
        </p:nvGrpSpPr>
        <p:grpSpPr>
          <a:xfrm>
            <a:off x="296445" y="1095913"/>
            <a:ext cx="6437016" cy="388618"/>
            <a:chOff x="284870" y="1257958"/>
            <a:chExt cx="6437016" cy="388618"/>
          </a:xfrm>
        </p:grpSpPr>
        <p:pic>
          <p:nvPicPr>
            <p:cNvPr id="7" name="Picture 3" descr="C:\Users\Administrator\Desktop\Untitled-3.png">
              <a:extLst>
                <a:ext uri="{FF2B5EF4-FFF2-40B4-BE49-F238E27FC236}">
                  <a16:creationId xmlns:a16="http://schemas.microsoft.com/office/drawing/2014/main" id="{FA43ED71-2B26-4313-9EF1-8512FDE2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50A4CEE4-FE61-42FC-9AF3-4763E720F0D5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E871F58-85AB-4007-AC8A-D88FE8ACB04B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알고리즘 활용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8C8947D-67C1-49C9-A672-90B6E00D81F2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1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02731C-8F92-4C74-9051-1CCB957FFA6E}"/>
              </a:ext>
            </a:extLst>
          </p:cNvPr>
          <p:cNvSpPr txBox="1"/>
          <p:nvPr/>
        </p:nvSpPr>
        <p:spPr>
          <a:xfrm>
            <a:off x="296445" y="207993"/>
            <a:ext cx="65821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</a:rPr>
              <a:t>Ⅲ.</a:t>
            </a:r>
            <a:r>
              <a:rPr lang="en-US" altLang="ko-KR" sz="2500" b="1" dirty="0">
                <a:latin typeface="+mj-ea"/>
              </a:rPr>
              <a:t> </a:t>
            </a:r>
            <a:r>
              <a:rPr lang="ko-KR" altLang="en-US" sz="2500" b="1" dirty="0">
                <a:latin typeface="+mj-ea"/>
              </a:rPr>
              <a:t>분석결과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6244AD2D-2E5C-4D10-9ACE-C5056F1E2F40}"/>
              </a:ext>
            </a:extLst>
          </p:cNvPr>
          <p:cNvSpPr txBox="1"/>
          <p:nvPr/>
        </p:nvSpPr>
        <p:spPr>
          <a:xfrm>
            <a:off x="296445" y="1840145"/>
            <a:ext cx="9188704" cy="2617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최종적으로 선정된 </a:t>
            </a:r>
            <a:r>
              <a:rPr lang="en-US" altLang="ko-KR" sz="20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20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모델을 이용하여 </a:t>
            </a:r>
            <a:r>
              <a:rPr lang="en-US" altLang="ko-KR" sz="20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Validation Set </a:t>
            </a:r>
            <a:r>
              <a:rPr lang="ko-KR" altLang="en-US" sz="20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에서의 정확도 확인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값이 치우치지 않도록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Cross Validation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진행하기 위해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label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값을 기준으로 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Stratified Cross-Validation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적용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fold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개수는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개로 설정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모델 중 </a:t>
            </a:r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XGBoost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CatBoost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각각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Bayesian Search,  </a:t>
            </a:r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RandomGrid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Search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통하여 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최적 </a:t>
            </a:r>
            <a:r>
              <a:rPr lang="ko-KR" altLang="en-US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하이퍼파라미터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탐색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SVC, Logistic Regression, Random Forest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모델과 최적 </a:t>
            </a:r>
            <a:r>
              <a:rPr lang="ko-KR" altLang="en-US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하이퍼파라미터를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적용한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XGBoost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CatBoost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모델을 이용하여 간단한 앙상블 모델 구현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모델 별로 예측을 진행하여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(label)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예측한 후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Voting(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투표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통하여 최종 </a:t>
            </a:r>
            <a:r>
              <a:rPr lang="ko-KR" altLang="en-US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예측값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도출</a:t>
            </a:r>
          </a:p>
        </p:txBody>
      </p:sp>
    </p:spTree>
    <p:extLst>
      <p:ext uri="{BB962C8B-B14F-4D97-AF65-F5344CB8AC3E}">
        <p14:creationId xmlns:p14="http://schemas.microsoft.com/office/powerpoint/2010/main" val="86961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2D18B-C2CB-481C-B81A-CD5C3C1C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87323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4DA1636-B9DA-4DDA-9775-92D92E254071}"/>
              </a:ext>
            </a:extLst>
          </p:cNvPr>
          <p:cNvGrpSpPr/>
          <p:nvPr/>
        </p:nvGrpSpPr>
        <p:grpSpPr>
          <a:xfrm>
            <a:off x="296445" y="1095913"/>
            <a:ext cx="6437016" cy="388618"/>
            <a:chOff x="284870" y="1257958"/>
            <a:chExt cx="6437016" cy="388618"/>
          </a:xfrm>
        </p:grpSpPr>
        <p:pic>
          <p:nvPicPr>
            <p:cNvPr id="7" name="Picture 3" descr="C:\Users\Administrator\Desktop\Untitled-3.png">
              <a:extLst>
                <a:ext uri="{FF2B5EF4-FFF2-40B4-BE49-F238E27FC236}">
                  <a16:creationId xmlns:a16="http://schemas.microsoft.com/office/drawing/2014/main" id="{FA43ED71-2B26-4313-9EF1-8512FDE2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50A4CEE4-FE61-42FC-9AF3-4763E720F0D5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E871F58-85AB-4007-AC8A-D88FE8ACB04B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결과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8C8947D-67C1-49C9-A672-90B6E00D81F2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2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02731C-8F92-4C74-9051-1CCB957FFA6E}"/>
              </a:ext>
            </a:extLst>
          </p:cNvPr>
          <p:cNvSpPr txBox="1"/>
          <p:nvPr/>
        </p:nvSpPr>
        <p:spPr>
          <a:xfrm>
            <a:off x="296445" y="207993"/>
            <a:ext cx="65821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</a:rPr>
              <a:t>Ⅲ.</a:t>
            </a:r>
            <a:r>
              <a:rPr lang="en-US" altLang="ko-KR" sz="2500" b="1" dirty="0">
                <a:latin typeface="+mj-ea"/>
              </a:rPr>
              <a:t> </a:t>
            </a:r>
            <a:r>
              <a:rPr lang="ko-KR" altLang="en-US" sz="2500" b="1" dirty="0">
                <a:latin typeface="+mj-ea"/>
              </a:rPr>
              <a:t>분석결과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6244AD2D-2E5C-4D10-9ACE-C5056F1E2F40}"/>
              </a:ext>
            </a:extLst>
          </p:cNvPr>
          <p:cNvSpPr txBox="1"/>
          <p:nvPr/>
        </p:nvSpPr>
        <p:spPr>
          <a:xfrm>
            <a:off x="420851" y="1608651"/>
            <a:ext cx="9064298" cy="953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✓ </a:t>
            </a:r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XGBoost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validation score : 0.85514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optimized parameter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다음과 같다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9FC1AD-7C71-463C-919B-503CF52BD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9" y="2678372"/>
            <a:ext cx="3899100" cy="1295467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F83B9D8E-F107-AA45-A572-6A8CE8635A15}"/>
              </a:ext>
            </a:extLst>
          </p:cNvPr>
          <p:cNvSpPr txBox="1"/>
          <p:nvPr/>
        </p:nvSpPr>
        <p:spPr>
          <a:xfrm>
            <a:off x="420851" y="4117578"/>
            <a:ext cx="9064298" cy="953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✓ </a:t>
            </a:r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CatBoost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validation score : 0.87726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optimized parameter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다음과 같다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2D8C7-FF96-384A-89A6-009ECF3CC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51" y="5090687"/>
            <a:ext cx="4637286" cy="10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8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81A6E0-21B9-4A09-A29A-1BBC0DDA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" y="0"/>
            <a:ext cx="99056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0C4BF-18D7-445A-9039-B4F094AD6358}"/>
              </a:ext>
            </a:extLst>
          </p:cNvPr>
          <p:cNvSpPr txBox="1"/>
          <p:nvPr/>
        </p:nvSpPr>
        <p:spPr>
          <a:xfrm>
            <a:off x="1444165" y="1945960"/>
            <a:ext cx="8634714" cy="274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</a:rPr>
              <a:t>Ⅳ.</a:t>
            </a:r>
            <a:r>
              <a:rPr lang="en-US" altLang="ko-KR" sz="4000" b="1" dirty="0">
                <a:latin typeface="+mj-ea"/>
              </a:rPr>
              <a:t> </a:t>
            </a:r>
            <a:r>
              <a:rPr lang="ko-KR" altLang="en-US" sz="4000" b="1" dirty="0">
                <a:latin typeface="+mj-ea"/>
              </a:rPr>
              <a:t>향후 발전 방향</a:t>
            </a:r>
            <a:endParaRPr lang="en-US" altLang="ko-KR" sz="40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latin typeface="+mj-ea"/>
              </a:rPr>
              <a:t>    </a:t>
            </a:r>
            <a:r>
              <a:rPr lang="en-US" altLang="ko-KR" sz="4000" dirty="0">
                <a:latin typeface="+mj-ea"/>
              </a:rPr>
              <a:t>1. </a:t>
            </a:r>
            <a:r>
              <a:rPr lang="ko-KR" altLang="en-US" sz="4000" dirty="0">
                <a:latin typeface="+mj-ea"/>
              </a:rPr>
              <a:t>아쉬운 점 및 느낀 점</a:t>
            </a:r>
            <a:endParaRPr lang="en-US" altLang="ko-KR" sz="40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+mj-ea"/>
              </a:rPr>
              <a:t>    2. </a:t>
            </a:r>
            <a:r>
              <a:rPr lang="ko-KR" altLang="en-US" sz="4000" dirty="0">
                <a:latin typeface="+mj-ea"/>
              </a:rPr>
              <a:t>발전방향</a:t>
            </a:r>
            <a:endParaRPr lang="en-US" altLang="ko-KR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353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2D18B-C2CB-481C-B81A-CD5C3C1C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81" y="0"/>
            <a:ext cx="987323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4DA1636-B9DA-4DDA-9775-92D92E254071}"/>
              </a:ext>
            </a:extLst>
          </p:cNvPr>
          <p:cNvGrpSpPr/>
          <p:nvPr/>
        </p:nvGrpSpPr>
        <p:grpSpPr>
          <a:xfrm>
            <a:off x="296445" y="1095913"/>
            <a:ext cx="6437016" cy="388618"/>
            <a:chOff x="284870" y="1257958"/>
            <a:chExt cx="6437016" cy="388618"/>
          </a:xfrm>
        </p:grpSpPr>
        <p:pic>
          <p:nvPicPr>
            <p:cNvPr id="7" name="Picture 3" descr="C:\Users\Administrator\Desktop\Untitled-3.png">
              <a:extLst>
                <a:ext uri="{FF2B5EF4-FFF2-40B4-BE49-F238E27FC236}">
                  <a16:creationId xmlns:a16="http://schemas.microsoft.com/office/drawing/2014/main" id="{FA43ED71-2B26-4313-9EF1-8512FDE2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50A4CEE4-FE61-42FC-9AF3-4763E720F0D5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E871F58-85AB-4007-AC8A-D88FE8ACB04B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아쉬운 점 및 느낀 점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8C8947D-67C1-49C9-A672-90B6E00D81F2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1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02731C-8F92-4C74-9051-1CCB957FFA6E}"/>
              </a:ext>
            </a:extLst>
          </p:cNvPr>
          <p:cNvSpPr txBox="1"/>
          <p:nvPr/>
        </p:nvSpPr>
        <p:spPr>
          <a:xfrm>
            <a:off x="296445" y="207993"/>
            <a:ext cx="65821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</a:rPr>
              <a:t>Ⅲ.</a:t>
            </a:r>
            <a:r>
              <a:rPr lang="en-US" altLang="ko-KR" sz="2500" b="1" dirty="0">
                <a:latin typeface="+mj-ea"/>
              </a:rPr>
              <a:t> </a:t>
            </a:r>
            <a:r>
              <a:rPr lang="ko-KR" altLang="en-US" sz="2500" b="1" dirty="0">
                <a:latin typeface="+mj-ea"/>
              </a:rPr>
              <a:t>분석결과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6244AD2D-2E5C-4D10-9ACE-C5056F1E2F40}"/>
              </a:ext>
            </a:extLst>
          </p:cNvPr>
          <p:cNvSpPr txBox="1"/>
          <p:nvPr/>
        </p:nvSpPr>
        <p:spPr>
          <a:xfrm>
            <a:off x="420851" y="1627384"/>
            <a:ext cx="9064298" cy="12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✓ 알고 있는 최대한 많이 활용해보고자 했으나 시간이 부족하여 아쉬웠다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✓ 코로나로 인하여 온라인으로 진행되었는데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Zoom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익숙하지 않아 아쉬웠다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대용량 데이터를 다룬 경험이 많지 않았고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이렇게 정제되어 있는 데이터를 다뤄본 적이 많지 않았다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늘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전처리에 대부분의 시간을 보냈는데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알고리즘의 성능 향상에 집중할 수 있는 기회라서 흥미로웠다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FDF41D-7609-4A3F-B244-3E7188CE5DCF}"/>
              </a:ext>
            </a:extLst>
          </p:cNvPr>
          <p:cNvGrpSpPr/>
          <p:nvPr/>
        </p:nvGrpSpPr>
        <p:grpSpPr>
          <a:xfrm>
            <a:off x="296445" y="2953589"/>
            <a:ext cx="6437016" cy="388618"/>
            <a:chOff x="284870" y="1257958"/>
            <a:chExt cx="6437016" cy="388618"/>
          </a:xfrm>
        </p:grpSpPr>
        <p:pic>
          <p:nvPicPr>
            <p:cNvPr id="12" name="Picture 3" descr="C:\Users\Administrator\Desktop\Untitled-3.png">
              <a:extLst>
                <a:ext uri="{FF2B5EF4-FFF2-40B4-BE49-F238E27FC236}">
                  <a16:creationId xmlns:a16="http://schemas.microsoft.com/office/drawing/2014/main" id="{BB2EF21D-B2EE-4EE1-BFA9-504F1C705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F85DDC9E-63D2-4837-AFA8-06515FC37D57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C3FE9286-73D2-4110-8F37-23F19229349C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발전 방향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661C6044-2AFE-46D3-9440-A1F680E993DC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2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7" name="TextBox 25">
            <a:extLst>
              <a:ext uri="{FF2B5EF4-FFF2-40B4-BE49-F238E27FC236}">
                <a16:creationId xmlns:a16="http://schemas.microsoft.com/office/drawing/2014/main" id="{02B91A9E-1E1A-4BE6-82C4-90E2C7A11BDA}"/>
              </a:ext>
            </a:extLst>
          </p:cNvPr>
          <p:cNvSpPr txBox="1"/>
          <p:nvPr/>
        </p:nvSpPr>
        <p:spPr>
          <a:xfrm>
            <a:off x="420851" y="3713010"/>
            <a:ext cx="9064298" cy="15540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✓ 평소 </a:t>
            </a:r>
            <a:r>
              <a:rPr lang="ko-KR" altLang="en-US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머신러닝에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대해서 꽤 공부를 해왔다고 생각 </a:t>
            </a:r>
            <a:r>
              <a:rPr lang="ko-KR" altLang="en-US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했었는데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데이터에 알고리즘을 활용하는 것을 더욱 공부하고 경험해야 할 것 같다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✓ 모두 함께 나눠서 코드를 작성하고 이를 공유하는 경험이 많이 않았다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내가 아닌 다른 사람의 코드를 읽고 빠르게 이해하고 </a:t>
            </a:r>
            <a:r>
              <a:rPr lang="ko-KR" altLang="en-US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피드백할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수 있을 정도로 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코딩 실력과 알고리즘에 대한 이해를 높여야 할 것 같다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46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81A6E0-21B9-4A09-A29A-1BBC0DDA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" y="0"/>
            <a:ext cx="990566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E3890A-C888-40E4-8AEA-34336EC99747}"/>
              </a:ext>
            </a:extLst>
          </p:cNvPr>
          <p:cNvSpPr txBox="1"/>
          <p:nvPr/>
        </p:nvSpPr>
        <p:spPr>
          <a:xfrm>
            <a:off x="636608" y="2721114"/>
            <a:ext cx="863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+mj-ea"/>
              </a:rPr>
              <a:t>Q &amp; A</a:t>
            </a:r>
            <a:endParaRPr lang="en-US" altLang="ko-KR" sz="7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05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C3009-BA90-4D41-B110-7249A01C8EC8}"/>
              </a:ext>
            </a:extLst>
          </p:cNvPr>
          <p:cNvSpPr txBox="1"/>
          <p:nvPr/>
        </p:nvSpPr>
        <p:spPr>
          <a:xfrm>
            <a:off x="4265361" y="1629355"/>
            <a:ext cx="42381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+mj-ea"/>
              </a:rPr>
              <a:t>Ⅰ. </a:t>
            </a:r>
            <a:r>
              <a:rPr lang="ko-KR" altLang="en-US" b="1" dirty="0">
                <a:latin typeface="+mj-ea"/>
                <a:ea typeface="+mj-ea"/>
              </a:rPr>
              <a:t>소개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   </a:t>
            </a: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문제 분석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  2. </a:t>
            </a:r>
            <a:r>
              <a:rPr lang="ko-KR" altLang="en-US" dirty="0">
                <a:latin typeface="+mj-ea"/>
                <a:ea typeface="+mj-ea"/>
              </a:rPr>
              <a:t>모델 소개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+mj-ea"/>
              </a:rPr>
              <a:t>Ⅱ.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데이터 </a:t>
            </a:r>
            <a:r>
              <a:rPr lang="ko-KR" altLang="en-US" b="1" dirty="0" err="1">
                <a:latin typeface="+mj-ea"/>
                <a:ea typeface="+mj-ea"/>
              </a:rPr>
              <a:t>전처리</a:t>
            </a:r>
            <a:r>
              <a:rPr lang="ko-KR" altLang="en-US" b="1" dirty="0">
                <a:latin typeface="+mj-ea"/>
                <a:ea typeface="+mj-ea"/>
              </a:rPr>
              <a:t> 과정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   </a:t>
            </a: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 err="1">
                <a:latin typeface="+mj-ea"/>
                <a:ea typeface="+mj-ea"/>
              </a:rPr>
              <a:t>전처리</a:t>
            </a:r>
            <a:r>
              <a:rPr lang="ko-KR" altLang="en-US" dirty="0">
                <a:latin typeface="+mj-ea"/>
                <a:ea typeface="+mj-ea"/>
              </a:rPr>
              <a:t> 방법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  2. </a:t>
            </a:r>
            <a:r>
              <a:rPr lang="ko-KR" altLang="en-US" dirty="0">
                <a:latin typeface="+mj-ea"/>
                <a:ea typeface="+mj-ea"/>
              </a:rPr>
              <a:t>데이터 </a:t>
            </a:r>
            <a:r>
              <a:rPr lang="ko-KR" altLang="en-US" dirty="0" err="1">
                <a:latin typeface="+mj-ea"/>
                <a:ea typeface="+mj-ea"/>
              </a:rPr>
              <a:t>전처리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b="1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r>
              <a:rPr lang="en-US" altLang="ko-KR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+mj-ea"/>
              </a:rPr>
              <a:t>Ⅲ.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분석결과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   </a:t>
            </a: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알고리즘 활용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+mj-ea"/>
              </a:rPr>
              <a:t>Ⅳ.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향후 발전 방향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   </a:t>
            </a: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아쉬운 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  2. </a:t>
            </a:r>
            <a:r>
              <a:rPr lang="ko-KR" altLang="en-US" dirty="0">
                <a:latin typeface="+mj-ea"/>
                <a:ea typeface="+mj-ea"/>
              </a:rPr>
              <a:t>발전방향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  3. </a:t>
            </a:r>
            <a:r>
              <a:rPr lang="ko-KR" altLang="en-US" dirty="0" err="1">
                <a:latin typeface="+mj-ea"/>
                <a:ea typeface="+mj-ea"/>
              </a:rPr>
              <a:t>느낀점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118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81A6E0-21B9-4A09-A29A-1BBC0DDA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" y="0"/>
            <a:ext cx="99056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0C4BF-18D7-445A-9039-B4F094AD6358}"/>
              </a:ext>
            </a:extLst>
          </p:cNvPr>
          <p:cNvSpPr txBox="1"/>
          <p:nvPr/>
        </p:nvSpPr>
        <p:spPr>
          <a:xfrm>
            <a:off x="635643" y="2210975"/>
            <a:ext cx="8634714" cy="302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+mj-ea"/>
              </a:rPr>
              <a:t>Ⅰ. </a:t>
            </a:r>
            <a:r>
              <a:rPr lang="ko-KR" altLang="en-US" sz="4000" b="1" dirty="0">
                <a:latin typeface="+mj-ea"/>
                <a:ea typeface="+mj-ea"/>
              </a:rPr>
              <a:t>소개</a:t>
            </a:r>
            <a:endParaRPr lang="en-US" altLang="ko-KR" sz="40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>
                <a:latin typeface="+mj-ea"/>
                <a:ea typeface="+mj-ea"/>
              </a:rPr>
              <a:t>    </a:t>
            </a:r>
            <a:r>
              <a:rPr lang="en-US" altLang="ko-KR" sz="3000" dirty="0">
                <a:latin typeface="+mj-ea"/>
                <a:ea typeface="+mj-ea"/>
              </a:rPr>
              <a:t>1. </a:t>
            </a:r>
            <a:r>
              <a:rPr lang="ko-KR" altLang="en-US" sz="3000" dirty="0">
                <a:latin typeface="+mj-ea"/>
                <a:ea typeface="+mj-ea"/>
              </a:rPr>
              <a:t>문제 분석</a:t>
            </a:r>
            <a:endParaRPr lang="en-US" altLang="ko-KR" sz="3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3000" b="1" dirty="0">
                <a:latin typeface="+mj-ea"/>
                <a:ea typeface="+mj-ea"/>
              </a:rPr>
              <a:t>    </a:t>
            </a:r>
            <a:r>
              <a:rPr lang="en-US" altLang="ko-KR" sz="3000" dirty="0">
                <a:latin typeface="+mj-ea"/>
                <a:ea typeface="+mj-ea"/>
              </a:rPr>
              <a:t>2. </a:t>
            </a:r>
            <a:r>
              <a:rPr lang="ko-KR" altLang="en-US" sz="3000" dirty="0">
                <a:latin typeface="+mj-ea"/>
                <a:ea typeface="+mj-ea"/>
              </a:rPr>
              <a:t>모델 소개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956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2D18B-C2CB-481C-B81A-CD5C3C1C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81" y="0"/>
            <a:ext cx="987323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4DA1636-B9DA-4DDA-9775-92D92E254071}"/>
              </a:ext>
            </a:extLst>
          </p:cNvPr>
          <p:cNvGrpSpPr/>
          <p:nvPr/>
        </p:nvGrpSpPr>
        <p:grpSpPr>
          <a:xfrm>
            <a:off x="296445" y="1095913"/>
            <a:ext cx="6437016" cy="388618"/>
            <a:chOff x="284870" y="1257958"/>
            <a:chExt cx="6437016" cy="388618"/>
          </a:xfrm>
        </p:grpSpPr>
        <p:pic>
          <p:nvPicPr>
            <p:cNvPr id="7" name="Picture 3" descr="C:\Users\Administrator\Desktop\Untitled-3.png">
              <a:extLst>
                <a:ext uri="{FF2B5EF4-FFF2-40B4-BE49-F238E27FC236}">
                  <a16:creationId xmlns:a16="http://schemas.microsoft.com/office/drawing/2014/main" id="{FA43ED71-2B26-4313-9EF1-8512FDE2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50A4CEE4-FE61-42FC-9AF3-4763E720F0D5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E871F58-85AB-4007-AC8A-D88FE8ACB04B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문제 분석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8C8947D-67C1-49C9-A672-90B6E00D81F2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1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02731C-8F92-4C74-9051-1CCB957FFA6E}"/>
              </a:ext>
            </a:extLst>
          </p:cNvPr>
          <p:cNvSpPr txBox="1"/>
          <p:nvPr/>
        </p:nvSpPr>
        <p:spPr>
          <a:xfrm>
            <a:off x="137907" y="188171"/>
            <a:ext cx="65821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나눔고딕"/>
              </a:rPr>
              <a:t>Ⅰ. </a:t>
            </a:r>
            <a:r>
              <a:rPr lang="ko-KR" altLang="en-US" sz="2500" b="1" dirty="0">
                <a:latin typeface="+mj-ea"/>
                <a:ea typeface="나눔고딕"/>
              </a:rPr>
              <a:t>소개</a:t>
            </a:r>
            <a:endParaRPr lang="ko-KR" altLang="en-US" sz="2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E0E623-EC32-4721-9860-2C3C6F84D0D5}"/>
              </a:ext>
            </a:extLst>
          </p:cNvPr>
          <p:cNvSpPr/>
          <p:nvPr/>
        </p:nvSpPr>
        <p:spPr>
          <a:xfrm>
            <a:off x="940694" y="1645371"/>
            <a:ext cx="2645850" cy="46596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머신러닝을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통한 감정분석</a:t>
            </a: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7E69CF21-CE55-4E63-8AF6-C7C24FA46FB8}"/>
              </a:ext>
            </a:extLst>
          </p:cNvPr>
          <p:cNvSpPr txBox="1"/>
          <p:nvPr/>
        </p:nvSpPr>
        <p:spPr>
          <a:xfrm>
            <a:off x="414982" y="2250461"/>
            <a:ext cx="9064298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음식점을 방문한 고객이 남긴 리뷰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Text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추출하여 긍정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부정을 분류하는 것을 목표로 한다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이를 통해 부정적 댓글을 필터링하고 긍정적 댓글을 상위로 노출시키도록 한다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28AC44B-935B-4690-AC85-9D6FC5CBEC66}"/>
              </a:ext>
            </a:extLst>
          </p:cNvPr>
          <p:cNvGrpSpPr/>
          <p:nvPr/>
        </p:nvGrpSpPr>
        <p:grpSpPr>
          <a:xfrm>
            <a:off x="296445" y="3852176"/>
            <a:ext cx="6437016" cy="388618"/>
            <a:chOff x="284870" y="1257958"/>
            <a:chExt cx="6437016" cy="388618"/>
          </a:xfrm>
        </p:grpSpPr>
        <p:pic>
          <p:nvPicPr>
            <p:cNvPr id="12" name="Picture 3" descr="C:\Users\Administrator\Desktop\Untitled-3.png">
              <a:extLst>
                <a:ext uri="{FF2B5EF4-FFF2-40B4-BE49-F238E27FC236}">
                  <a16:creationId xmlns:a16="http://schemas.microsoft.com/office/drawing/2014/main" id="{4BBD79DE-344C-4C3B-8181-C1B0734E0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CDA4E866-42D8-4CAB-813D-B3004A23EA2B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CD476CF5-496B-4986-A3CE-4CB9A65A0A04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모델 소개 </a:t>
              </a:r>
              <a:r>
                <a:rPr lang="en-US" altLang="ko-KR" sz="1800" dirty="0">
                  <a:solidFill>
                    <a:schemeClr val="tx1"/>
                  </a:solidFill>
                  <a:latin typeface="+mj-ea"/>
                </a:rPr>
                <a:t>(1) </a:t>
              </a:r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로지스틱 회귀분석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7359BA90-976C-4415-9073-20AAB73CAB31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2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8" name="TextBox 25">
            <a:extLst>
              <a:ext uri="{FF2B5EF4-FFF2-40B4-BE49-F238E27FC236}">
                <a16:creationId xmlns:a16="http://schemas.microsoft.com/office/drawing/2014/main" id="{157EF1EE-138C-4FAB-8D7A-B8A09AB7435E}"/>
              </a:ext>
            </a:extLst>
          </p:cNvPr>
          <p:cNvSpPr txBox="1"/>
          <p:nvPr/>
        </p:nvSpPr>
        <p:spPr>
          <a:xfrm>
            <a:off x="567382" y="4519048"/>
            <a:ext cx="9064298" cy="1252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데이터가 특정 범주에 속할 확률을 예측하기 위한 것이다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모든 속성들의 계수와 절편을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초기화한다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각 속성들의 값에 계수를 곱해서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log-odds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구한다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log-odds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sigmoid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함수에 넣어서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[0,1]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범위의 확률을 구한다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86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2D18B-C2CB-481C-B81A-CD5C3C1C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81" y="0"/>
            <a:ext cx="987323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4DA1636-B9DA-4DDA-9775-92D92E254071}"/>
              </a:ext>
            </a:extLst>
          </p:cNvPr>
          <p:cNvGrpSpPr/>
          <p:nvPr/>
        </p:nvGrpSpPr>
        <p:grpSpPr>
          <a:xfrm>
            <a:off x="296445" y="1095913"/>
            <a:ext cx="6437016" cy="388618"/>
            <a:chOff x="284870" y="1257958"/>
            <a:chExt cx="6437016" cy="388618"/>
          </a:xfrm>
        </p:grpSpPr>
        <p:pic>
          <p:nvPicPr>
            <p:cNvPr id="7" name="Picture 3" descr="C:\Users\Administrator\Desktop\Untitled-3.png">
              <a:extLst>
                <a:ext uri="{FF2B5EF4-FFF2-40B4-BE49-F238E27FC236}">
                  <a16:creationId xmlns:a16="http://schemas.microsoft.com/office/drawing/2014/main" id="{FA43ED71-2B26-4313-9EF1-8512FDE2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50A4CEE4-FE61-42FC-9AF3-4763E720F0D5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E871F58-85AB-4007-AC8A-D88FE8ACB04B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모델 소개 </a:t>
              </a:r>
              <a:r>
                <a:rPr lang="en-US" altLang="ko-KR" sz="1800" dirty="0">
                  <a:solidFill>
                    <a:schemeClr val="tx1"/>
                  </a:solidFill>
                  <a:latin typeface="+mj-ea"/>
                </a:rPr>
                <a:t>– (2) </a:t>
              </a:r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랜덤 포레스트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8C8947D-67C1-49C9-A672-90B6E00D81F2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2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02731C-8F92-4C74-9051-1CCB957FFA6E}"/>
              </a:ext>
            </a:extLst>
          </p:cNvPr>
          <p:cNvSpPr txBox="1"/>
          <p:nvPr/>
        </p:nvSpPr>
        <p:spPr>
          <a:xfrm>
            <a:off x="137907" y="188171"/>
            <a:ext cx="65821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나눔고딕"/>
              </a:rPr>
              <a:t>Ⅰ. </a:t>
            </a:r>
            <a:r>
              <a:rPr lang="ko-KR" altLang="en-US" sz="2500" b="1" dirty="0">
                <a:latin typeface="+mj-ea"/>
                <a:ea typeface="나눔고딕"/>
              </a:rPr>
              <a:t>소개</a:t>
            </a:r>
            <a:endParaRPr lang="ko-KR" altLang="en-US" sz="25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162937-FEF2-4DEE-94DB-AA77A1F57F25}"/>
              </a:ext>
            </a:extLst>
          </p:cNvPr>
          <p:cNvGrpSpPr/>
          <p:nvPr/>
        </p:nvGrpSpPr>
        <p:grpSpPr>
          <a:xfrm>
            <a:off x="296445" y="3567303"/>
            <a:ext cx="6437016" cy="388618"/>
            <a:chOff x="284870" y="1257958"/>
            <a:chExt cx="6437016" cy="388618"/>
          </a:xfrm>
        </p:grpSpPr>
        <p:pic>
          <p:nvPicPr>
            <p:cNvPr id="14" name="Picture 3" descr="C:\Users\Administrator\Desktop\Untitled-3.png">
              <a:extLst>
                <a:ext uri="{FF2B5EF4-FFF2-40B4-BE49-F238E27FC236}">
                  <a16:creationId xmlns:a16="http://schemas.microsoft.com/office/drawing/2014/main" id="{4D0278B3-55A9-4906-ABBE-3A99EED65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1500EC2C-8EAA-4E30-B17F-40E770459B47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E06E6D7F-C099-426E-8FDF-76D8570C84D3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모델 소개 </a:t>
              </a:r>
              <a:r>
                <a:rPr lang="en-US" altLang="ko-KR" sz="1800" dirty="0">
                  <a:solidFill>
                    <a:schemeClr val="tx1"/>
                  </a:solidFill>
                  <a:latin typeface="+mj-ea"/>
                </a:rPr>
                <a:t>– (3) </a:t>
              </a:r>
              <a:r>
                <a:rPr lang="en-US" altLang="ko-KR" sz="1800" dirty="0" err="1">
                  <a:solidFill>
                    <a:schemeClr val="tx1"/>
                  </a:solidFill>
                  <a:latin typeface="+mj-ea"/>
                </a:rPr>
                <a:t>CatBoost</a:t>
              </a:r>
              <a:endParaRPr lang="ko-KR" altLang="en-US" sz="18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F4DAB251-C375-4597-8895-D3EAC57FB19F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2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20" name="TextBox 25">
            <a:extLst>
              <a:ext uri="{FF2B5EF4-FFF2-40B4-BE49-F238E27FC236}">
                <a16:creationId xmlns:a16="http://schemas.microsoft.com/office/drawing/2014/main" id="{755FF8BC-D326-4CD5-BE65-1EB0B2018D10}"/>
              </a:ext>
            </a:extLst>
          </p:cNvPr>
          <p:cNvSpPr txBox="1"/>
          <p:nvPr/>
        </p:nvSpPr>
        <p:spPr>
          <a:xfrm>
            <a:off x="420850" y="1681934"/>
            <a:ext cx="9064298" cy="15540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변수 간의 공분산을 줄이기 위해 변수를 랜덤으로 추출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데이터와 변수를 복원 추출하고 데이터를 하나의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Learner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정해 학습한다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 반복하여 모델 생성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test_data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서로 다른 결과 값 추출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이 값들의 평균이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Random Forest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025B7E1E-D291-411C-BCD4-2B51443A37BE}"/>
              </a:ext>
            </a:extLst>
          </p:cNvPr>
          <p:cNvSpPr txBox="1"/>
          <p:nvPr/>
        </p:nvSpPr>
        <p:spPr>
          <a:xfrm>
            <a:off x="517609" y="4140908"/>
            <a:ext cx="9064298" cy="15540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카테고리 변수가 많은 데이터 셋 처리에 용이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인공적인 시간을 도입하는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Ordering principle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모든 레벨에서 동일한 분할 기준을 사용하는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Oblivious tree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ko-KR" altLang="en-US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과적합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방지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범주형 변수 효과적 처리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8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2D18B-C2CB-481C-B81A-CD5C3C1C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81" y="0"/>
            <a:ext cx="987323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4DA1636-B9DA-4DDA-9775-92D92E254071}"/>
              </a:ext>
            </a:extLst>
          </p:cNvPr>
          <p:cNvGrpSpPr/>
          <p:nvPr/>
        </p:nvGrpSpPr>
        <p:grpSpPr>
          <a:xfrm>
            <a:off x="296445" y="1095913"/>
            <a:ext cx="6437016" cy="388618"/>
            <a:chOff x="284870" y="1257958"/>
            <a:chExt cx="6437016" cy="388618"/>
          </a:xfrm>
        </p:grpSpPr>
        <p:pic>
          <p:nvPicPr>
            <p:cNvPr id="7" name="Picture 3" descr="C:\Users\Administrator\Desktop\Untitled-3.png">
              <a:extLst>
                <a:ext uri="{FF2B5EF4-FFF2-40B4-BE49-F238E27FC236}">
                  <a16:creationId xmlns:a16="http://schemas.microsoft.com/office/drawing/2014/main" id="{FA43ED71-2B26-4313-9EF1-8512FDE2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50A4CEE4-FE61-42FC-9AF3-4763E720F0D5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E871F58-85AB-4007-AC8A-D88FE8ACB04B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모델 소개 </a:t>
              </a:r>
              <a:r>
                <a:rPr lang="en-US" altLang="ko-KR" sz="1800" dirty="0">
                  <a:solidFill>
                    <a:schemeClr val="tx1"/>
                  </a:solidFill>
                  <a:latin typeface="+mj-ea"/>
                </a:rPr>
                <a:t>– (4) XG</a:t>
              </a:r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+mj-ea"/>
                </a:rPr>
                <a:t>Boost</a:t>
              </a:r>
              <a:endParaRPr lang="ko-KR" altLang="en-US" sz="18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8C8947D-67C1-49C9-A672-90B6E00D81F2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2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02731C-8F92-4C74-9051-1CCB957FFA6E}"/>
              </a:ext>
            </a:extLst>
          </p:cNvPr>
          <p:cNvSpPr txBox="1"/>
          <p:nvPr/>
        </p:nvSpPr>
        <p:spPr>
          <a:xfrm>
            <a:off x="137907" y="188171"/>
            <a:ext cx="65821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나눔고딕"/>
              </a:rPr>
              <a:t>Ⅰ. </a:t>
            </a:r>
            <a:r>
              <a:rPr lang="ko-KR" altLang="en-US" sz="2500" b="1" dirty="0">
                <a:latin typeface="+mj-ea"/>
                <a:ea typeface="나눔고딕"/>
              </a:rPr>
              <a:t>소개</a:t>
            </a:r>
            <a:endParaRPr lang="ko-KR" altLang="en-US" sz="25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162937-FEF2-4DEE-94DB-AA77A1F57F25}"/>
              </a:ext>
            </a:extLst>
          </p:cNvPr>
          <p:cNvGrpSpPr/>
          <p:nvPr/>
        </p:nvGrpSpPr>
        <p:grpSpPr>
          <a:xfrm>
            <a:off x="296445" y="3567303"/>
            <a:ext cx="6437016" cy="388618"/>
            <a:chOff x="284870" y="1257958"/>
            <a:chExt cx="6437016" cy="388618"/>
          </a:xfrm>
        </p:grpSpPr>
        <p:pic>
          <p:nvPicPr>
            <p:cNvPr id="14" name="Picture 3" descr="C:\Users\Administrator\Desktop\Untitled-3.png">
              <a:extLst>
                <a:ext uri="{FF2B5EF4-FFF2-40B4-BE49-F238E27FC236}">
                  <a16:creationId xmlns:a16="http://schemas.microsoft.com/office/drawing/2014/main" id="{4D0278B3-55A9-4906-ABBE-3A99EED65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1500EC2C-8EAA-4E30-B17F-40E770459B47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E06E6D7F-C099-426E-8FDF-76D8570C84D3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모델 소개 </a:t>
              </a:r>
              <a:r>
                <a:rPr lang="en-US" altLang="ko-KR" sz="1800" dirty="0">
                  <a:solidFill>
                    <a:schemeClr val="tx1"/>
                  </a:solidFill>
                  <a:latin typeface="+mj-ea"/>
                </a:rPr>
                <a:t>– (5) SVC</a:t>
              </a:r>
              <a:endParaRPr lang="ko-KR" altLang="en-US" sz="18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F4DAB251-C375-4597-8895-D3EAC57FB19F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2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7" name="TextBox 25">
            <a:extLst>
              <a:ext uri="{FF2B5EF4-FFF2-40B4-BE49-F238E27FC236}">
                <a16:creationId xmlns:a16="http://schemas.microsoft.com/office/drawing/2014/main" id="{85DEBE25-2D3B-4325-BFE3-7D18A4A642C4}"/>
              </a:ext>
            </a:extLst>
          </p:cNvPr>
          <p:cNvSpPr txBox="1"/>
          <p:nvPr/>
        </p:nvSpPr>
        <p:spPr>
          <a:xfrm>
            <a:off x="593159" y="1576249"/>
            <a:ext cx="9064298" cy="1852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CART(Classification And Regression Tree)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도입</a:t>
            </a:r>
            <a:b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=&gt;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모든 리프들이 모델의 최종 점수에 연관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=&gt;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모델끼리 모델의 우위를 비교할 수 있음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ko-KR" altLang="en-US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과적합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방지 규제 내장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조기 종료 제공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기존의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GB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모델에 비해 빠르고 좋은 성능</a:t>
            </a: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6F99C70F-28DD-4502-82FD-82B7A804CB2E}"/>
              </a:ext>
            </a:extLst>
          </p:cNvPr>
          <p:cNvSpPr txBox="1"/>
          <p:nvPr/>
        </p:nvSpPr>
        <p:spPr>
          <a:xfrm>
            <a:off x="593159" y="4235746"/>
            <a:ext cx="9064298" cy="12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클래스들이 선형 경계에 의해 분리될 수 있는 데이터에 적용 가능하다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두꺼운 결정영역을 클래스 사이에 놓으면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선택의 가지수는 줄어든다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결정 영역의 초평면을 둘러싸고 있는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margin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최대화 시킨다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ko-KR" altLang="en-US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클래서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결정 함수는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test data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부분 집합 만으로 완전히 설명 가능하다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13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81A6E0-21B9-4A09-A29A-1BBC0DDA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" y="0"/>
            <a:ext cx="99056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0C4BF-18D7-445A-9039-B4F094AD6358}"/>
              </a:ext>
            </a:extLst>
          </p:cNvPr>
          <p:cNvSpPr txBox="1"/>
          <p:nvPr/>
        </p:nvSpPr>
        <p:spPr>
          <a:xfrm>
            <a:off x="2303720" y="1784712"/>
            <a:ext cx="8634714" cy="209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</a:rPr>
              <a:t>Ⅱ.</a:t>
            </a:r>
            <a:r>
              <a:rPr lang="en-US" altLang="ko-KR" sz="4000" b="1" dirty="0">
                <a:latin typeface="+mj-ea"/>
              </a:rPr>
              <a:t> </a:t>
            </a:r>
            <a:r>
              <a:rPr lang="ko-KR" altLang="en-US" sz="4000" b="1" dirty="0">
                <a:latin typeface="+mj-ea"/>
              </a:rPr>
              <a:t>데이터 </a:t>
            </a:r>
            <a:r>
              <a:rPr lang="ko-KR" altLang="en-US" sz="4000" b="1" dirty="0" err="1">
                <a:latin typeface="+mj-ea"/>
              </a:rPr>
              <a:t>전처리</a:t>
            </a:r>
            <a:r>
              <a:rPr lang="ko-KR" altLang="en-US" sz="4000" b="1" dirty="0">
                <a:latin typeface="+mj-ea"/>
              </a:rPr>
              <a:t> 과정</a:t>
            </a:r>
            <a:endParaRPr lang="en-US" altLang="ko-KR" sz="4000" b="1" dirty="0">
              <a:latin typeface="+mj-ea"/>
            </a:endParaRPr>
          </a:p>
          <a:p>
            <a:pPr>
              <a:lnSpc>
                <a:spcPct val="200000"/>
              </a:lnSpc>
            </a:pPr>
            <a:endParaRPr lang="en-US" altLang="ko-KR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656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2D18B-C2CB-481C-B81A-CD5C3C1C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81" y="0"/>
            <a:ext cx="987323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4DA1636-B9DA-4DDA-9775-92D92E254071}"/>
              </a:ext>
            </a:extLst>
          </p:cNvPr>
          <p:cNvGrpSpPr/>
          <p:nvPr/>
        </p:nvGrpSpPr>
        <p:grpSpPr>
          <a:xfrm>
            <a:off x="296445" y="1095913"/>
            <a:ext cx="6437016" cy="388618"/>
            <a:chOff x="284870" y="1257958"/>
            <a:chExt cx="6437016" cy="388618"/>
          </a:xfrm>
        </p:grpSpPr>
        <p:pic>
          <p:nvPicPr>
            <p:cNvPr id="7" name="Picture 3" descr="C:\Users\Administrator\Desktop\Untitled-3.png">
              <a:extLst>
                <a:ext uri="{FF2B5EF4-FFF2-40B4-BE49-F238E27FC236}">
                  <a16:creationId xmlns:a16="http://schemas.microsoft.com/office/drawing/2014/main" id="{FA43ED71-2B26-4313-9EF1-8512FDE2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50A4CEE4-FE61-42FC-9AF3-4763E720F0D5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E871F58-85AB-4007-AC8A-D88FE8ACB04B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데이터 </a:t>
              </a:r>
              <a:r>
                <a:rPr lang="ko-KR" altLang="en-US" sz="1800" dirty="0" err="1">
                  <a:solidFill>
                    <a:schemeClr val="tx1"/>
                  </a:solidFill>
                  <a:latin typeface="+mj-ea"/>
                </a:rPr>
                <a:t>전처리</a:t>
              </a:r>
              <a:endParaRPr lang="ko-KR" altLang="en-US" sz="18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8C8947D-67C1-49C9-A672-90B6E00D81F2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1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02731C-8F92-4C74-9051-1CCB957FFA6E}"/>
              </a:ext>
            </a:extLst>
          </p:cNvPr>
          <p:cNvSpPr txBox="1"/>
          <p:nvPr/>
        </p:nvSpPr>
        <p:spPr>
          <a:xfrm>
            <a:off x="137907" y="188171"/>
            <a:ext cx="65821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나눔고딕"/>
              </a:rPr>
              <a:t>Ⅰ. </a:t>
            </a:r>
            <a:r>
              <a:rPr lang="ko-KR" altLang="en-US" sz="2500" b="1" dirty="0">
                <a:latin typeface="+mj-ea"/>
                <a:ea typeface="나눔고딕"/>
              </a:rPr>
              <a:t>소개</a:t>
            </a:r>
            <a:endParaRPr lang="ko-KR" altLang="en-US" sz="25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0C58FA4-CC95-4B1B-9E39-8CE1B6D72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51" y="2418526"/>
            <a:ext cx="6045378" cy="3750779"/>
          </a:xfrm>
          <a:prstGeom prst="rect">
            <a:avLst/>
          </a:prstGeom>
        </p:spPr>
      </p:pic>
      <p:sp>
        <p:nvSpPr>
          <p:cNvPr id="21" name="TextBox 25">
            <a:extLst>
              <a:ext uri="{FF2B5EF4-FFF2-40B4-BE49-F238E27FC236}">
                <a16:creationId xmlns:a16="http://schemas.microsoft.com/office/drawing/2014/main" id="{3E7CF00F-FF45-4EAD-81B7-EA1AB1F48133}"/>
              </a:ext>
            </a:extLst>
          </p:cNvPr>
          <p:cNvSpPr txBox="1"/>
          <p:nvPr/>
        </p:nvSpPr>
        <p:spPr>
          <a:xfrm>
            <a:off x="3561496" y="2222360"/>
            <a:ext cx="2910910" cy="373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Label Count Plot </a:t>
            </a:r>
          </a:p>
        </p:txBody>
      </p:sp>
    </p:spTree>
    <p:extLst>
      <p:ext uri="{BB962C8B-B14F-4D97-AF65-F5344CB8AC3E}">
        <p14:creationId xmlns:p14="http://schemas.microsoft.com/office/powerpoint/2010/main" val="334577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2D18B-C2CB-481C-B81A-CD5C3C1C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81" y="0"/>
            <a:ext cx="987323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4DA1636-B9DA-4DDA-9775-92D92E254071}"/>
              </a:ext>
            </a:extLst>
          </p:cNvPr>
          <p:cNvGrpSpPr/>
          <p:nvPr/>
        </p:nvGrpSpPr>
        <p:grpSpPr>
          <a:xfrm>
            <a:off x="296445" y="1095913"/>
            <a:ext cx="6437016" cy="388618"/>
            <a:chOff x="284870" y="1257958"/>
            <a:chExt cx="6437016" cy="388618"/>
          </a:xfrm>
        </p:grpSpPr>
        <p:pic>
          <p:nvPicPr>
            <p:cNvPr id="7" name="Picture 3" descr="C:\Users\Administrator\Desktop\Untitled-3.png">
              <a:extLst>
                <a:ext uri="{FF2B5EF4-FFF2-40B4-BE49-F238E27FC236}">
                  <a16:creationId xmlns:a16="http://schemas.microsoft.com/office/drawing/2014/main" id="{FA43ED71-2B26-4313-9EF1-8512FDE2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0" y="1271286"/>
              <a:ext cx="593428" cy="375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50A4CEE4-FE61-42FC-9AF3-4763E720F0D5}"/>
                </a:ext>
              </a:extLst>
            </p:cNvPr>
            <p:cNvSpPr/>
            <p:nvPr/>
          </p:nvSpPr>
          <p:spPr>
            <a:xfrm>
              <a:off x="725196" y="1271286"/>
              <a:ext cx="5996690" cy="375290"/>
            </a:xfrm>
            <a:prstGeom prst="parallelogram">
              <a:avLst>
                <a:gd name="adj" fmla="val 64027"/>
              </a:avLst>
            </a:prstGeom>
            <a:gradFill>
              <a:gsLst>
                <a:gs pos="16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E871F58-85AB-4007-AC8A-D88FE8ACB04B}"/>
                </a:ext>
              </a:extLst>
            </p:cNvPr>
            <p:cNvSpPr txBox="1"/>
            <p:nvPr/>
          </p:nvSpPr>
          <p:spPr>
            <a:xfrm>
              <a:off x="929119" y="1257958"/>
              <a:ext cx="437522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j-ea"/>
                </a:rPr>
                <a:t>데이터 </a:t>
              </a:r>
              <a:r>
                <a:rPr lang="ko-KR" altLang="en-US" sz="1800" dirty="0" err="1">
                  <a:solidFill>
                    <a:schemeClr val="tx1"/>
                  </a:solidFill>
                  <a:latin typeface="+mj-ea"/>
                </a:rPr>
                <a:t>전처리</a:t>
              </a:r>
              <a:endParaRPr lang="ko-KR" altLang="en-US" sz="18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8C8947D-67C1-49C9-A672-90B6E00D81F2}"/>
                </a:ext>
              </a:extLst>
            </p:cNvPr>
            <p:cNvSpPr txBox="1"/>
            <p:nvPr/>
          </p:nvSpPr>
          <p:spPr>
            <a:xfrm>
              <a:off x="314675" y="1307057"/>
              <a:ext cx="382718" cy="277485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+mj-ea"/>
                </a:rPr>
                <a:t>1</a:t>
              </a:r>
              <a:endParaRPr lang="ko-KR" altLang="en-US" sz="2000" dirty="0">
                <a:latin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02731C-8F92-4C74-9051-1CCB957FFA6E}"/>
              </a:ext>
            </a:extLst>
          </p:cNvPr>
          <p:cNvSpPr txBox="1"/>
          <p:nvPr/>
        </p:nvSpPr>
        <p:spPr>
          <a:xfrm>
            <a:off x="137907" y="188171"/>
            <a:ext cx="65821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+mj-ea"/>
                <a:ea typeface="나눔고딕"/>
              </a:rPr>
              <a:t>Ⅰ. </a:t>
            </a:r>
            <a:r>
              <a:rPr lang="ko-KR" altLang="en-US" sz="2500" b="1" dirty="0">
                <a:latin typeface="+mj-ea"/>
                <a:ea typeface="나눔고딕"/>
              </a:rPr>
              <a:t>소개</a:t>
            </a:r>
            <a:endParaRPr lang="ko-KR" altLang="en-US" sz="2500" dirty="0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3E7CF00F-FF45-4EAD-81B7-EA1AB1F48133}"/>
              </a:ext>
            </a:extLst>
          </p:cNvPr>
          <p:cNvSpPr txBox="1"/>
          <p:nvPr/>
        </p:nvSpPr>
        <p:spPr>
          <a:xfrm>
            <a:off x="3429000" y="2821333"/>
            <a:ext cx="2118017" cy="373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w_cnt</a:t>
            </a:r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 </a:t>
            </a:r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count plot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F9CE03-8A95-4BA1-9DC9-EB0B4C38E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57" y="3259313"/>
            <a:ext cx="6193908" cy="2869199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D7972B02-699D-914C-B8C5-18869448889D}"/>
              </a:ext>
            </a:extLst>
          </p:cNvPr>
          <p:cNvSpPr txBox="1"/>
          <p:nvPr/>
        </p:nvSpPr>
        <p:spPr>
          <a:xfrm>
            <a:off x="517609" y="1634513"/>
            <a:ext cx="9064298" cy="1324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</a:t>
            </a:r>
            <a:r>
              <a:rPr lang="en-US" altLang="ko-KR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 </a:t>
            </a:r>
            <a:r>
              <a:rPr lang="ko-KR" altLang="en-US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</a:t>
            </a:r>
            <a:endParaRPr lang="en-US" altLang="ko-KR" sz="16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(1)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행의 합을 구하여 단어의 개수를 계산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(2)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단어의 비율을 계산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✓ 총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302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60447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864</Words>
  <Application>Microsoft Macintosh PowerPoint</Application>
  <PresentationFormat>A4 Paper (210x297 mm)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HY헤드라인M</vt:lpstr>
      <vt:lpstr>KoPubWorld돋움체 Bold</vt:lpstr>
      <vt:lpstr>KoPubWorld돋움체 Light</vt:lpstr>
      <vt:lpstr>맑은 고딕</vt:lpstr>
      <vt:lpstr>나눔고딕</vt:lpstr>
      <vt:lpstr>Arial</vt:lpstr>
      <vt:lpstr>Calibri</vt:lpstr>
      <vt:lpstr>Calibri Light</vt:lpstr>
      <vt:lpstr>Symbol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cjengy@gmail.com</cp:lastModifiedBy>
  <cp:revision>41</cp:revision>
  <dcterms:created xsi:type="dcterms:W3CDTF">2019-08-07T06:32:07Z</dcterms:created>
  <dcterms:modified xsi:type="dcterms:W3CDTF">2020-10-10T07:10:31Z</dcterms:modified>
</cp:coreProperties>
</file>