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16" r:id="rId3"/>
    <p:sldId id="258" r:id="rId4"/>
    <p:sldId id="259" r:id="rId5"/>
    <p:sldId id="261" r:id="rId6"/>
    <p:sldId id="262" r:id="rId7"/>
    <p:sldId id="263" r:id="rId8"/>
    <p:sldId id="265" r:id="rId9"/>
    <p:sldId id="267" r:id="rId10"/>
    <p:sldId id="297" r:id="rId11"/>
    <p:sldId id="269" r:id="rId12"/>
    <p:sldId id="291" r:id="rId13"/>
    <p:sldId id="294" r:id="rId14"/>
    <p:sldId id="298" r:id="rId15"/>
    <p:sldId id="295" r:id="rId16"/>
    <p:sldId id="296" r:id="rId17"/>
    <p:sldId id="299" r:id="rId18"/>
    <p:sldId id="304" r:id="rId19"/>
    <p:sldId id="303" r:id="rId20"/>
    <p:sldId id="305" r:id="rId21"/>
    <p:sldId id="306" r:id="rId22"/>
    <p:sldId id="308" r:id="rId23"/>
    <p:sldId id="309" r:id="rId24"/>
    <p:sldId id="311" r:id="rId25"/>
    <p:sldId id="313" r:id="rId26"/>
    <p:sldId id="317" r:id="rId27"/>
    <p:sldId id="285" r:id="rId28"/>
    <p:sldId id="288" r:id="rId29"/>
    <p:sldId id="318" r:id="rId30"/>
    <p:sldId id="290" r:id="rId31"/>
  </p:sldIdLst>
  <p:sldSz cx="9144000" cy="5143500" type="screen16x9"/>
  <p:notesSz cx="6858000" cy="9144000"/>
  <p:embeddedFontLst>
    <p:embeddedFont>
      <p:font typeface="맑은 고딕" panose="020B0503020000020004" pitchFamily="34" charset="-127"/>
      <p:regular r:id="rId34"/>
      <p:bold r:id="rId35"/>
    </p:embeddedFont>
    <p:embeddedFont>
      <p:font typeface="Fira Sans Extra Condensed Medium" panose="020B0603050000020004" pitchFamily="34" charset="0"/>
      <p:regular r:id="rId36"/>
      <p:bold r:id="rId37"/>
      <p:italic r:id="rId38"/>
      <p:boldItalic r:id="rId39"/>
    </p:embeddedFont>
    <p:embeddedFont>
      <p:font typeface="Montserrat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ho4wQ0w6adFtKoFvw5o/Usz96Y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EFF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5FB6BD-B423-274E-A876-BBA213D61BFD}" v="95" dt="2021-07-26T14:11:19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51"/>
    <p:restoredTop sz="93592"/>
  </p:normalViewPr>
  <p:slideViewPr>
    <p:cSldViewPr snapToGrid="0" snapToObjects="1">
      <p:cViewPr varScale="1">
        <p:scale>
          <a:sx n="134" d="100"/>
          <a:sy n="134" d="100"/>
        </p:scale>
        <p:origin x="1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9D204E6-E674-DB4C-9EF4-6A045F5664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B7602E-2E4B-F64E-B607-41606DE6FC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E7C0B-FAF4-4A4C-A6E0-A26BDE1912EE}" type="datetimeFigureOut">
              <a:rPr kumimoji="1" lang="ko-Kore-KR" altLang="en-US" smtClean="0"/>
              <a:t>2021. 7. 26.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E94F95-91A0-5C49-9798-71559ED0EC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7C60DB-10A9-C343-AA66-40C105D98D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2DF96-7561-164D-B851-448EE5659E5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028693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11:32:35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24575,'0'-12'0,"0"3"0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11:32:36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24575,'0'-12'0,"0"3"0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11:32:38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24575,'6'0'0,"-2"0"0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5T11:32:38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528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200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8700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427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299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291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6356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817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7218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7530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604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0480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67434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5664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496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121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5" name="Google Shape;53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7" name="Google Shape;56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7" name="Google Shape;56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494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4" name="Google Shape;58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7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37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37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1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46"/>
          <p:cNvSpPr txBox="1">
            <a:spLocks noGrp="1"/>
          </p:cNvSpPr>
          <p:nvPr>
            <p:ph type="body" idx="2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46"/>
          <p:cNvSpPr txBox="1">
            <a:spLocks noGrp="1"/>
          </p:cNvSpPr>
          <p:nvPr>
            <p:ph type="subTitle" idx="3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subTitle" idx="4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6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6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8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38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" name="Google Shape;15;p38"/>
          <p:cNvSpPr txBox="1">
            <a:spLocks noGrp="1"/>
          </p:cNvSpPr>
          <p:nvPr>
            <p:ph type="title" idx="3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6" name="Google Shape;16;p38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" name="Google Shape;17;p38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title" idx="5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38"/>
          <p:cNvSpPr txBox="1">
            <a:spLocks noGrp="1"/>
          </p:cNvSpPr>
          <p:nvPr>
            <p:ph type="title" idx="8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2" name="Google Shape;22;p38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Google Shape;24;p38"/>
          <p:cNvSpPr txBox="1">
            <a:spLocks noGrp="1"/>
          </p:cNvSpPr>
          <p:nvPr>
            <p:ph type="title" idx="14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5" name="Google Shape;25;p38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" name="Google Shape;26;p38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8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32" name="Google Shape;32;p39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9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0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0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0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0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0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1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1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41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1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subTitle" idx="1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2"/>
          <p:cNvSpPr txBox="1">
            <a:spLocks noGrp="1"/>
          </p:cNvSpPr>
          <p:nvPr>
            <p:ph type="title" idx="2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53" name="Google Shape;53;p42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2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 txBox="1">
            <a:spLocks noGrp="1"/>
          </p:cNvSpPr>
          <p:nvPr>
            <p:ph type="title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subTitle" idx="1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title" idx="2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subTitle" idx="3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43"/>
          <p:cNvSpPr txBox="1">
            <a:spLocks noGrp="1"/>
          </p:cNvSpPr>
          <p:nvPr>
            <p:ph type="title" idx="4"/>
          </p:nvPr>
        </p:nvSpPr>
        <p:spPr>
          <a:xfrm>
            <a:off x="717800" y="383175"/>
            <a:ext cx="77082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43"/>
          <p:cNvSpPr txBox="1">
            <a:spLocks noGrp="1"/>
          </p:cNvSpPr>
          <p:nvPr>
            <p:ph type="title" idx="5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2" name="Google Shape;62;p43"/>
          <p:cNvSpPr txBox="1">
            <a:spLocks noGrp="1"/>
          </p:cNvSpPr>
          <p:nvPr>
            <p:ph type="subTitle" idx="6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44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4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5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1" name="Google Shape;71;p45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Relationship Id="rId9" Type="http://schemas.openxmlformats.org/officeDocument/2006/relationships/customXml" Target="../ink/ink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643858" y="1545450"/>
            <a:ext cx="67707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altLang="ko-KR" sz="2400" dirty="0">
                <a:solidFill>
                  <a:srgbClr val="4A8CFF"/>
                </a:solidFill>
                <a:latin typeface="Arial"/>
                <a:ea typeface="Arial"/>
                <a:cs typeface="Arial"/>
                <a:sym typeface="Arial"/>
              </a:rPr>
              <a:t>[Q Branch , Private3</a:t>
            </a:r>
            <a:r>
              <a:rPr lang="ko-KR" altLang="en-US" sz="2400" dirty="0">
                <a:solidFill>
                  <a:srgbClr val="4A8CFF"/>
                </a:solidFill>
                <a:latin typeface="Arial"/>
                <a:ea typeface="Arial"/>
                <a:cs typeface="Arial"/>
                <a:sym typeface="Arial"/>
              </a:rPr>
              <a:t>위</a:t>
            </a:r>
            <a:r>
              <a:rPr lang="en-US" altLang="ko-KR" sz="2400" dirty="0">
                <a:solidFill>
                  <a:srgbClr val="4A8CFF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br>
              <a:rPr lang="en-US" altLang="ko-KR" sz="2400" dirty="0">
                <a:solidFill>
                  <a:srgbClr val="4A8C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2400" dirty="0">
                <a:solidFill>
                  <a:srgbClr val="4A8CFF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ko-KR" altLang="en-US" sz="2400" dirty="0">
                <a:solidFill>
                  <a:srgbClr val="4A8CFF"/>
                </a:solidFill>
                <a:latin typeface="Arial"/>
                <a:ea typeface="Arial"/>
                <a:cs typeface="Arial"/>
                <a:sym typeface="Arial"/>
              </a:rPr>
              <a:t>와 원초적 본능을 활용한 </a:t>
            </a:r>
            <a:br>
              <a:rPr lang="en-US" altLang="ko-KR" sz="1800" dirty="0">
                <a:solidFill>
                  <a:srgbClr val="4A8C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altLang="en-US" sz="2400" dirty="0">
                <a:solidFill>
                  <a:srgbClr val="4A8CFF"/>
                </a:solidFill>
                <a:latin typeface="Arial"/>
                <a:ea typeface="Arial"/>
                <a:cs typeface="Arial"/>
                <a:sym typeface="Arial"/>
              </a:rPr>
              <a:t>식수 인원 예측</a:t>
            </a:r>
            <a:r>
              <a:rPr lang="ko-KR" sz="2400" dirty="0">
                <a:solidFill>
                  <a:srgbClr val="4A8C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ko-KR" dirty="0">
                <a:solidFill>
                  <a:srgbClr val="4A8CFF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643852" y="3635000"/>
            <a:ext cx="67707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박재영</a:t>
            </a:r>
            <a:endParaRPr b="1" dirty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>
            <a:spLocks noGrp="1"/>
          </p:cNvSpPr>
          <p:nvPr>
            <p:ph type="title" idx="4"/>
          </p:nvPr>
        </p:nvSpPr>
        <p:spPr>
          <a:xfrm>
            <a:off x="811606" y="219075"/>
            <a:ext cx="3087363" cy="66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3-1)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데이터 정보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766F43-D777-4A4D-981D-0CEA990BCD40}"/>
              </a:ext>
            </a:extLst>
          </p:cNvPr>
          <p:cNvSpPr/>
          <p:nvPr/>
        </p:nvSpPr>
        <p:spPr>
          <a:xfrm flipH="1">
            <a:off x="0" y="4623"/>
            <a:ext cx="100013" cy="6627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ko-Kore-KR" alt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A04E98DE-410C-5544-A2EB-5F4463EE4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637" y="1251620"/>
            <a:ext cx="3087363" cy="3479588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C7D2D6B2-4A9F-BF4D-973A-67ACE75DC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301" y="1251751"/>
            <a:ext cx="2870071" cy="347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4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>
            <a:spLocks noGrp="1"/>
          </p:cNvSpPr>
          <p:nvPr>
            <p:ph type="title" idx="4"/>
          </p:nvPr>
        </p:nvSpPr>
        <p:spPr>
          <a:xfrm>
            <a:off x="715992" y="142607"/>
            <a:ext cx="5506401" cy="1049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데이터 선형 모델 적합성</a:t>
            </a:r>
            <a:br>
              <a:rPr lang="en-US" altLang="ko-KR" sz="2000" dirty="0"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altLang="en-US" sz="1200" dirty="0">
                <a:latin typeface="Arial"/>
                <a:ea typeface="Arial"/>
                <a:cs typeface="Arial"/>
                <a:sym typeface="Arial"/>
              </a:rPr>
              <a:t> 약간의 왜도</a:t>
            </a:r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sz="1200" dirty="0">
                <a:latin typeface="Arial"/>
                <a:ea typeface="Arial"/>
                <a:cs typeface="Arial"/>
                <a:sym typeface="Arial"/>
              </a:rPr>
              <a:t>첨도 가 있지만 </a:t>
            </a:r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ko-KR" altLang="en-US" sz="1200" dirty="0">
                <a:latin typeface="Arial"/>
                <a:ea typeface="Arial"/>
                <a:cs typeface="Arial"/>
                <a:sym typeface="Arial"/>
              </a:rPr>
              <a:t>을 할 정도는 아니라고 판단</a:t>
            </a:r>
            <a:r>
              <a:rPr lang="en-US" altLang="ko-KR" sz="12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766F43-D777-4A4D-981D-0CEA990BCD40}"/>
              </a:ext>
            </a:extLst>
          </p:cNvPr>
          <p:cNvSpPr/>
          <p:nvPr/>
        </p:nvSpPr>
        <p:spPr>
          <a:xfrm flipH="1">
            <a:off x="0" y="4623"/>
            <a:ext cx="100013" cy="6627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ko-Kore-KR" alt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2E3F184-CFC8-EA4E-8FFD-2855D873F19D}"/>
              </a:ext>
            </a:extLst>
          </p:cNvPr>
          <p:cNvGrpSpPr/>
          <p:nvPr/>
        </p:nvGrpSpPr>
        <p:grpSpPr>
          <a:xfrm>
            <a:off x="715992" y="1385562"/>
            <a:ext cx="7712015" cy="3326560"/>
            <a:chOff x="555776" y="928524"/>
            <a:chExt cx="7966788" cy="3436456"/>
          </a:xfrm>
        </p:grpSpPr>
        <p:pic>
          <p:nvPicPr>
            <p:cNvPr id="5" name="그림 4" descr="텍스트, 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F1CC0358-3FE9-774A-BEBC-7ADBC00D8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776" y="928524"/>
              <a:ext cx="4789142" cy="342943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9248FD8-DF9B-3540-A6DC-605945EEB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44918" y="928524"/>
              <a:ext cx="3177646" cy="17077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D76F7AE-1B7A-1545-B49B-DCEC865F4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4918" y="2657281"/>
              <a:ext cx="3177646" cy="17076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>
            <a:spLocks noGrp="1"/>
          </p:cNvSpPr>
          <p:nvPr>
            <p:ph type="title" idx="4"/>
          </p:nvPr>
        </p:nvSpPr>
        <p:spPr>
          <a:xfrm>
            <a:off x="726986" y="250227"/>
            <a:ext cx="5506401" cy="66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변수간 상관관계 분석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766F43-D777-4A4D-981D-0CEA990BCD40}"/>
              </a:ext>
            </a:extLst>
          </p:cNvPr>
          <p:cNvSpPr/>
          <p:nvPr/>
        </p:nvSpPr>
        <p:spPr>
          <a:xfrm flipH="1">
            <a:off x="0" y="4623"/>
            <a:ext cx="100013" cy="6627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ko-Kore-KR" alt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B6532B9-9D78-2E41-BAAD-5722FC9F1DDD}"/>
              </a:ext>
            </a:extLst>
          </p:cNvPr>
          <p:cNvGrpSpPr/>
          <p:nvPr/>
        </p:nvGrpSpPr>
        <p:grpSpPr>
          <a:xfrm>
            <a:off x="807904" y="861699"/>
            <a:ext cx="7901090" cy="1764878"/>
            <a:chOff x="994335" y="806872"/>
            <a:chExt cx="7901090" cy="1764878"/>
          </a:xfrm>
        </p:grpSpPr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95FC1581-C84B-854A-A2C1-CD6F27268192}"/>
                </a:ext>
              </a:extLst>
            </p:cNvPr>
            <p:cNvSpPr/>
            <p:nvPr/>
          </p:nvSpPr>
          <p:spPr>
            <a:xfrm>
              <a:off x="994335" y="1202587"/>
              <a:ext cx="4289545" cy="213064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rtlCol="0" anchor="ctr" anchorCtr="0">
              <a:noAutofit/>
            </a:bodyPr>
            <a:lstStyle/>
            <a:p>
              <a:pPr marL="0" marR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kumimoji="1" lang="ko-Kore-KR" alt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9C3439B1-84C1-6F4B-ACC8-9C60200B7B10}"/>
                </a:ext>
              </a:extLst>
            </p:cNvPr>
            <p:cNvSpPr/>
            <p:nvPr/>
          </p:nvSpPr>
          <p:spPr>
            <a:xfrm>
              <a:off x="994335" y="1925777"/>
              <a:ext cx="4289545" cy="213064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rtlCol="0" anchor="ctr" anchorCtr="0">
              <a:noAutofit/>
            </a:bodyPr>
            <a:lstStyle/>
            <a:p>
              <a:pPr marL="0" marR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kumimoji="1" lang="ko-Kore-KR" alt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461;p48">
              <a:extLst>
                <a:ext uri="{FF2B5EF4-FFF2-40B4-BE49-F238E27FC236}">
                  <a16:creationId xmlns:a16="http://schemas.microsoft.com/office/drawing/2014/main" id="{162A5B55-3F65-ED4D-88F1-C58500CDD644}"/>
                </a:ext>
              </a:extLst>
            </p:cNvPr>
            <p:cNvSpPr txBox="1">
              <a:spLocks/>
            </p:cNvSpPr>
            <p:nvPr/>
          </p:nvSpPr>
          <p:spPr>
            <a:xfrm>
              <a:off x="994335" y="806872"/>
              <a:ext cx="7901090" cy="1764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"/>
                <a:buNone/>
                <a:defRPr sz="1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r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171450" indent="-171450" algn="l">
                <a:lnSpc>
                  <a:spcPct val="150000"/>
                </a:lnSpc>
                <a:buSzPts val="1100"/>
                <a:buFont typeface="Wingdings" pitchFamily="2" charset="2"/>
                <a:buChar char="ü"/>
              </a:pPr>
              <a:r>
                <a:rPr lang="ko-KR" altLang="en-US" sz="1100" b="1" dirty="0">
                  <a:latin typeface="+mn-ea"/>
                  <a:ea typeface="+mn-ea"/>
                </a:rPr>
                <a:t> </a:t>
              </a:r>
              <a:r>
                <a:rPr lang="ko-KR" altLang="en-US" sz="1100" b="1" dirty="0" err="1">
                  <a:latin typeface="+mn-ea"/>
                  <a:ea typeface="+mn-ea"/>
                </a:rPr>
                <a:t>중식계</a:t>
              </a:r>
              <a:r>
                <a:rPr lang="en-US" altLang="ko-KR" sz="1100" b="1" dirty="0">
                  <a:latin typeface="+mn-ea"/>
                  <a:ea typeface="+mn-ea"/>
                </a:rPr>
                <a:t>,</a:t>
              </a:r>
              <a:r>
                <a:rPr lang="ko-KR" altLang="en-US" sz="1100" b="1" dirty="0">
                  <a:latin typeface="+mn-ea"/>
                  <a:ea typeface="+mn-ea"/>
                </a:rPr>
                <a:t> </a:t>
              </a:r>
              <a:r>
                <a:rPr lang="ko-KR" altLang="en-US" sz="1100" b="1" dirty="0" err="1">
                  <a:latin typeface="+mn-ea"/>
                  <a:ea typeface="+mn-ea"/>
                </a:rPr>
                <a:t>석식계가</a:t>
              </a:r>
              <a:r>
                <a:rPr lang="ko-KR" altLang="en-US" sz="1100" b="1" dirty="0">
                  <a:latin typeface="+mn-ea"/>
                  <a:ea typeface="+mn-ea"/>
                </a:rPr>
                <a:t> 상관관계가 있다</a:t>
              </a:r>
              <a:r>
                <a:rPr lang="en-US" altLang="ko-KR" sz="1100" b="1" dirty="0">
                  <a:latin typeface="+mn-ea"/>
                  <a:ea typeface="+mn-ea"/>
                </a:rPr>
                <a:t>.</a:t>
              </a:r>
              <a:r>
                <a:rPr lang="ko-KR" altLang="en-US" sz="1100" b="1" dirty="0">
                  <a:latin typeface="+mn-ea"/>
                  <a:ea typeface="+mn-ea"/>
                </a:rPr>
                <a:t> </a:t>
              </a:r>
              <a:r>
                <a:rPr lang="en-US" altLang="ko-KR" sz="1100" b="1" dirty="0">
                  <a:latin typeface="+mn-ea"/>
                  <a:ea typeface="+mn-ea"/>
                </a:rPr>
                <a:t>=&gt;</a:t>
              </a:r>
              <a:r>
                <a:rPr lang="ko-KR" altLang="en-US" sz="1100" b="1" dirty="0">
                  <a:latin typeface="+mn-ea"/>
                  <a:ea typeface="+mn-ea"/>
                </a:rPr>
                <a:t> </a:t>
              </a:r>
              <a:r>
                <a:rPr lang="en-US" altLang="ko-KR" sz="1100" b="1" dirty="0">
                  <a:latin typeface="+mn-ea"/>
                  <a:ea typeface="+mn-ea"/>
                </a:rPr>
                <a:t>Insight</a:t>
              </a:r>
            </a:p>
            <a:p>
              <a:pPr marL="0" indent="0" algn="l">
                <a:lnSpc>
                  <a:spcPct val="150000"/>
                </a:lnSpc>
                <a:buSzPts val="1100"/>
                <a:buFont typeface="Arial"/>
                <a:buNone/>
              </a:pPr>
              <a:r>
                <a:rPr lang="ko-KR" altLang="en-US" sz="1100" dirty="0">
                  <a:latin typeface="+mn-ea"/>
                  <a:ea typeface="+mn-ea"/>
                </a:rPr>
                <a:t>추론</a:t>
              </a:r>
              <a:r>
                <a:rPr lang="en-US" altLang="ko-KR" sz="1100" dirty="0">
                  <a:latin typeface="+mn-ea"/>
                  <a:ea typeface="+mn-ea"/>
                </a:rPr>
                <a:t>1)</a:t>
              </a:r>
              <a:r>
                <a:rPr lang="ko-KR" altLang="en-US" sz="1100" dirty="0">
                  <a:latin typeface="+mn-ea"/>
                  <a:ea typeface="+mn-ea"/>
                </a:rPr>
                <a:t> 점심에도 먹은 사람은 저녁에도 먹을 가능성이 크다고 생각</a:t>
              </a:r>
              <a:r>
                <a:rPr lang="en-US" altLang="ko-KR" sz="1100" dirty="0">
                  <a:latin typeface="+mn-ea"/>
                  <a:ea typeface="+mn-ea"/>
                </a:rPr>
                <a:t>.</a:t>
              </a:r>
              <a:r>
                <a:rPr lang="ko-KR" altLang="en-US" sz="1100" dirty="0">
                  <a:latin typeface="+mn-ea"/>
                  <a:ea typeface="+mn-ea"/>
                </a:rPr>
                <a:t>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marL="0" indent="0" algn="l">
                <a:lnSpc>
                  <a:spcPct val="150000"/>
                </a:lnSpc>
                <a:buSzPts val="1100"/>
                <a:buFont typeface="Arial"/>
                <a:buNone/>
              </a:pPr>
              <a:r>
                <a:rPr lang="en-US" altLang="ko-KR" sz="1100" dirty="0">
                  <a:latin typeface="+mn-ea"/>
                  <a:ea typeface="+mn-ea"/>
                </a:rPr>
                <a:t>(</a:t>
              </a:r>
              <a:r>
                <a:rPr lang="ko-KR" altLang="en-US" sz="1100" dirty="0">
                  <a:latin typeface="+mn-ea"/>
                  <a:ea typeface="+mn-ea"/>
                </a:rPr>
                <a:t>점심때 밖에서 먹지 않은 사람들은 시간을 효율적으로 쓰고 싶어하거나 음식에 대해 관심이 없을 수도 있다 생각</a:t>
              </a:r>
              <a:r>
                <a:rPr lang="en-US" altLang="ko-KR" sz="1100" dirty="0">
                  <a:latin typeface="+mn-ea"/>
                  <a:ea typeface="+mn-ea"/>
                </a:rPr>
                <a:t>.)</a:t>
              </a:r>
            </a:p>
            <a:p>
              <a:pPr marL="0" indent="0" algn="l">
                <a:lnSpc>
                  <a:spcPct val="150000"/>
                </a:lnSpc>
                <a:buSzPts val="1100"/>
                <a:buFont typeface="Arial"/>
                <a:buNone/>
              </a:pPr>
              <a:r>
                <a:rPr lang="en-US" altLang="ko-KR" sz="1100" b="1" dirty="0">
                  <a:latin typeface="+mn-ea"/>
                  <a:ea typeface="+mn-ea"/>
                </a:rPr>
                <a:t>=&gt;</a:t>
              </a:r>
              <a:r>
                <a:rPr lang="ko-KR" altLang="en-US" sz="1100" b="1" dirty="0">
                  <a:latin typeface="+mn-ea"/>
                  <a:ea typeface="+mn-ea"/>
                </a:rPr>
                <a:t> 시간의 중요성</a:t>
              </a:r>
              <a:r>
                <a:rPr lang="en-US" altLang="ko-KR" sz="1100" b="1" dirty="0">
                  <a:latin typeface="+mn-ea"/>
                  <a:ea typeface="+mn-ea"/>
                </a:rPr>
                <a:t>.</a:t>
              </a:r>
            </a:p>
            <a:p>
              <a:pPr marL="0" indent="0" algn="l">
                <a:lnSpc>
                  <a:spcPct val="150000"/>
                </a:lnSpc>
                <a:buSzPts val="1100"/>
                <a:buFont typeface="Arial"/>
                <a:buNone/>
              </a:pPr>
              <a:r>
                <a:rPr lang="ko-KR" altLang="en-US" sz="1100" dirty="0">
                  <a:latin typeface="+mn-ea"/>
                  <a:ea typeface="+mn-ea"/>
                </a:rPr>
                <a:t>추론</a:t>
              </a:r>
              <a:r>
                <a:rPr lang="en-US" altLang="ko-KR" sz="1100" dirty="0">
                  <a:latin typeface="+mn-ea"/>
                  <a:ea typeface="+mn-ea"/>
                </a:rPr>
                <a:t>2)</a:t>
              </a:r>
              <a:r>
                <a:rPr lang="ko-KR" altLang="en-US" sz="1100" dirty="0">
                  <a:latin typeface="+mn-ea"/>
                  <a:ea typeface="+mn-ea"/>
                </a:rPr>
                <a:t> 메뉴의 불호가 강할 경우 밖에서 사먹을 수도 있다 생각</a:t>
              </a:r>
              <a:r>
                <a:rPr lang="en-US" altLang="ko-KR" sz="1100" dirty="0">
                  <a:latin typeface="+mn-ea"/>
                  <a:ea typeface="+mn-ea"/>
                </a:rPr>
                <a:t>.</a:t>
              </a:r>
              <a:r>
                <a:rPr lang="ko-KR" altLang="en-US" sz="1100" dirty="0">
                  <a:latin typeface="+mn-ea"/>
                  <a:ea typeface="+mn-ea"/>
                </a:rPr>
                <a:t> </a:t>
              </a:r>
              <a:endParaRPr lang="en-US" altLang="ko-KR" sz="1100" dirty="0">
                <a:latin typeface="+mn-ea"/>
                <a:ea typeface="+mn-ea"/>
              </a:endParaRPr>
            </a:p>
            <a:p>
              <a:pPr marL="0" indent="0" algn="l">
                <a:lnSpc>
                  <a:spcPct val="150000"/>
                </a:lnSpc>
                <a:buSzPts val="1100"/>
                <a:buFont typeface="Arial"/>
                <a:buNone/>
              </a:pPr>
              <a:r>
                <a:rPr lang="en-US" altLang="ko-KR" sz="1100" b="1" dirty="0">
                  <a:latin typeface="+mn-ea"/>
                  <a:ea typeface="+mn-ea"/>
                </a:rPr>
                <a:t>=&gt;</a:t>
              </a:r>
              <a:r>
                <a:rPr lang="ko-KR" altLang="en-US" sz="1100" b="1" dirty="0">
                  <a:latin typeface="+mn-ea"/>
                  <a:ea typeface="+mn-ea"/>
                </a:rPr>
                <a:t> 가장 중요한 밥</a:t>
              </a:r>
              <a:r>
                <a:rPr lang="en-US" altLang="ko-KR" sz="1100" b="1" dirty="0">
                  <a:latin typeface="+mn-ea"/>
                  <a:ea typeface="+mn-ea"/>
                </a:rPr>
                <a:t>,</a:t>
              </a:r>
              <a:r>
                <a:rPr lang="ko-KR" altLang="en-US" sz="1100" b="1" dirty="0">
                  <a:latin typeface="+mn-ea"/>
                  <a:ea typeface="+mn-ea"/>
                </a:rPr>
                <a:t> 국 </a:t>
              </a:r>
              <a:r>
                <a:rPr lang="en-US" altLang="ko-KR" sz="1100" b="1" dirty="0">
                  <a:latin typeface="+mn-ea"/>
                  <a:ea typeface="+mn-ea"/>
                </a:rPr>
                <a:t>,</a:t>
              </a:r>
              <a:r>
                <a:rPr lang="ko-KR" altLang="en-US" sz="1100" b="1" dirty="0">
                  <a:latin typeface="+mn-ea"/>
                  <a:ea typeface="+mn-ea"/>
                </a:rPr>
                <a:t> 메인 반찬으로 갈지 안길지를 결정할 거라 생각</a:t>
              </a:r>
              <a:r>
                <a:rPr lang="en-US" altLang="ko-KR" sz="1100" b="1" dirty="0">
                  <a:latin typeface="+mn-ea"/>
                  <a:ea typeface="+mn-ea"/>
                </a:rPr>
                <a:t>.</a:t>
              </a:r>
            </a:p>
            <a:p>
              <a:pPr marL="0" indent="0" algn="l">
                <a:buSzPts val="1100"/>
                <a:buFont typeface="Arial"/>
                <a:buNone/>
              </a:pPr>
              <a:endParaRPr lang="en-US" altLang="ko-KR" dirty="0"/>
            </a:p>
          </p:txBody>
        </p:sp>
      </p:grp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4628FABF-3271-6F41-9F83-BC5146D0D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58" y="2497125"/>
            <a:ext cx="6525884" cy="2296817"/>
          </a:xfrm>
          <a:prstGeom prst="rect">
            <a:avLst/>
          </a:prstGeom>
          <a:effectLst>
            <a:softEdge rad="107899"/>
          </a:effectLst>
        </p:spPr>
      </p:pic>
    </p:spTree>
    <p:extLst>
      <p:ext uri="{BB962C8B-B14F-4D97-AF65-F5344CB8AC3E}">
        <p14:creationId xmlns:p14="http://schemas.microsoft.com/office/powerpoint/2010/main" val="1552667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>
            <a:spLocks noGrp="1"/>
          </p:cNvSpPr>
          <p:nvPr>
            <p:ph type="title" idx="4"/>
          </p:nvPr>
        </p:nvSpPr>
        <p:spPr>
          <a:xfrm>
            <a:off x="1881055" y="207566"/>
            <a:ext cx="5381891" cy="66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요 일별 점심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저녁 식수 인원 수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766F43-D777-4A4D-981D-0CEA990BCD40}"/>
              </a:ext>
            </a:extLst>
          </p:cNvPr>
          <p:cNvSpPr/>
          <p:nvPr/>
        </p:nvSpPr>
        <p:spPr>
          <a:xfrm flipH="1">
            <a:off x="0" y="4623"/>
            <a:ext cx="100013" cy="6627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ko-Kore-KR" alt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1ADEA02-7B24-7F45-92EC-C471EDC7D7D5}"/>
              </a:ext>
            </a:extLst>
          </p:cNvPr>
          <p:cNvGrpSpPr/>
          <p:nvPr/>
        </p:nvGrpSpPr>
        <p:grpSpPr>
          <a:xfrm>
            <a:off x="1266449" y="1151527"/>
            <a:ext cx="4306534" cy="3121644"/>
            <a:chOff x="1040240" y="1201710"/>
            <a:chExt cx="4306534" cy="3121644"/>
          </a:xfrm>
        </p:grpSpPr>
        <p:sp>
          <p:nvSpPr>
            <p:cNvPr id="10" name="Google Shape;461;p48">
              <a:extLst>
                <a:ext uri="{FF2B5EF4-FFF2-40B4-BE49-F238E27FC236}">
                  <a16:creationId xmlns:a16="http://schemas.microsoft.com/office/drawing/2014/main" id="{162A5B55-3F65-ED4D-88F1-C58500CDD644}"/>
                </a:ext>
              </a:extLst>
            </p:cNvPr>
            <p:cNvSpPr txBox="1">
              <a:spLocks/>
            </p:cNvSpPr>
            <p:nvPr/>
          </p:nvSpPr>
          <p:spPr>
            <a:xfrm>
              <a:off x="1040240" y="3777935"/>
              <a:ext cx="4306534" cy="5454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"/>
                <a:buNone/>
                <a:defRPr sz="1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r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171450" indent="-171450" algn="l">
                <a:lnSpc>
                  <a:spcPct val="150000"/>
                </a:lnSpc>
                <a:buSzPts val="1100"/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+mn-ea"/>
                  <a:ea typeface="+mn-ea"/>
                </a:rPr>
                <a:t>월요일이 가장 많고 금요일로 갈수록 </a:t>
              </a:r>
              <a:r>
                <a:rPr lang="ko-KR" altLang="en-US" sz="1050" dirty="0" err="1">
                  <a:latin typeface="+mn-ea"/>
                  <a:ea typeface="+mn-ea"/>
                </a:rPr>
                <a:t>줄어듬</a:t>
              </a:r>
              <a:r>
                <a:rPr lang="en-US" altLang="ko-KR" sz="1050" dirty="0">
                  <a:latin typeface="+mn-ea"/>
                  <a:ea typeface="+mn-ea"/>
                </a:rPr>
                <a:t>.</a:t>
              </a:r>
              <a:r>
                <a:rPr lang="ko-KR" altLang="en-US" sz="1050" dirty="0">
                  <a:latin typeface="+mn-ea"/>
                  <a:ea typeface="+mn-ea"/>
                </a:rPr>
                <a:t> </a:t>
              </a:r>
              <a:endParaRPr lang="en-US" altLang="ko-KR" sz="1050" dirty="0">
                <a:latin typeface="+mn-ea"/>
                <a:ea typeface="+mn-ea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E248732-86B3-814E-9ABF-E2D1EFE05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0240" y="1201710"/>
              <a:ext cx="2917343" cy="262978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1F80830-3530-AF46-A21C-4CF9F716A95D}"/>
              </a:ext>
            </a:extLst>
          </p:cNvPr>
          <p:cNvGrpSpPr/>
          <p:nvPr/>
        </p:nvGrpSpPr>
        <p:grpSpPr>
          <a:xfrm>
            <a:off x="4611777" y="1151527"/>
            <a:ext cx="3833452" cy="3908797"/>
            <a:chOff x="4572000" y="1201709"/>
            <a:chExt cx="3833452" cy="3908797"/>
          </a:xfrm>
        </p:grpSpPr>
        <p:sp>
          <p:nvSpPr>
            <p:cNvPr id="8" name="Google Shape;461;p48">
              <a:extLst>
                <a:ext uri="{FF2B5EF4-FFF2-40B4-BE49-F238E27FC236}">
                  <a16:creationId xmlns:a16="http://schemas.microsoft.com/office/drawing/2014/main" id="{B0831AA8-E1D8-8545-8E55-729CCF8CF0E0}"/>
                </a:ext>
              </a:extLst>
            </p:cNvPr>
            <p:cNvSpPr txBox="1">
              <a:spLocks/>
            </p:cNvSpPr>
            <p:nvPr/>
          </p:nvSpPr>
          <p:spPr>
            <a:xfrm>
              <a:off x="4572000" y="3774278"/>
              <a:ext cx="3833452" cy="13362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ontserrat"/>
                <a:buNone/>
                <a:defRPr sz="1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r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r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171450" indent="-171450" algn="l">
                <a:lnSpc>
                  <a:spcPct val="150000"/>
                </a:lnSpc>
                <a:buSzPts val="1100"/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+mn-ea"/>
                  <a:ea typeface="+mn-ea"/>
                </a:rPr>
                <a:t>수요일 금요일이 적음 </a:t>
              </a:r>
              <a:r>
                <a:rPr lang="en-US" altLang="ko-KR" sz="1050" dirty="0">
                  <a:latin typeface="+mn-ea"/>
                  <a:ea typeface="+mn-ea"/>
                </a:rPr>
                <a:t>:</a:t>
              </a:r>
              <a:r>
                <a:rPr lang="ko-KR" altLang="en-US" sz="1050" dirty="0">
                  <a:latin typeface="+mn-ea"/>
                  <a:ea typeface="+mn-ea"/>
                </a:rPr>
                <a:t> 수요일 휴식의 의미에서 약속을 잡는 것을 가정하에 밖에서 먹을 것이라 생각함</a:t>
              </a:r>
              <a:r>
                <a:rPr lang="en-US" altLang="ko-KR" sz="1050" dirty="0">
                  <a:latin typeface="+mn-ea"/>
                  <a:ea typeface="+mn-ea"/>
                </a:rPr>
                <a:t>.</a:t>
              </a:r>
            </a:p>
            <a:p>
              <a:pPr marL="171450" indent="-171450" algn="l">
                <a:lnSpc>
                  <a:spcPct val="150000"/>
                </a:lnSpc>
                <a:buSzPts val="1100"/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+mn-ea"/>
                  <a:ea typeface="+mn-ea"/>
                </a:rPr>
                <a:t>금요일 또한 약속이 있어 빨리 퇴근할 것이라 가정함</a:t>
              </a:r>
              <a:r>
                <a:rPr lang="en-US" altLang="ko-KR" sz="1050" dirty="0">
                  <a:latin typeface="+mn-ea"/>
                  <a:ea typeface="+mn-ea"/>
                </a:rPr>
                <a:t>.</a:t>
              </a:r>
              <a:r>
                <a:rPr lang="ko-KR" altLang="en-US" sz="1050" dirty="0">
                  <a:latin typeface="+mn-ea"/>
                  <a:ea typeface="+mn-ea"/>
                </a:rPr>
                <a:t>  </a:t>
              </a:r>
              <a:endParaRPr lang="en-US" altLang="ko-KR" sz="1050" dirty="0">
                <a:latin typeface="+mn-ea"/>
                <a:ea typeface="+mn-ea"/>
              </a:endParaRPr>
            </a:p>
            <a:p>
              <a:pPr marL="171450" indent="-171450" algn="l">
                <a:lnSpc>
                  <a:spcPct val="150000"/>
                </a:lnSpc>
                <a:buSzPts val="1100"/>
                <a:buFont typeface="Arial" panose="020B0604020202020204" pitchFamily="34" charset="0"/>
                <a:buChar char="•"/>
              </a:pPr>
              <a:r>
                <a:rPr lang="en-US" altLang="ko-KR" sz="1050" b="1" dirty="0">
                  <a:latin typeface="+mn-ea"/>
                  <a:ea typeface="+mn-ea"/>
                </a:rPr>
                <a:t>-&gt;</a:t>
              </a:r>
              <a:r>
                <a:rPr lang="ko-KR" altLang="en-US" sz="1050" b="1" dirty="0">
                  <a:latin typeface="+mn-ea"/>
                  <a:ea typeface="+mn-ea"/>
                </a:rPr>
                <a:t> 월</a:t>
              </a:r>
              <a:r>
                <a:rPr lang="en-US" altLang="ko-KR" sz="1050" b="1" dirty="0">
                  <a:latin typeface="+mn-ea"/>
                  <a:ea typeface="+mn-ea"/>
                </a:rPr>
                <a:t>,</a:t>
              </a:r>
              <a:r>
                <a:rPr lang="ko-KR" altLang="en-US" sz="1050" b="1" dirty="0">
                  <a:latin typeface="+mn-ea"/>
                  <a:ea typeface="+mn-ea"/>
                </a:rPr>
                <a:t>화</a:t>
              </a:r>
              <a:r>
                <a:rPr lang="en-US" altLang="ko-KR" sz="1050" b="1" dirty="0">
                  <a:latin typeface="+mn-ea"/>
                  <a:ea typeface="+mn-ea"/>
                </a:rPr>
                <a:t>,</a:t>
              </a:r>
              <a:r>
                <a:rPr lang="ko-KR" altLang="en-US" sz="1050" b="1" dirty="0">
                  <a:latin typeface="+mn-ea"/>
                  <a:ea typeface="+mn-ea"/>
                </a:rPr>
                <a:t>목 은 일을 열심히 </a:t>
              </a:r>
              <a:r>
                <a:rPr lang="en-US" altLang="ko-KR" sz="1050" b="1" dirty="0">
                  <a:latin typeface="+mn-ea"/>
                  <a:ea typeface="+mn-ea"/>
                </a:rPr>
                <a:t>/</a:t>
              </a:r>
              <a:r>
                <a:rPr lang="ko-KR" altLang="en-US" sz="1050" b="1" dirty="0">
                  <a:latin typeface="+mn-ea"/>
                  <a:ea typeface="+mn-ea"/>
                </a:rPr>
                <a:t> 수</a:t>
              </a:r>
              <a:r>
                <a:rPr lang="en-US" altLang="ko-KR" sz="1050" b="1" dirty="0">
                  <a:latin typeface="+mn-ea"/>
                  <a:ea typeface="+mn-ea"/>
                </a:rPr>
                <a:t>,</a:t>
              </a:r>
              <a:r>
                <a:rPr lang="ko-KR" altLang="en-US" sz="1050" b="1" dirty="0">
                  <a:latin typeface="+mn-ea"/>
                  <a:ea typeface="+mn-ea"/>
                </a:rPr>
                <a:t>금 은 쉬어가는 시간 필요</a:t>
              </a:r>
              <a:r>
                <a:rPr lang="en-US" altLang="ko-KR" sz="1050" b="1" dirty="0">
                  <a:latin typeface="+mn-ea"/>
                  <a:ea typeface="+mn-ea"/>
                </a:rPr>
                <a:t>.</a:t>
              </a:r>
              <a:r>
                <a:rPr lang="ko-KR" altLang="en-US" sz="1050" b="1" dirty="0">
                  <a:latin typeface="+mn-ea"/>
                  <a:ea typeface="+mn-ea"/>
                </a:rPr>
                <a:t> </a:t>
              </a:r>
              <a:endParaRPr lang="en-US" altLang="ko-KR" sz="1050" b="1" dirty="0">
                <a:latin typeface="+mn-ea"/>
                <a:ea typeface="+mn-ea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E206506-1B81-C144-8E53-197720CBD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0" y="1201709"/>
              <a:ext cx="3013227" cy="2629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0343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>
            <a:spLocks noGrp="1"/>
          </p:cNvSpPr>
          <p:nvPr>
            <p:ph type="title" idx="4"/>
          </p:nvPr>
        </p:nvSpPr>
        <p:spPr>
          <a:xfrm>
            <a:off x="600885" y="524877"/>
            <a:ext cx="3415690" cy="45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월별 점심 식수 인원 수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766F43-D777-4A4D-981D-0CEA990BCD40}"/>
              </a:ext>
            </a:extLst>
          </p:cNvPr>
          <p:cNvSpPr/>
          <p:nvPr/>
        </p:nvSpPr>
        <p:spPr>
          <a:xfrm flipH="1">
            <a:off x="0" y="4623"/>
            <a:ext cx="100013" cy="6627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ko-Kore-KR" alt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9295BD-C14B-CA46-A9F9-DC16C0D41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5" y="2754777"/>
            <a:ext cx="7865230" cy="21950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96D283B-2439-A041-BB48-4ED0A4A4B8BC}"/>
              </a:ext>
            </a:extLst>
          </p:cNvPr>
          <p:cNvSpPr/>
          <p:nvPr/>
        </p:nvSpPr>
        <p:spPr>
          <a:xfrm>
            <a:off x="639385" y="976080"/>
            <a:ext cx="582706" cy="20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ko-Kore-KR" alt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461;p48">
            <a:extLst>
              <a:ext uri="{FF2B5EF4-FFF2-40B4-BE49-F238E27FC236}">
                <a16:creationId xmlns:a16="http://schemas.microsoft.com/office/drawing/2014/main" id="{C1F64DE8-CEF7-1343-870E-6DF2565632D9}"/>
              </a:ext>
            </a:extLst>
          </p:cNvPr>
          <p:cNvSpPr txBox="1">
            <a:spLocks/>
          </p:cNvSpPr>
          <p:nvPr/>
        </p:nvSpPr>
        <p:spPr>
          <a:xfrm>
            <a:off x="600885" y="897439"/>
            <a:ext cx="8580524" cy="177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SzPts val="1100"/>
            </a:pPr>
            <a:r>
              <a:rPr lang="en-US" altLang="ko-KR" sz="1100" dirty="0">
                <a:ln>
                  <a:solidFill>
                    <a:schemeClr val="tx1"/>
                  </a:solidFill>
                </a:ln>
              </a:rPr>
              <a:t>Insight</a:t>
            </a:r>
          </a:p>
          <a:p>
            <a:pPr marL="0" indent="0" algn="l">
              <a:buSzPts val="1100"/>
            </a:pPr>
            <a:endParaRPr lang="en-US" altLang="ko-KR" sz="1100" dirty="0">
              <a:ln>
                <a:solidFill>
                  <a:schemeClr val="tx1"/>
                </a:solidFill>
              </a:ln>
            </a:endParaRPr>
          </a:p>
          <a:p>
            <a:pPr marL="228600" indent="-228600" algn="l">
              <a:lnSpc>
                <a:spcPct val="150000"/>
              </a:lnSpc>
              <a:buSzPts val="1100"/>
              <a:buFont typeface="+mj-lt"/>
              <a:buAutoNum type="arabicPeriod"/>
            </a:pPr>
            <a:r>
              <a:rPr lang="en-US" altLang="ko-KR" sz="1100" dirty="0">
                <a:latin typeface="+mn-ea"/>
                <a:ea typeface="+mn-ea"/>
              </a:rPr>
              <a:t>2017</a:t>
            </a:r>
            <a:r>
              <a:rPr lang="ko-KR" altLang="en-US" sz="1100" dirty="0">
                <a:latin typeface="+mn-ea"/>
                <a:ea typeface="+mn-ea"/>
              </a:rPr>
              <a:t>년부터 </a:t>
            </a:r>
            <a:r>
              <a:rPr lang="en-US" altLang="ko-KR" sz="1100" dirty="0">
                <a:latin typeface="+mn-ea"/>
                <a:ea typeface="+mn-ea"/>
              </a:rPr>
              <a:t>12</a:t>
            </a:r>
            <a:r>
              <a:rPr lang="ko-KR" altLang="en-US" sz="1100" dirty="0">
                <a:latin typeface="+mn-ea"/>
                <a:ea typeface="+mn-ea"/>
              </a:rPr>
              <a:t>월에 먹는 사람수가 좀 줄어든다</a:t>
            </a:r>
            <a:r>
              <a:rPr lang="en-US" altLang="ko-KR" sz="1100" dirty="0">
                <a:latin typeface="+mn-ea"/>
                <a:ea typeface="+mn-ea"/>
              </a:rPr>
              <a:t>.</a:t>
            </a:r>
          </a:p>
          <a:p>
            <a:pPr marL="0" indent="0" algn="l">
              <a:lnSpc>
                <a:spcPct val="150000"/>
              </a:lnSpc>
              <a:buSzPts val="1100"/>
            </a:pPr>
            <a:r>
              <a:rPr lang="en-US" altLang="ko-KR" sz="1100" dirty="0">
                <a:latin typeface="+mn-ea"/>
                <a:ea typeface="+mn-ea"/>
              </a:rPr>
              <a:t>	=&gt;</a:t>
            </a:r>
            <a:r>
              <a:rPr lang="ko-KR" altLang="en-US" sz="1100" dirty="0">
                <a:latin typeface="+mn-ea"/>
                <a:ea typeface="+mn-ea"/>
              </a:rPr>
              <a:t>연말이라 회식이 많다고 추론 </a:t>
            </a:r>
            <a:r>
              <a:rPr lang="en-US" altLang="ko-KR" sz="1100" dirty="0">
                <a:latin typeface="+mn-ea"/>
                <a:ea typeface="+mn-ea"/>
              </a:rPr>
              <a:t>/</a:t>
            </a:r>
            <a:r>
              <a:rPr lang="ko-KR" altLang="en-US" sz="1100" dirty="0">
                <a:latin typeface="+mn-ea"/>
                <a:ea typeface="+mn-ea"/>
              </a:rPr>
              <a:t> 점점 개인화가 빠르게 진행 된다고 추론 </a:t>
            </a:r>
            <a:r>
              <a:rPr lang="en-US" altLang="ko-KR" sz="1100" dirty="0">
                <a:latin typeface="+mn-ea"/>
                <a:ea typeface="+mn-ea"/>
              </a:rPr>
              <a:t>(</a:t>
            </a:r>
            <a:r>
              <a:rPr lang="ko-KR" altLang="en-US" sz="1100" dirty="0">
                <a:latin typeface="+mn-ea"/>
                <a:ea typeface="+mn-ea"/>
              </a:rPr>
              <a:t>연말은 가족 </a:t>
            </a:r>
            <a:r>
              <a:rPr lang="en-US" altLang="ko-KR" sz="1100" dirty="0">
                <a:latin typeface="+mn-ea"/>
                <a:ea typeface="+mn-ea"/>
              </a:rPr>
              <a:t>or </a:t>
            </a:r>
            <a:r>
              <a:rPr lang="ko-KR" altLang="en-US" sz="1100" dirty="0">
                <a:latin typeface="+mn-ea"/>
                <a:ea typeface="+mn-ea"/>
              </a:rPr>
              <a:t>사랑하는 사람과</a:t>
            </a:r>
            <a:r>
              <a:rPr lang="en-US" altLang="ko-KR" sz="1100" dirty="0">
                <a:latin typeface="+mn-ea"/>
                <a:ea typeface="+mn-ea"/>
              </a:rPr>
              <a:t>)</a:t>
            </a:r>
          </a:p>
          <a:p>
            <a:pPr marL="0" indent="0" algn="l">
              <a:lnSpc>
                <a:spcPct val="150000"/>
              </a:lnSpc>
              <a:buSzPts val="1100"/>
            </a:pPr>
            <a:r>
              <a:rPr lang="en-US" altLang="ko-KR" sz="1100" dirty="0">
                <a:latin typeface="+mn-ea"/>
                <a:ea typeface="+mn-ea"/>
              </a:rPr>
              <a:t>2. </a:t>
            </a:r>
            <a:r>
              <a:rPr lang="ko-KR" altLang="en-US" sz="1100" dirty="0">
                <a:latin typeface="+mn-ea"/>
                <a:ea typeface="+mn-ea"/>
              </a:rPr>
              <a:t>코로나 이전 이후</a:t>
            </a:r>
            <a:endParaRPr lang="en-US" altLang="ko-KR" sz="1100" dirty="0">
              <a:latin typeface="+mn-ea"/>
              <a:ea typeface="+mn-ea"/>
            </a:endParaRPr>
          </a:p>
          <a:p>
            <a:pPr marL="0" indent="0" algn="l">
              <a:lnSpc>
                <a:spcPct val="150000"/>
              </a:lnSpc>
              <a:buSzPts val="1100"/>
            </a:pPr>
            <a:r>
              <a:rPr lang="en-US" altLang="ko-KR" sz="1100" dirty="0">
                <a:latin typeface="+mn-ea"/>
                <a:ea typeface="+mn-ea"/>
              </a:rPr>
              <a:t>	</a:t>
            </a:r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en-US" altLang="ko-KR" sz="1100" dirty="0">
                <a:latin typeface="+mn-ea"/>
                <a:ea typeface="+mn-ea"/>
              </a:rPr>
              <a:t>=&gt;</a:t>
            </a:r>
            <a:r>
              <a:rPr lang="ko-KR" altLang="en-US" sz="1100" dirty="0">
                <a:latin typeface="+mn-ea"/>
                <a:ea typeface="+mn-ea"/>
              </a:rPr>
              <a:t> 생각보다 코로나의 영향이 적음</a:t>
            </a:r>
            <a:r>
              <a:rPr lang="en-US" altLang="ko-KR" sz="1100" dirty="0">
                <a:latin typeface="+mn-ea"/>
                <a:ea typeface="+mn-ea"/>
              </a:rPr>
              <a:t>.</a:t>
            </a:r>
          </a:p>
          <a:p>
            <a:pPr marL="0" indent="0" algn="l">
              <a:lnSpc>
                <a:spcPct val="150000"/>
              </a:lnSpc>
              <a:buSzPts val="1100"/>
            </a:pPr>
            <a:r>
              <a:rPr lang="en-US" altLang="ko-KR" sz="1100" dirty="0">
                <a:latin typeface="+mn-ea"/>
                <a:ea typeface="+mn-ea"/>
              </a:rPr>
              <a:t>3.</a:t>
            </a:r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en-US" altLang="ko-KR" sz="1100" dirty="0">
                <a:latin typeface="+mn-ea"/>
                <a:ea typeface="+mn-ea"/>
              </a:rPr>
              <a:t>1</a:t>
            </a:r>
            <a:r>
              <a:rPr lang="ko-KR" altLang="en-US" sz="1100" dirty="0">
                <a:latin typeface="+mn-ea"/>
                <a:ea typeface="+mn-ea"/>
              </a:rPr>
              <a:t>월 </a:t>
            </a:r>
            <a:r>
              <a:rPr lang="en-US" altLang="ko-KR" sz="1100" dirty="0">
                <a:latin typeface="+mn-ea"/>
                <a:ea typeface="+mn-ea"/>
              </a:rPr>
              <a:t>,</a:t>
            </a:r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en-US" altLang="ko-KR" sz="1100" dirty="0">
                <a:latin typeface="+mn-ea"/>
                <a:ea typeface="+mn-ea"/>
              </a:rPr>
              <a:t>2</a:t>
            </a:r>
            <a:r>
              <a:rPr lang="ko-KR" altLang="en-US" sz="1100" dirty="0">
                <a:latin typeface="+mn-ea"/>
                <a:ea typeface="+mn-ea"/>
              </a:rPr>
              <a:t>월 에는 사람들의 수가 늘어남</a:t>
            </a:r>
            <a:r>
              <a:rPr lang="en-US" altLang="ko-KR" sz="1100" dirty="0">
                <a:latin typeface="+mn-ea"/>
                <a:ea typeface="+mn-ea"/>
              </a:rPr>
              <a:t>.</a:t>
            </a:r>
          </a:p>
          <a:p>
            <a:pPr marL="0" indent="0" algn="l">
              <a:lnSpc>
                <a:spcPct val="150000"/>
              </a:lnSpc>
              <a:buSzPts val="1100"/>
            </a:pPr>
            <a:r>
              <a:rPr lang="en-US" altLang="ko-KR" sz="1100" dirty="0">
                <a:latin typeface="+mn-ea"/>
                <a:ea typeface="+mn-ea"/>
              </a:rPr>
              <a:t>	=&gt;</a:t>
            </a:r>
            <a:r>
              <a:rPr lang="ko-KR" altLang="en-US" sz="1100" dirty="0">
                <a:latin typeface="+mn-ea"/>
                <a:ea typeface="+mn-ea"/>
              </a:rPr>
              <a:t> 추운 날씨에 구내식당을 이용 </a:t>
            </a:r>
            <a:r>
              <a:rPr lang="ko-KR" altLang="en-US" sz="1100" dirty="0" err="1">
                <a:latin typeface="+mn-ea"/>
                <a:ea typeface="+mn-ea"/>
              </a:rPr>
              <a:t>할것이라는</a:t>
            </a:r>
            <a:r>
              <a:rPr lang="ko-KR" altLang="en-US" sz="1100" dirty="0">
                <a:latin typeface="+mn-ea"/>
                <a:ea typeface="+mn-ea"/>
              </a:rPr>
              <a:t> 추론</a:t>
            </a:r>
            <a:r>
              <a:rPr lang="en-US" altLang="ko-KR" sz="1100" dirty="0">
                <a:latin typeface="+mn-ea"/>
                <a:ea typeface="+mn-ea"/>
              </a:rPr>
              <a:t>.</a:t>
            </a:r>
          </a:p>
          <a:p>
            <a:pPr marL="0" indent="0" algn="l">
              <a:buSzPts val="1100"/>
            </a:pPr>
            <a:endParaRPr lang="en-US" altLang="ko-KR" sz="1100" dirty="0"/>
          </a:p>
          <a:p>
            <a:pPr marL="0" indent="0" algn="l">
              <a:buSzPts val="1100"/>
              <a:buFont typeface="Arial"/>
              <a:buNone/>
            </a:pPr>
            <a:r>
              <a:rPr lang="ko-KR" altLang="en-US" sz="1100" dirty="0"/>
              <a:t> 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488525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>
            <a:spLocks noGrp="1"/>
          </p:cNvSpPr>
          <p:nvPr>
            <p:ph type="title" idx="4"/>
          </p:nvPr>
        </p:nvSpPr>
        <p:spPr>
          <a:xfrm>
            <a:off x="635155" y="528412"/>
            <a:ext cx="3415690" cy="45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월별 저녁 식수 인원 수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766F43-D777-4A4D-981D-0CEA990BCD40}"/>
              </a:ext>
            </a:extLst>
          </p:cNvPr>
          <p:cNvSpPr/>
          <p:nvPr/>
        </p:nvSpPr>
        <p:spPr>
          <a:xfrm flipH="1">
            <a:off x="0" y="4623"/>
            <a:ext cx="100013" cy="6627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ko-Kore-KR" alt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F1013C-4A0F-6D4E-82FD-2745AF74E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55" y="1466598"/>
            <a:ext cx="8640000" cy="288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56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>
            <a:spLocks noGrp="1"/>
          </p:cNvSpPr>
          <p:nvPr>
            <p:ph type="title" idx="4"/>
          </p:nvPr>
        </p:nvSpPr>
        <p:spPr>
          <a:xfrm>
            <a:off x="1818800" y="336004"/>
            <a:ext cx="5506401" cy="66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점심 밥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국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메인 음식 만 살펴보기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766F43-D777-4A4D-981D-0CEA990BCD40}"/>
              </a:ext>
            </a:extLst>
          </p:cNvPr>
          <p:cNvSpPr/>
          <p:nvPr/>
        </p:nvSpPr>
        <p:spPr>
          <a:xfrm flipH="1">
            <a:off x="0" y="4623"/>
            <a:ext cx="100013" cy="6627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ko-Kore-KR" alt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5718F79-9530-2E41-B155-183A1155A869}"/>
              </a:ext>
            </a:extLst>
          </p:cNvPr>
          <p:cNvGrpSpPr/>
          <p:nvPr/>
        </p:nvGrpSpPr>
        <p:grpSpPr>
          <a:xfrm>
            <a:off x="1091026" y="1087017"/>
            <a:ext cx="1833759" cy="3568301"/>
            <a:chOff x="424319" y="578791"/>
            <a:chExt cx="2057400" cy="3902168"/>
          </a:xfrm>
        </p:grpSpPr>
        <p:pic>
          <p:nvPicPr>
            <p:cNvPr id="11" name="그림 10" descr="텍스트, 영수증이(가) 표시된 사진&#10;&#10;자동 생성된 설명">
              <a:extLst>
                <a:ext uri="{FF2B5EF4-FFF2-40B4-BE49-F238E27FC236}">
                  <a16:creationId xmlns:a16="http://schemas.microsoft.com/office/drawing/2014/main" id="{688DA6DB-1608-1643-8A7A-F0E71B442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319" y="1725059"/>
              <a:ext cx="2057400" cy="2755900"/>
            </a:xfrm>
            <a:prstGeom prst="rect">
              <a:avLst/>
            </a:prstGeom>
          </p:spPr>
        </p:pic>
        <p:grpSp>
          <p:nvGrpSpPr>
            <p:cNvPr id="16" name="Google Shape;499;p28">
              <a:extLst>
                <a:ext uri="{FF2B5EF4-FFF2-40B4-BE49-F238E27FC236}">
                  <a16:creationId xmlns:a16="http://schemas.microsoft.com/office/drawing/2014/main" id="{94548473-F72E-504A-B9C0-ED0F824EB574}"/>
                </a:ext>
              </a:extLst>
            </p:cNvPr>
            <p:cNvGrpSpPr/>
            <p:nvPr/>
          </p:nvGrpSpPr>
          <p:grpSpPr>
            <a:xfrm>
              <a:off x="506788" y="578791"/>
              <a:ext cx="1974931" cy="1110919"/>
              <a:chOff x="4540529" y="1550173"/>
              <a:chExt cx="1974931" cy="1110919"/>
            </a:xfrm>
          </p:grpSpPr>
          <p:sp>
            <p:nvSpPr>
              <p:cNvPr id="17" name="Google Shape;500;p28">
                <a:extLst>
                  <a:ext uri="{FF2B5EF4-FFF2-40B4-BE49-F238E27FC236}">
                    <a16:creationId xmlns:a16="http://schemas.microsoft.com/office/drawing/2014/main" id="{D1B3814F-1298-5C46-AA1F-10690ECFBB6A}"/>
                  </a:ext>
                </a:extLst>
              </p:cNvPr>
              <p:cNvSpPr/>
              <p:nvPr/>
            </p:nvSpPr>
            <p:spPr>
              <a:xfrm>
                <a:off x="4540529" y="1550173"/>
                <a:ext cx="1974931" cy="10503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501;p28">
                <a:extLst>
                  <a:ext uri="{FF2B5EF4-FFF2-40B4-BE49-F238E27FC236}">
                    <a16:creationId xmlns:a16="http://schemas.microsoft.com/office/drawing/2014/main" id="{63D238C4-8BF3-8A40-8DF4-E3B47B79A954}"/>
                  </a:ext>
                </a:extLst>
              </p:cNvPr>
              <p:cNvSpPr txBox="1"/>
              <p:nvPr/>
            </p:nvSpPr>
            <p:spPr>
              <a:xfrm>
                <a:off x="4661154" y="1679724"/>
                <a:ext cx="1762099" cy="981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Montserrat"/>
                  <a:buNone/>
                </a:pPr>
                <a:r>
                  <a:rPr lang="ko-KR" altLang="en-US" b="1" dirty="0">
                    <a:solidFill>
                      <a:schemeClr val="lt1"/>
                    </a:solidFill>
                  </a:rPr>
                  <a:t>밥</a:t>
                </a:r>
                <a:r>
                  <a:rPr lang="ko-KR" altLang="en-US" dirty="0">
                    <a:solidFill>
                      <a:schemeClr val="lt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lt1"/>
                    </a:solidFill>
                  </a:rPr>
                  <a:t>:</a:t>
                </a:r>
                <a:r>
                  <a:rPr lang="ko-KR" altLang="en-US" dirty="0">
                    <a:solidFill>
                      <a:schemeClr val="lt1"/>
                    </a:solidFill>
                  </a:rPr>
                  <a:t>  상관관계 가 약할 것으로 예상</a:t>
                </a:r>
                <a:r>
                  <a:rPr lang="en-US" altLang="ko-KR" dirty="0">
                    <a:solidFill>
                      <a:schemeClr val="lt1"/>
                    </a:solidFill>
                  </a:rPr>
                  <a:t>.</a:t>
                </a:r>
                <a:endParaRPr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4A4EEAD-01D2-A54E-A49D-CCCC1C809228}"/>
              </a:ext>
            </a:extLst>
          </p:cNvPr>
          <p:cNvGrpSpPr/>
          <p:nvPr/>
        </p:nvGrpSpPr>
        <p:grpSpPr>
          <a:xfrm>
            <a:off x="3507833" y="1092400"/>
            <a:ext cx="2210386" cy="3568301"/>
            <a:chOff x="3007859" y="578791"/>
            <a:chExt cx="2479959" cy="3902168"/>
          </a:xfrm>
        </p:grpSpPr>
        <p:pic>
          <p:nvPicPr>
            <p:cNvPr id="4" name="그림 3" descr="테이블이(가) 표시된 사진&#10;&#10;자동 생성된 설명">
              <a:extLst>
                <a:ext uri="{FF2B5EF4-FFF2-40B4-BE49-F238E27FC236}">
                  <a16:creationId xmlns:a16="http://schemas.microsoft.com/office/drawing/2014/main" id="{AE029D9E-8533-9546-AB4C-0AAC9F40E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7859" y="1725059"/>
              <a:ext cx="2479959" cy="2755900"/>
            </a:xfrm>
            <a:prstGeom prst="rect">
              <a:avLst/>
            </a:prstGeom>
          </p:spPr>
        </p:pic>
        <p:grpSp>
          <p:nvGrpSpPr>
            <p:cNvPr id="19" name="Google Shape;499;p28">
              <a:extLst>
                <a:ext uri="{FF2B5EF4-FFF2-40B4-BE49-F238E27FC236}">
                  <a16:creationId xmlns:a16="http://schemas.microsoft.com/office/drawing/2014/main" id="{B3BBCBE7-0C79-334F-9A12-985D21484106}"/>
                </a:ext>
              </a:extLst>
            </p:cNvPr>
            <p:cNvGrpSpPr/>
            <p:nvPr/>
          </p:nvGrpSpPr>
          <p:grpSpPr>
            <a:xfrm>
              <a:off x="3260372" y="578791"/>
              <a:ext cx="1974931" cy="1110919"/>
              <a:chOff x="4540529" y="1550173"/>
              <a:chExt cx="1974931" cy="1110919"/>
            </a:xfrm>
          </p:grpSpPr>
          <p:sp>
            <p:nvSpPr>
              <p:cNvPr id="20" name="Google Shape;500;p28">
                <a:extLst>
                  <a:ext uri="{FF2B5EF4-FFF2-40B4-BE49-F238E27FC236}">
                    <a16:creationId xmlns:a16="http://schemas.microsoft.com/office/drawing/2014/main" id="{517769EA-A27B-1D4E-A09A-CBCDF122A9BC}"/>
                  </a:ext>
                </a:extLst>
              </p:cNvPr>
              <p:cNvSpPr/>
              <p:nvPr/>
            </p:nvSpPr>
            <p:spPr>
              <a:xfrm>
                <a:off x="4540529" y="1550173"/>
                <a:ext cx="1974931" cy="10503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501;p28">
                <a:extLst>
                  <a:ext uri="{FF2B5EF4-FFF2-40B4-BE49-F238E27FC236}">
                    <a16:creationId xmlns:a16="http://schemas.microsoft.com/office/drawing/2014/main" id="{F696D382-DC05-DC44-8EA6-8AF3ACC77171}"/>
                  </a:ext>
                </a:extLst>
              </p:cNvPr>
              <p:cNvSpPr txBox="1"/>
              <p:nvPr/>
            </p:nvSpPr>
            <p:spPr>
              <a:xfrm>
                <a:off x="4661154" y="1679724"/>
                <a:ext cx="1762099" cy="981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Montserrat"/>
                  <a:buNone/>
                </a:pPr>
                <a:r>
                  <a:rPr lang="ko-KR" altLang="en-US" b="1" dirty="0">
                    <a:solidFill>
                      <a:schemeClr val="lt1"/>
                    </a:solidFill>
                  </a:rPr>
                  <a:t>국</a:t>
                </a:r>
                <a:r>
                  <a:rPr lang="en-US" altLang="ko-KR" dirty="0">
                    <a:solidFill>
                      <a:schemeClr val="lt1"/>
                    </a:solidFill>
                  </a:rPr>
                  <a:t>:</a:t>
                </a:r>
                <a:r>
                  <a:rPr lang="ko-KR" altLang="en-US" dirty="0">
                    <a:solidFill>
                      <a:schemeClr val="lt1"/>
                    </a:solidFill>
                  </a:rPr>
                  <a:t> 상관관계 가 있을 것으로 예상</a:t>
                </a:r>
                <a:r>
                  <a:rPr lang="en-US" altLang="ko-KR" dirty="0">
                    <a:solidFill>
                      <a:schemeClr val="lt1"/>
                    </a:solidFill>
                  </a:rPr>
                  <a:t>.</a:t>
                </a:r>
                <a:endParaRPr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DEDC6DC-2AF3-CF43-B266-1EDB7CE5534D}"/>
              </a:ext>
            </a:extLst>
          </p:cNvPr>
          <p:cNvGrpSpPr/>
          <p:nvPr/>
        </p:nvGrpSpPr>
        <p:grpSpPr>
          <a:xfrm>
            <a:off x="6076965" y="1092400"/>
            <a:ext cx="2210386" cy="3557535"/>
            <a:chOff x="6067339" y="590565"/>
            <a:chExt cx="2479959" cy="3890394"/>
          </a:xfrm>
        </p:grpSpPr>
        <p:pic>
          <p:nvPicPr>
            <p:cNvPr id="8" name="그림 7" descr="텍스트, 영수증이(가) 표시된 사진&#10;&#10;자동 생성된 설명">
              <a:extLst>
                <a:ext uri="{FF2B5EF4-FFF2-40B4-BE49-F238E27FC236}">
                  <a16:creationId xmlns:a16="http://schemas.microsoft.com/office/drawing/2014/main" id="{51347A69-E2B4-1540-9E1C-0F6477C7A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7339" y="1725059"/>
              <a:ext cx="2479959" cy="2755900"/>
            </a:xfrm>
            <a:prstGeom prst="rect">
              <a:avLst/>
            </a:prstGeom>
          </p:spPr>
        </p:pic>
        <p:grpSp>
          <p:nvGrpSpPr>
            <p:cNvPr id="25" name="Google Shape;499;p28">
              <a:extLst>
                <a:ext uri="{FF2B5EF4-FFF2-40B4-BE49-F238E27FC236}">
                  <a16:creationId xmlns:a16="http://schemas.microsoft.com/office/drawing/2014/main" id="{DEF90D83-5270-5D41-B988-8BE2F2DEDE27}"/>
                </a:ext>
              </a:extLst>
            </p:cNvPr>
            <p:cNvGrpSpPr/>
            <p:nvPr/>
          </p:nvGrpSpPr>
          <p:grpSpPr>
            <a:xfrm>
              <a:off x="6226788" y="590565"/>
              <a:ext cx="1974931" cy="1050319"/>
              <a:chOff x="4540529" y="1550173"/>
              <a:chExt cx="1974931" cy="1050319"/>
            </a:xfrm>
          </p:grpSpPr>
          <p:sp>
            <p:nvSpPr>
              <p:cNvPr id="26" name="Google Shape;500;p28">
                <a:extLst>
                  <a:ext uri="{FF2B5EF4-FFF2-40B4-BE49-F238E27FC236}">
                    <a16:creationId xmlns:a16="http://schemas.microsoft.com/office/drawing/2014/main" id="{136FC0B8-849A-CA42-B3B6-A21EF25F2F91}"/>
                  </a:ext>
                </a:extLst>
              </p:cNvPr>
              <p:cNvSpPr/>
              <p:nvPr/>
            </p:nvSpPr>
            <p:spPr>
              <a:xfrm>
                <a:off x="4540529" y="1550173"/>
                <a:ext cx="1974931" cy="10503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501;p28">
                <a:extLst>
                  <a:ext uri="{FF2B5EF4-FFF2-40B4-BE49-F238E27FC236}">
                    <a16:creationId xmlns:a16="http://schemas.microsoft.com/office/drawing/2014/main" id="{7E22BC19-9D86-A244-AAD6-58A57F045E69}"/>
                  </a:ext>
                </a:extLst>
              </p:cNvPr>
              <p:cNvSpPr txBox="1"/>
              <p:nvPr/>
            </p:nvSpPr>
            <p:spPr>
              <a:xfrm>
                <a:off x="4661154" y="1616651"/>
                <a:ext cx="1762099" cy="981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Montserrat"/>
                  <a:buNone/>
                </a:pPr>
                <a:r>
                  <a:rPr lang="ko-KR" altLang="en-US" b="1" dirty="0">
                    <a:solidFill>
                      <a:schemeClr val="lt1"/>
                    </a:solidFill>
                  </a:rPr>
                  <a:t>메인 음식</a:t>
                </a:r>
                <a:r>
                  <a:rPr lang="en-US" altLang="ko-KR" dirty="0">
                    <a:solidFill>
                      <a:schemeClr val="lt1"/>
                    </a:solidFill>
                  </a:rPr>
                  <a:t>:</a:t>
                </a:r>
                <a:r>
                  <a:rPr lang="ko-KR" altLang="en-US" dirty="0">
                    <a:solidFill>
                      <a:schemeClr val="lt1"/>
                    </a:solidFill>
                  </a:rPr>
                  <a:t> 상관관계 가 있을 것으로 예상</a:t>
                </a:r>
                <a:r>
                  <a:rPr lang="en-US" altLang="ko-KR" dirty="0">
                    <a:solidFill>
                      <a:schemeClr val="lt1"/>
                    </a:solidFill>
                  </a:rPr>
                  <a:t>.</a:t>
                </a:r>
                <a:endParaRPr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0509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>
            <a:spLocks noGrp="1"/>
          </p:cNvSpPr>
          <p:nvPr>
            <p:ph type="title" idx="4"/>
          </p:nvPr>
        </p:nvSpPr>
        <p:spPr>
          <a:xfrm>
            <a:off x="1818800" y="301647"/>
            <a:ext cx="5506401" cy="66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저녁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국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메인 음식 만 살펴보기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766F43-D777-4A4D-981D-0CEA990BCD40}"/>
              </a:ext>
            </a:extLst>
          </p:cNvPr>
          <p:cNvSpPr/>
          <p:nvPr/>
        </p:nvSpPr>
        <p:spPr>
          <a:xfrm flipH="1">
            <a:off x="0" y="4623"/>
            <a:ext cx="100013" cy="6627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ko-Kore-KR" alt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EC7D9E-82AC-024C-9C4F-DFD238210F83}"/>
              </a:ext>
            </a:extLst>
          </p:cNvPr>
          <p:cNvSpPr/>
          <p:nvPr/>
        </p:nvSpPr>
        <p:spPr>
          <a:xfrm>
            <a:off x="2262483" y="2274987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lt1"/>
                </a:solidFill>
              </a:rPr>
              <a:t>:</a:t>
            </a:r>
            <a:endParaRPr lang="ko-Kore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DCBC7C9-1DCE-BA4F-82AA-74D7BED6DF3B}"/>
              </a:ext>
            </a:extLst>
          </p:cNvPr>
          <p:cNvGrpSpPr/>
          <p:nvPr/>
        </p:nvGrpSpPr>
        <p:grpSpPr>
          <a:xfrm>
            <a:off x="2042930" y="1268517"/>
            <a:ext cx="2103279" cy="3345462"/>
            <a:chOff x="1119483" y="614140"/>
            <a:chExt cx="2286000" cy="3636097"/>
          </a:xfrm>
        </p:grpSpPr>
        <p:grpSp>
          <p:nvGrpSpPr>
            <p:cNvPr id="19" name="Google Shape;499;p28">
              <a:extLst>
                <a:ext uri="{FF2B5EF4-FFF2-40B4-BE49-F238E27FC236}">
                  <a16:creationId xmlns:a16="http://schemas.microsoft.com/office/drawing/2014/main" id="{B3BBCBE7-0C79-334F-9A12-985D21484106}"/>
                </a:ext>
              </a:extLst>
            </p:cNvPr>
            <p:cNvGrpSpPr/>
            <p:nvPr/>
          </p:nvGrpSpPr>
          <p:grpSpPr>
            <a:xfrm>
              <a:off x="1243682" y="614140"/>
              <a:ext cx="1974931" cy="1050319"/>
              <a:chOff x="4540529" y="1550173"/>
              <a:chExt cx="1974931" cy="1050319"/>
            </a:xfrm>
          </p:grpSpPr>
          <p:sp>
            <p:nvSpPr>
              <p:cNvPr id="20" name="Google Shape;500;p28">
                <a:extLst>
                  <a:ext uri="{FF2B5EF4-FFF2-40B4-BE49-F238E27FC236}">
                    <a16:creationId xmlns:a16="http://schemas.microsoft.com/office/drawing/2014/main" id="{517769EA-A27B-1D4E-A09A-CBCDF122A9BC}"/>
                  </a:ext>
                </a:extLst>
              </p:cNvPr>
              <p:cNvSpPr/>
              <p:nvPr/>
            </p:nvSpPr>
            <p:spPr>
              <a:xfrm>
                <a:off x="4540529" y="1550173"/>
                <a:ext cx="1974931" cy="10503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501;p28">
                <a:extLst>
                  <a:ext uri="{FF2B5EF4-FFF2-40B4-BE49-F238E27FC236}">
                    <a16:creationId xmlns:a16="http://schemas.microsoft.com/office/drawing/2014/main" id="{F696D382-DC05-DC44-8EA6-8AF3ACC77171}"/>
                  </a:ext>
                </a:extLst>
              </p:cNvPr>
              <p:cNvSpPr txBox="1"/>
              <p:nvPr/>
            </p:nvSpPr>
            <p:spPr>
              <a:xfrm>
                <a:off x="4654956" y="1616179"/>
                <a:ext cx="1762099" cy="981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Montserrat"/>
                  <a:buNone/>
                </a:pPr>
                <a:r>
                  <a:rPr lang="ko-KR" altLang="en-US" sz="1600" dirty="0">
                    <a:solidFill>
                      <a:schemeClr val="lt1"/>
                    </a:solidFill>
                  </a:rPr>
                  <a:t> </a:t>
                </a:r>
                <a:r>
                  <a:rPr lang="ko-KR" altLang="en-US" b="1" dirty="0">
                    <a:solidFill>
                      <a:schemeClr val="lt1"/>
                    </a:solidFill>
                    <a:latin typeface="+mn-ea"/>
                    <a:ea typeface="+mn-ea"/>
                  </a:rPr>
                  <a:t>메인 음식</a:t>
                </a:r>
                <a:r>
                  <a:rPr lang="en-US" altLang="ko-KR" dirty="0">
                    <a:solidFill>
                      <a:schemeClr val="lt1"/>
                    </a:solidFill>
                    <a:latin typeface="+mn-ea"/>
                    <a:ea typeface="+mn-ea"/>
                  </a:rPr>
                  <a:t>:</a:t>
                </a:r>
                <a:r>
                  <a:rPr lang="ko-KR" altLang="en-US" dirty="0">
                    <a:solidFill>
                      <a:schemeClr val="lt1"/>
                    </a:solidFill>
                    <a:latin typeface="+mn-ea"/>
                    <a:ea typeface="+mn-ea"/>
                  </a:rPr>
                  <a:t> 상관관계 가 있을 것 같다</a:t>
                </a:r>
                <a:r>
                  <a:rPr lang="en-US" altLang="ko-KR" dirty="0">
                    <a:solidFill>
                      <a:schemeClr val="lt1"/>
                    </a:solidFill>
                    <a:latin typeface="+mn-ea"/>
                    <a:ea typeface="+mn-ea"/>
                  </a:rPr>
                  <a:t>.</a:t>
                </a:r>
                <a:endParaRPr b="0" i="0" u="none" strike="noStrike" cap="none" dirty="0">
                  <a:solidFill>
                    <a:schemeClr val="lt1"/>
                  </a:solidFill>
                  <a:latin typeface="+mn-ea"/>
                  <a:ea typeface="+mn-ea"/>
                  <a:cs typeface="Arial"/>
                  <a:sym typeface="Arial"/>
                </a:endParaRPr>
              </a:p>
            </p:txBody>
          </p:sp>
        </p:grpSp>
        <p:pic>
          <p:nvPicPr>
            <p:cNvPr id="6" name="그림 5" descr="텍스트, 영수증, 스크린샷이(가) 표시된 사진&#10;&#10;자동 생성된 설명">
              <a:extLst>
                <a:ext uri="{FF2B5EF4-FFF2-40B4-BE49-F238E27FC236}">
                  <a16:creationId xmlns:a16="http://schemas.microsoft.com/office/drawing/2014/main" id="{B2599F6C-80B0-BB43-BA2E-6545A552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9483" y="2065837"/>
              <a:ext cx="2286000" cy="2184400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E52F81C-5DA8-0648-92F5-871B1E959C0E}"/>
              </a:ext>
            </a:extLst>
          </p:cNvPr>
          <p:cNvGrpSpPr/>
          <p:nvPr/>
        </p:nvGrpSpPr>
        <p:grpSpPr>
          <a:xfrm>
            <a:off x="5148155" y="1268517"/>
            <a:ext cx="2103279" cy="3345462"/>
            <a:chOff x="5737294" y="614140"/>
            <a:chExt cx="2286000" cy="3636097"/>
          </a:xfrm>
        </p:grpSpPr>
        <p:grpSp>
          <p:nvGrpSpPr>
            <p:cNvPr id="22" name="Google Shape;499;p28">
              <a:extLst>
                <a:ext uri="{FF2B5EF4-FFF2-40B4-BE49-F238E27FC236}">
                  <a16:creationId xmlns:a16="http://schemas.microsoft.com/office/drawing/2014/main" id="{D0642115-663B-7940-8FB3-4E2CCE9496D6}"/>
                </a:ext>
              </a:extLst>
            </p:cNvPr>
            <p:cNvGrpSpPr/>
            <p:nvPr/>
          </p:nvGrpSpPr>
          <p:grpSpPr>
            <a:xfrm>
              <a:off x="5804762" y="614140"/>
              <a:ext cx="1974931" cy="1187386"/>
              <a:chOff x="4540529" y="1550173"/>
              <a:chExt cx="1974931" cy="1187386"/>
            </a:xfrm>
          </p:grpSpPr>
          <p:sp>
            <p:nvSpPr>
              <p:cNvPr id="23" name="Google Shape;500;p28">
                <a:extLst>
                  <a:ext uri="{FF2B5EF4-FFF2-40B4-BE49-F238E27FC236}">
                    <a16:creationId xmlns:a16="http://schemas.microsoft.com/office/drawing/2014/main" id="{F7A242AB-0FC2-8C4C-96F6-9D62F483C25C}"/>
                  </a:ext>
                </a:extLst>
              </p:cNvPr>
              <p:cNvSpPr/>
              <p:nvPr/>
            </p:nvSpPr>
            <p:spPr>
              <a:xfrm>
                <a:off x="4540529" y="1550173"/>
                <a:ext cx="1974931" cy="10503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501;p28">
                <a:extLst>
                  <a:ext uri="{FF2B5EF4-FFF2-40B4-BE49-F238E27FC236}">
                    <a16:creationId xmlns:a16="http://schemas.microsoft.com/office/drawing/2014/main" id="{560A1DD8-6341-1442-B298-E2ADE2818F5F}"/>
                  </a:ext>
                </a:extLst>
              </p:cNvPr>
              <p:cNvSpPr txBox="1"/>
              <p:nvPr/>
            </p:nvSpPr>
            <p:spPr>
              <a:xfrm>
                <a:off x="4646945" y="1756191"/>
                <a:ext cx="1762099" cy="9813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Montserrat"/>
                  <a:buNone/>
                </a:pPr>
                <a:r>
                  <a:rPr lang="ko-KR" altLang="en-US" b="1" dirty="0">
                    <a:solidFill>
                      <a:schemeClr val="lt1"/>
                    </a:solidFill>
                  </a:rPr>
                  <a:t>국</a:t>
                </a:r>
                <a:r>
                  <a:rPr lang="en-US" altLang="ko-KR" dirty="0">
                    <a:solidFill>
                      <a:schemeClr val="lt1"/>
                    </a:solidFill>
                  </a:rPr>
                  <a:t>:</a:t>
                </a:r>
                <a:r>
                  <a:rPr lang="ko-KR" altLang="en-US" dirty="0">
                    <a:solidFill>
                      <a:schemeClr val="lt1"/>
                    </a:solidFill>
                  </a:rPr>
                  <a:t> 상관관계 가 있을 것 같다</a:t>
                </a:r>
                <a:r>
                  <a:rPr lang="en-US" altLang="ko-KR" dirty="0">
                    <a:solidFill>
                      <a:schemeClr val="lt1"/>
                    </a:solidFill>
                  </a:rPr>
                  <a:t>.</a:t>
                </a:r>
                <a:endParaRPr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F37F39A-FB78-6243-932E-4A61C1061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37294" y="2065837"/>
              <a:ext cx="2286000" cy="218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0564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"/>
          <p:cNvSpPr/>
          <p:nvPr/>
        </p:nvSpPr>
        <p:spPr>
          <a:xfrm>
            <a:off x="5399600" y="1555925"/>
            <a:ext cx="3026400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3"/>
          <p:cNvSpPr/>
          <p:nvPr/>
        </p:nvSpPr>
        <p:spPr>
          <a:xfrm>
            <a:off x="3093406" y="1555925"/>
            <a:ext cx="3026400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3"/>
          <p:cNvSpPr txBox="1">
            <a:spLocks noGrp="1"/>
          </p:cNvSpPr>
          <p:nvPr>
            <p:ph type="title"/>
          </p:nvPr>
        </p:nvSpPr>
        <p:spPr>
          <a:xfrm>
            <a:off x="717800" y="655975"/>
            <a:ext cx="77082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3-2)</a:t>
            </a:r>
            <a:r>
              <a:rPr lang="ko-KR" altLang="en-US">
                <a:latin typeface="Arial"/>
                <a:ea typeface="Arial"/>
                <a:cs typeface="Arial"/>
                <a:sym typeface="Arial"/>
              </a:rPr>
              <a:t> 데이터 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전처리 과정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3"/>
          <p:cNvSpPr/>
          <p:nvPr/>
        </p:nvSpPr>
        <p:spPr>
          <a:xfrm>
            <a:off x="717701" y="1555925"/>
            <a:ext cx="3026400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3"/>
          <p:cNvSpPr txBox="1">
            <a:spLocks noGrp="1"/>
          </p:cNvSpPr>
          <p:nvPr>
            <p:ph type="subTitle" idx="4294967295"/>
          </p:nvPr>
        </p:nvSpPr>
        <p:spPr>
          <a:xfrm>
            <a:off x="1154960" y="1700025"/>
            <a:ext cx="17349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ko-KR" sz="18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r>
              <a:rPr lang="ko-KR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1.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ko-KR" altLang="en-US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정리</a:t>
            </a:r>
            <a:endParaRPr sz="1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3"/>
          <p:cNvSpPr txBox="1">
            <a:spLocks noGrp="1"/>
          </p:cNvSpPr>
          <p:nvPr>
            <p:ph type="subTitle" idx="4294967295"/>
          </p:nvPr>
        </p:nvSpPr>
        <p:spPr>
          <a:xfrm>
            <a:off x="3820575" y="1673975"/>
            <a:ext cx="17349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ko-KR" sz="18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r>
              <a:rPr lang="ko-KR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ko-KR" altLang="en-US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점심</a:t>
            </a:r>
            <a:r>
              <a:rPr lang="en-US" altLang="ko-KR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저녁 메뉴</a:t>
            </a:r>
            <a:endParaRPr sz="1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4294967295"/>
          </p:nvPr>
        </p:nvSpPr>
        <p:spPr>
          <a:xfrm>
            <a:off x="6196280" y="1675565"/>
            <a:ext cx="17349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ko-KR" sz="18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r>
              <a:rPr lang="ko-KR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3.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ko-KR" altLang="en-US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숫자로 변환</a:t>
            </a:r>
            <a:endParaRPr sz="1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3"/>
          <p:cNvSpPr txBox="1">
            <a:spLocks noGrp="1"/>
          </p:cNvSpPr>
          <p:nvPr>
            <p:ph type="subTitle" idx="4294967295"/>
          </p:nvPr>
        </p:nvSpPr>
        <p:spPr>
          <a:xfrm>
            <a:off x="717875" y="2714225"/>
            <a:ext cx="2433300" cy="16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ko-KR" alt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한글컬럼</a:t>
            </a:r>
            <a:r>
              <a:rPr lang="ko-KR" alt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바꾸어 주기</a:t>
            </a:r>
            <a:endParaRPr lang="en-US" altLang="ko-KR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ko-KR" alt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날짜 정리</a:t>
            </a:r>
            <a:endParaRPr lang="en-US" altLang="ko-KR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ko-KR" alt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참여 가능한 인원 컬럼 추가</a:t>
            </a:r>
            <a:endParaRPr lang="en-US" altLang="ko-KR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3"/>
          <p:cNvSpPr txBox="1">
            <a:spLocks noGrp="1"/>
          </p:cNvSpPr>
          <p:nvPr>
            <p:ph type="subTitle" idx="4294967295"/>
          </p:nvPr>
        </p:nvSpPr>
        <p:spPr>
          <a:xfrm>
            <a:off x="3136675" y="2714225"/>
            <a:ext cx="2692322" cy="16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ko-KR" alt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점심 메뉴 나누어 주기</a:t>
            </a:r>
            <a:endParaRPr lang="en-US" altLang="ko-KR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ko-KR" alt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밥</a:t>
            </a:r>
            <a:r>
              <a:rPr lang="ko-KR" alt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국 </a:t>
            </a:r>
            <a:r>
              <a:rPr lang="en-US" altLang="ko-KR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메인 반찬</a:t>
            </a:r>
            <a:endParaRPr lang="en-US" altLang="ko-KR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317500">
              <a:lnSpc>
                <a:spcPct val="150000"/>
              </a:lnSpc>
              <a:buClr>
                <a:schemeClr val="accent1"/>
              </a:buClr>
              <a:buSzPts val="1400"/>
            </a:pPr>
            <a:r>
              <a:rPr lang="ko-KR" alt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저녁 메뉴 나누어 주기</a:t>
            </a:r>
          </a:p>
          <a:p>
            <a:pPr lvl="0" indent="-317500">
              <a:lnSpc>
                <a:spcPct val="150000"/>
              </a:lnSpc>
              <a:buClr>
                <a:schemeClr val="accent1"/>
              </a:buClr>
              <a:buSzPts val="1400"/>
            </a:pPr>
            <a:r>
              <a:rPr lang="ko-KR" alt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밥</a:t>
            </a:r>
            <a:r>
              <a:rPr lang="en-US" altLang="ko-KR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국</a:t>
            </a:r>
            <a:r>
              <a:rPr lang="en-US" altLang="ko-KR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메인 반찬 으 로 나누어 주기</a:t>
            </a:r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4294967295"/>
          </p:nvPr>
        </p:nvSpPr>
        <p:spPr>
          <a:xfrm>
            <a:off x="5733677" y="2714225"/>
            <a:ext cx="2692323" cy="16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ko-KR" alt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문자형 </a:t>
            </a:r>
            <a:r>
              <a:rPr lang="en-US" altLang="ko-KR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ko-KR" alt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숫자로</a:t>
            </a:r>
            <a:endParaRPr lang="en-US" altLang="ko-KR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ko-KR" alt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필요한 컬럼 뽑아</a:t>
            </a:r>
            <a:r>
              <a:rPr lang="en-US" altLang="ko-KR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주기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804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>
            <a:spLocks noGrp="1"/>
          </p:cNvSpPr>
          <p:nvPr>
            <p:ph type="title" idx="4"/>
          </p:nvPr>
        </p:nvSpPr>
        <p:spPr>
          <a:xfrm>
            <a:off x="760396" y="463890"/>
            <a:ext cx="5506401" cy="66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한글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영어 제목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날짜 정리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EC7D9E-82AC-024C-9C4F-DFD238210F83}"/>
              </a:ext>
            </a:extLst>
          </p:cNvPr>
          <p:cNvSpPr/>
          <p:nvPr/>
        </p:nvSpPr>
        <p:spPr>
          <a:xfrm>
            <a:off x="2262483" y="2274987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lt1"/>
                </a:solidFill>
              </a:rPr>
              <a:t>:</a:t>
            </a:r>
            <a:endParaRPr lang="ko-Kore-KR" altLang="en-US" dirty="0"/>
          </a:p>
        </p:txBody>
      </p:sp>
      <p:grpSp>
        <p:nvGrpSpPr>
          <p:cNvPr id="18" name="Google Shape;297;p14">
            <a:extLst>
              <a:ext uri="{FF2B5EF4-FFF2-40B4-BE49-F238E27FC236}">
                <a16:creationId xmlns:a16="http://schemas.microsoft.com/office/drawing/2014/main" id="{5FBAB0BB-CC53-9E42-9FFF-BDA23B60088D}"/>
              </a:ext>
            </a:extLst>
          </p:cNvPr>
          <p:cNvGrpSpPr/>
          <p:nvPr/>
        </p:nvGrpSpPr>
        <p:grpSpPr>
          <a:xfrm>
            <a:off x="-1" y="0"/>
            <a:ext cx="914401" cy="927781"/>
            <a:chOff x="-1" y="0"/>
            <a:chExt cx="914401" cy="927781"/>
          </a:xfrm>
        </p:grpSpPr>
        <p:sp>
          <p:nvSpPr>
            <p:cNvPr id="25" name="Google Shape;298;p14">
              <a:extLst>
                <a:ext uri="{FF2B5EF4-FFF2-40B4-BE49-F238E27FC236}">
                  <a16:creationId xmlns:a16="http://schemas.microsoft.com/office/drawing/2014/main" id="{E479EF84-462D-1C4C-89EE-D0A976C18E11}"/>
                </a:ext>
              </a:extLst>
            </p:cNvPr>
            <p:cNvSpPr/>
            <p:nvPr/>
          </p:nvSpPr>
          <p:spPr>
            <a:xfrm rot="5400000">
              <a:off x="-13382" y="13381"/>
              <a:ext cx="927781" cy="901018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9;p14">
              <a:extLst>
                <a:ext uri="{FF2B5EF4-FFF2-40B4-BE49-F238E27FC236}">
                  <a16:creationId xmlns:a16="http://schemas.microsoft.com/office/drawing/2014/main" id="{22710092-CDF1-8343-9A4C-BDE9E2FA4D41}"/>
                </a:ext>
              </a:extLst>
            </p:cNvPr>
            <p:cNvSpPr txBox="1"/>
            <p:nvPr/>
          </p:nvSpPr>
          <p:spPr>
            <a:xfrm>
              <a:off x="0" y="67384"/>
              <a:ext cx="914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Step 1.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1BC7433-F8CE-0B49-B1E6-59192E2C6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777" y="1014448"/>
            <a:ext cx="3830856" cy="28714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43FE7B-42CF-B841-B1D5-4426922CC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38" y="1344001"/>
            <a:ext cx="4318598" cy="17787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C6A8D34-9A81-CF40-A450-8C6F29067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50" y="3949804"/>
            <a:ext cx="6108700" cy="355600"/>
          </a:xfrm>
          <a:prstGeom prst="rect">
            <a:avLst/>
          </a:prstGeom>
        </p:spPr>
      </p:pic>
      <p:sp>
        <p:nvSpPr>
          <p:cNvPr id="27" name="Google Shape;283;p13">
            <a:extLst>
              <a:ext uri="{FF2B5EF4-FFF2-40B4-BE49-F238E27FC236}">
                <a16:creationId xmlns:a16="http://schemas.microsoft.com/office/drawing/2014/main" id="{374EE65F-B35D-4D44-A358-22AB585E18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3250" y="3325436"/>
            <a:ext cx="2366682" cy="4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altLang="en-US" sz="14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현재인원</a:t>
            </a:r>
            <a:r>
              <a:rPr lang="ko-KR" altLang="en-US" sz="1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컬럼 만들어 주기</a:t>
            </a:r>
            <a:endParaRPr sz="1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343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dirty="0" err="1"/>
              <a:t>Contents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ctrTitle" idx="2"/>
          </p:nvPr>
        </p:nvSpPr>
        <p:spPr>
          <a:xfrm>
            <a:off x="2205575" y="1448719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ko-KR" dirty="0">
                <a:latin typeface="Arial"/>
                <a:ea typeface="Arial"/>
                <a:cs typeface="Arial"/>
                <a:sym typeface="Arial"/>
              </a:rPr>
              <a:t>주제 선정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title" idx="3"/>
          </p:nvPr>
        </p:nvSpPr>
        <p:spPr>
          <a:xfrm>
            <a:off x="613025" y="1578175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ko-KR"/>
              <a:t>01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subTitle" idx="1"/>
          </p:nvPr>
        </p:nvSpPr>
        <p:spPr>
          <a:xfrm>
            <a:off x="2205575" y="1916025"/>
            <a:ext cx="2150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b="1" dirty="0">
                <a:solidFill>
                  <a:schemeClr val="accent5"/>
                </a:solidFill>
                <a:latin typeface="+mn-ea"/>
                <a:ea typeface="+mn-ea"/>
                <a:cs typeface="Arial"/>
                <a:sym typeface="Arial"/>
              </a:rPr>
              <a:t>1-1)</a:t>
            </a:r>
            <a:r>
              <a:rPr lang="ko-KR" altLang="en-US" sz="1200" b="1" dirty="0">
                <a:solidFill>
                  <a:schemeClr val="accent5"/>
                </a:solidFill>
                <a:latin typeface="+mn-ea"/>
                <a:ea typeface="+mn-ea"/>
                <a:cs typeface="Arial"/>
                <a:sym typeface="Arial"/>
              </a:rPr>
              <a:t> 주제 선정 배경</a:t>
            </a:r>
            <a:endParaRPr lang="en-US" altLang="ko-KR" sz="1200" b="1" dirty="0">
              <a:solidFill>
                <a:schemeClr val="accent5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b="1" dirty="0">
                <a:solidFill>
                  <a:schemeClr val="accent5"/>
                </a:solidFill>
                <a:latin typeface="+mn-ea"/>
                <a:ea typeface="+mn-ea"/>
                <a:cs typeface="Arial"/>
                <a:sym typeface="Arial"/>
              </a:rPr>
              <a:t>1-2)</a:t>
            </a:r>
            <a:r>
              <a:rPr lang="ko-KR" altLang="en-US" sz="1200" b="1" dirty="0">
                <a:solidFill>
                  <a:schemeClr val="accent5"/>
                </a:solidFill>
                <a:latin typeface="+mn-ea"/>
                <a:ea typeface="+mn-ea"/>
                <a:cs typeface="Arial"/>
                <a:sym typeface="Arial"/>
              </a:rPr>
              <a:t> 목표 및 데이터 접근</a:t>
            </a:r>
            <a:endParaRPr sz="1200" b="1" dirty="0">
              <a:solidFill>
                <a:schemeClr val="accent5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ctrTitle" idx="4"/>
          </p:nvPr>
        </p:nvSpPr>
        <p:spPr>
          <a:xfrm>
            <a:off x="6170875" y="1448719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ko-KR" dirty="0">
                <a:latin typeface="Arial"/>
                <a:ea typeface="Arial"/>
                <a:cs typeface="Arial"/>
                <a:sym typeface="Arial"/>
              </a:rPr>
              <a:t>데이터 탐색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title" idx="5"/>
          </p:nvPr>
        </p:nvSpPr>
        <p:spPr>
          <a:xfrm>
            <a:off x="4581625" y="1578175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ko-KR"/>
              <a:t>02</a:t>
            </a:r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subTitle" idx="6"/>
          </p:nvPr>
        </p:nvSpPr>
        <p:spPr>
          <a:xfrm>
            <a:off x="6171025" y="1916028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sz="1200" b="1" dirty="0">
                <a:solidFill>
                  <a:schemeClr val="accent5"/>
                </a:solidFill>
                <a:latin typeface="+mn-ea"/>
                <a:ea typeface="+mn-ea"/>
                <a:cs typeface="Arial"/>
                <a:sym typeface="Arial"/>
              </a:rPr>
              <a:t>2-1)</a:t>
            </a:r>
            <a:r>
              <a:rPr lang="ko-KR" altLang="en-US" sz="1200" b="1" dirty="0">
                <a:solidFill>
                  <a:schemeClr val="accent5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ko-KR" sz="1200" b="1" dirty="0">
                <a:solidFill>
                  <a:schemeClr val="accent5"/>
                </a:solidFill>
                <a:latin typeface="+mn-ea"/>
                <a:ea typeface="+mn-ea"/>
                <a:cs typeface="Arial"/>
                <a:sym typeface="Arial"/>
              </a:rPr>
              <a:t>사용 데이터 소개</a:t>
            </a:r>
            <a:endParaRPr lang="en-US" altLang="ko-KR" sz="1200" b="1" dirty="0">
              <a:solidFill>
                <a:schemeClr val="accent5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sz="1200" b="1" dirty="0">
                <a:solidFill>
                  <a:schemeClr val="accent5"/>
                </a:solidFill>
                <a:latin typeface="+mn-ea"/>
                <a:ea typeface="+mn-ea"/>
                <a:cs typeface="Arial"/>
                <a:sym typeface="Arial"/>
              </a:rPr>
              <a:t>2-2)</a:t>
            </a:r>
            <a:r>
              <a:rPr lang="ko-KR" altLang="en-US" sz="1200" b="1" dirty="0">
                <a:solidFill>
                  <a:schemeClr val="accent5"/>
                </a:solidFill>
                <a:latin typeface="+mn-ea"/>
                <a:ea typeface="+mn-ea"/>
                <a:cs typeface="Arial"/>
                <a:sym typeface="Arial"/>
              </a:rPr>
              <a:t> 데이터 전처리</a:t>
            </a:r>
          </a:p>
        </p:txBody>
      </p:sp>
      <p:sp>
        <p:nvSpPr>
          <p:cNvPr id="103" name="Google Shape;103;p2"/>
          <p:cNvSpPr txBox="1">
            <a:spLocks noGrp="1"/>
          </p:cNvSpPr>
          <p:nvPr>
            <p:ph type="ctrTitle" idx="7"/>
          </p:nvPr>
        </p:nvSpPr>
        <p:spPr>
          <a:xfrm>
            <a:off x="2205575" y="2973538"/>
            <a:ext cx="2150400" cy="62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EDA/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추론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전처리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학습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title" idx="8"/>
          </p:nvPr>
        </p:nvSpPr>
        <p:spPr>
          <a:xfrm>
            <a:off x="613025" y="3017600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ko-KR" dirty="0"/>
              <a:t>03</a:t>
            </a:r>
            <a:endParaRPr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subTitle" idx="9"/>
          </p:nvPr>
        </p:nvSpPr>
        <p:spPr>
          <a:xfrm>
            <a:off x="2205575" y="3552128"/>
            <a:ext cx="2150400" cy="941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sz="12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3-1)</a:t>
            </a:r>
            <a:r>
              <a:rPr lang="ko-KR" altLang="en-US" sz="12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정보</a:t>
            </a:r>
            <a:endParaRPr lang="en-US" altLang="ko-KR" sz="1200" b="1" dirty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sz="12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3-2)</a:t>
            </a:r>
            <a:r>
              <a:rPr lang="ko-KR" altLang="en-US" sz="12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데이터 전처리 과정</a:t>
            </a:r>
            <a:endParaRPr lang="en-US" altLang="ko-KR" sz="1200" b="1" dirty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sz="12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3-3)</a:t>
            </a:r>
            <a:r>
              <a:rPr lang="ko-KR" altLang="en-US" sz="12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데이터 학습</a:t>
            </a:r>
            <a:endParaRPr lang="en-US" altLang="ko-KR" sz="1200" b="1" dirty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>
            <a:spLocks noGrp="1"/>
          </p:cNvSpPr>
          <p:nvPr>
            <p:ph type="ctrTitle" idx="13"/>
          </p:nvPr>
        </p:nvSpPr>
        <p:spPr>
          <a:xfrm>
            <a:off x="6170875" y="2973538"/>
            <a:ext cx="2150400" cy="62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ko-KR" dirty="0">
                <a:latin typeface="Arial"/>
                <a:ea typeface="Arial"/>
                <a:cs typeface="Arial"/>
                <a:sym typeface="Arial"/>
              </a:rPr>
              <a:t>결론 및 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해결 방안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>
            <a:spLocks noGrp="1"/>
          </p:cNvSpPr>
          <p:nvPr>
            <p:ph type="title" idx="14"/>
          </p:nvPr>
        </p:nvSpPr>
        <p:spPr>
          <a:xfrm>
            <a:off x="4581625" y="3017600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ko-KR" dirty="0"/>
              <a:t>04</a:t>
            </a:r>
            <a:endParaRPr dirty="0"/>
          </a:p>
        </p:txBody>
      </p:sp>
      <p:sp>
        <p:nvSpPr>
          <p:cNvPr id="15" name="Google Shape;102;p2">
            <a:extLst>
              <a:ext uri="{FF2B5EF4-FFF2-40B4-BE49-F238E27FC236}">
                <a16:creationId xmlns:a16="http://schemas.microsoft.com/office/drawing/2014/main" id="{7B35F9D5-4850-9B48-958C-FA645ACEFB0A}"/>
              </a:ext>
            </a:extLst>
          </p:cNvPr>
          <p:cNvSpPr txBox="1">
            <a:spLocks/>
          </p:cNvSpPr>
          <p:nvPr/>
        </p:nvSpPr>
        <p:spPr>
          <a:xfrm>
            <a:off x="6170875" y="3440697"/>
            <a:ext cx="25064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altLang="ko-KR" sz="1200" b="1" dirty="0">
                <a:solidFill>
                  <a:schemeClr val="accent5"/>
                </a:solidFill>
                <a:latin typeface="+mn-ea"/>
                <a:ea typeface="+mn-ea"/>
                <a:cs typeface="Arial"/>
                <a:sym typeface="Arial"/>
              </a:rPr>
              <a:t>4-1)</a:t>
            </a:r>
            <a:r>
              <a:rPr lang="ko-KR" altLang="en-US" sz="1200" b="1" dirty="0">
                <a:solidFill>
                  <a:schemeClr val="accent5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ko-KR" altLang="en-US" sz="1200" b="1" dirty="0" err="1">
                <a:solidFill>
                  <a:schemeClr val="accent5"/>
                </a:solidFill>
                <a:latin typeface="+mn-ea"/>
                <a:ea typeface="+mn-ea"/>
                <a:cs typeface="Arial"/>
                <a:sym typeface="Arial"/>
              </a:rPr>
              <a:t>잔반을</a:t>
            </a:r>
            <a:r>
              <a:rPr lang="ko-KR" altLang="en-US" sz="1200" b="1" dirty="0">
                <a:solidFill>
                  <a:schemeClr val="accent5"/>
                </a:solidFill>
                <a:latin typeface="+mn-ea"/>
                <a:ea typeface="+mn-ea"/>
                <a:cs typeface="Arial"/>
                <a:sym typeface="Arial"/>
              </a:rPr>
              <a:t> 줄이기 위한 해결책</a:t>
            </a:r>
            <a:endParaRPr lang="en-US" altLang="ko-KR" sz="1200" b="1" dirty="0">
              <a:solidFill>
                <a:schemeClr val="accent5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altLang="ko-KR" sz="1200" b="1" dirty="0">
                <a:solidFill>
                  <a:schemeClr val="accent5"/>
                </a:solidFill>
                <a:latin typeface="+mn-ea"/>
                <a:ea typeface="+mn-ea"/>
                <a:cs typeface="Arial"/>
                <a:sym typeface="Arial"/>
              </a:rPr>
              <a:t>4-2)</a:t>
            </a:r>
            <a:r>
              <a:rPr lang="ko-KR" altLang="en-US" sz="1200" b="1" dirty="0">
                <a:solidFill>
                  <a:schemeClr val="accent5"/>
                </a:solidFill>
                <a:latin typeface="+mn-ea"/>
                <a:ea typeface="+mn-ea"/>
                <a:cs typeface="Arial"/>
                <a:sym typeface="Arial"/>
              </a:rPr>
              <a:t> 결론 및 견해</a:t>
            </a:r>
            <a:endParaRPr lang="en-US" altLang="ko-KR" sz="1200" b="1" dirty="0">
              <a:solidFill>
                <a:schemeClr val="accent5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>
            <a:spLocks noGrp="1"/>
          </p:cNvSpPr>
          <p:nvPr>
            <p:ph type="title" idx="4"/>
          </p:nvPr>
        </p:nvSpPr>
        <p:spPr>
          <a:xfrm>
            <a:off x="750609" y="633524"/>
            <a:ext cx="5506401" cy="66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점심 메뉴 정리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EC7D9E-82AC-024C-9C4F-DFD238210F83}"/>
              </a:ext>
            </a:extLst>
          </p:cNvPr>
          <p:cNvSpPr/>
          <p:nvPr/>
        </p:nvSpPr>
        <p:spPr>
          <a:xfrm>
            <a:off x="2262483" y="2274987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lt1"/>
                </a:solidFill>
              </a:rPr>
              <a:t>:</a:t>
            </a:r>
            <a:endParaRPr lang="ko-Kore-KR" altLang="en-US" dirty="0"/>
          </a:p>
        </p:txBody>
      </p:sp>
      <p:grpSp>
        <p:nvGrpSpPr>
          <p:cNvPr id="18" name="Google Shape;297;p14">
            <a:extLst>
              <a:ext uri="{FF2B5EF4-FFF2-40B4-BE49-F238E27FC236}">
                <a16:creationId xmlns:a16="http://schemas.microsoft.com/office/drawing/2014/main" id="{5FBAB0BB-CC53-9E42-9FFF-BDA23B60088D}"/>
              </a:ext>
            </a:extLst>
          </p:cNvPr>
          <p:cNvGrpSpPr/>
          <p:nvPr/>
        </p:nvGrpSpPr>
        <p:grpSpPr>
          <a:xfrm>
            <a:off x="-1" y="0"/>
            <a:ext cx="914401" cy="927781"/>
            <a:chOff x="-1" y="0"/>
            <a:chExt cx="914401" cy="927781"/>
          </a:xfrm>
        </p:grpSpPr>
        <p:sp>
          <p:nvSpPr>
            <p:cNvPr id="25" name="Google Shape;298;p14">
              <a:extLst>
                <a:ext uri="{FF2B5EF4-FFF2-40B4-BE49-F238E27FC236}">
                  <a16:creationId xmlns:a16="http://schemas.microsoft.com/office/drawing/2014/main" id="{E479EF84-462D-1C4C-89EE-D0A976C18E11}"/>
                </a:ext>
              </a:extLst>
            </p:cNvPr>
            <p:cNvSpPr/>
            <p:nvPr/>
          </p:nvSpPr>
          <p:spPr>
            <a:xfrm rot="5400000">
              <a:off x="-13382" y="13381"/>
              <a:ext cx="927781" cy="901018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9;p14">
              <a:extLst>
                <a:ext uri="{FF2B5EF4-FFF2-40B4-BE49-F238E27FC236}">
                  <a16:creationId xmlns:a16="http://schemas.microsoft.com/office/drawing/2014/main" id="{22710092-CDF1-8343-9A4C-BDE9E2FA4D41}"/>
                </a:ext>
              </a:extLst>
            </p:cNvPr>
            <p:cNvSpPr txBox="1"/>
            <p:nvPr/>
          </p:nvSpPr>
          <p:spPr>
            <a:xfrm>
              <a:off x="0" y="67384"/>
              <a:ext cx="914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Step</a:t>
              </a:r>
              <a:r>
                <a:rPr lang="ko-KR" sz="1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ko-KR" sz="1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ko-KR" sz="1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567F88FC-3CE1-FC47-881E-E44706E67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59" y="1527391"/>
            <a:ext cx="8537482" cy="2932572"/>
          </a:xfrm>
          <a:prstGeom prst="rect">
            <a:avLst/>
          </a:prstGeom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85CA3311-D99A-FB44-A206-3DF07EA6E73D}"/>
              </a:ext>
            </a:extLst>
          </p:cNvPr>
          <p:cNvSpPr/>
          <p:nvPr/>
        </p:nvSpPr>
        <p:spPr>
          <a:xfrm>
            <a:off x="7729086" y="1597794"/>
            <a:ext cx="1039913" cy="284291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ko-Kore-KR" alt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3018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>
            <a:spLocks noGrp="1"/>
          </p:cNvSpPr>
          <p:nvPr>
            <p:ph type="title" idx="4"/>
          </p:nvPr>
        </p:nvSpPr>
        <p:spPr>
          <a:xfrm>
            <a:off x="882191" y="568360"/>
            <a:ext cx="5506401" cy="66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저녁 메뉴 정리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EC7D9E-82AC-024C-9C4F-DFD238210F83}"/>
              </a:ext>
            </a:extLst>
          </p:cNvPr>
          <p:cNvSpPr/>
          <p:nvPr/>
        </p:nvSpPr>
        <p:spPr>
          <a:xfrm>
            <a:off x="2262483" y="2274987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lt1"/>
                </a:solidFill>
              </a:rPr>
              <a:t>:</a:t>
            </a:r>
            <a:endParaRPr lang="ko-Kore-KR" altLang="en-US" dirty="0"/>
          </a:p>
        </p:txBody>
      </p:sp>
      <p:grpSp>
        <p:nvGrpSpPr>
          <p:cNvPr id="18" name="Google Shape;297;p14">
            <a:extLst>
              <a:ext uri="{FF2B5EF4-FFF2-40B4-BE49-F238E27FC236}">
                <a16:creationId xmlns:a16="http://schemas.microsoft.com/office/drawing/2014/main" id="{5FBAB0BB-CC53-9E42-9FFF-BDA23B60088D}"/>
              </a:ext>
            </a:extLst>
          </p:cNvPr>
          <p:cNvGrpSpPr/>
          <p:nvPr/>
        </p:nvGrpSpPr>
        <p:grpSpPr>
          <a:xfrm>
            <a:off x="-1" y="0"/>
            <a:ext cx="914401" cy="927781"/>
            <a:chOff x="-1" y="0"/>
            <a:chExt cx="914401" cy="927781"/>
          </a:xfrm>
        </p:grpSpPr>
        <p:sp>
          <p:nvSpPr>
            <p:cNvPr id="25" name="Google Shape;298;p14">
              <a:extLst>
                <a:ext uri="{FF2B5EF4-FFF2-40B4-BE49-F238E27FC236}">
                  <a16:creationId xmlns:a16="http://schemas.microsoft.com/office/drawing/2014/main" id="{E479EF84-462D-1C4C-89EE-D0A976C18E11}"/>
                </a:ext>
              </a:extLst>
            </p:cNvPr>
            <p:cNvSpPr/>
            <p:nvPr/>
          </p:nvSpPr>
          <p:spPr>
            <a:xfrm rot="5400000">
              <a:off x="-13382" y="13381"/>
              <a:ext cx="927781" cy="901018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9;p14">
              <a:extLst>
                <a:ext uri="{FF2B5EF4-FFF2-40B4-BE49-F238E27FC236}">
                  <a16:creationId xmlns:a16="http://schemas.microsoft.com/office/drawing/2014/main" id="{22710092-CDF1-8343-9A4C-BDE9E2FA4D41}"/>
                </a:ext>
              </a:extLst>
            </p:cNvPr>
            <p:cNvSpPr txBox="1"/>
            <p:nvPr/>
          </p:nvSpPr>
          <p:spPr>
            <a:xfrm>
              <a:off x="0" y="67384"/>
              <a:ext cx="914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Step</a:t>
              </a:r>
              <a:r>
                <a:rPr lang="ko-KR" sz="1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ko-KR" sz="1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ko-KR" sz="1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B1DE77B1-49A0-6043-9515-051765682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193343"/>
            <a:ext cx="7488251" cy="34794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D9450A0-6026-DB4B-8575-6FED3CB8D6EC}"/>
                  </a:ext>
                </a:extLst>
              </p14:cNvPr>
              <p14:cNvContentPartPr/>
              <p14:nvPr/>
            </p14:nvContentPartPr>
            <p14:xfrm>
              <a:off x="4365191" y="4281268"/>
              <a:ext cx="360" cy="79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D9450A0-6026-DB4B-8575-6FED3CB8D6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56551" y="4272628"/>
                <a:ext cx="180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0E348B4-4D59-4A4D-8807-4B70EC2F5414}"/>
                  </a:ext>
                </a:extLst>
              </p14:cNvPr>
              <p14:cNvContentPartPr/>
              <p14:nvPr/>
            </p14:nvContentPartPr>
            <p14:xfrm>
              <a:off x="4617191" y="4835668"/>
              <a:ext cx="360" cy="79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0E348B4-4D59-4A4D-8807-4B70EC2F54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8191" y="4826668"/>
                <a:ext cx="1800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841D80DB-6710-9C4F-A900-8AA6692E7C50}"/>
              </a:ext>
            </a:extLst>
          </p:cNvPr>
          <p:cNvGrpSpPr/>
          <p:nvPr/>
        </p:nvGrpSpPr>
        <p:grpSpPr>
          <a:xfrm>
            <a:off x="882191" y="2197228"/>
            <a:ext cx="3960" cy="360"/>
            <a:chOff x="882191" y="2197228"/>
            <a:chExt cx="39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39D3AD7-63C2-0141-B8B4-A992F988A3CF}"/>
                    </a:ext>
                  </a:extLst>
                </p14:cNvPr>
                <p14:cNvContentPartPr/>
                <p14:nvPr/>
              </p14:nvContentPartPr>
              <p14:xfrm>
                <a:off x="882191" y="2197228"/>
                <a:ext cx="3960" cy="3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39D3AD7-63C2-0141-B8B4-A992F988A3C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3191" y="2188228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BCDDFD1-22E9-FE4E-9A52-3855BC376653}"/>
                    </a:ext>
                  </a:extLst>
                </p14:cNvPr>
                <p14:cNvContentPartPr/>
                <p14:nvPr/>
              </p14:nvContentPartPr>
              <p14:xfrm>
                <a:off x="885431" y="2197228"/>
                <a:ext cx="360" cy="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BCDDFD1-22E9-FE4E-9A52-3855BC37665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6791" y="218822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E22050A-7B88-AF45-B8EC-4B68FA3B465D}"/>
              </a:ext>
            </a:extLst>
          </p:cNvPr>
          <p:cNvSpPr/>
          <p:nvPr/>
        </p:nvSpPr>
        <p:spPr>
          <a:xfrm>
            <a:off x="7270784" y="1107432"/>
            <a:ext cx="1131867" cy="354948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ko-Kore-KR" alt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8657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>
            <a:spLocks noGrp="1"/>
          </p:cNvSpPr>
          <p:nvPr>
            <p:ph type="title" idx="4"/>
          </p:nvPr>
        </p:nvSpPr>
        <p:spPr>
          <a:xfrm>
            <a:off x="901018" y="440316"/>
            <a:ext cx="5506401" cy="66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숫자로 변환해 주기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Train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EC7D9E-82AC-024C-9C4F-DFD238210F83}"/>
              </a:ext>
            </a:extLst>
          </p:cNvPr>
          <p:cNvSpPr/>
          <p:nvPr/>
        </p:nvSpPr>
        <p:spPr>
          <a:xfrm>
            <a:off x="2262483" y="2274987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lt1"/>
                </a:solidFill>
              </a:rPr>
              <a:t>:</a:t>
            </a:r>
            <a:endParaRPr lang="ko-Kore-KR" altLang="en-US" dirty="0"/>
          </a:p>
        </p:txBody>
      </p:sp>
      <p:grpSp>
        <p:nvGrpSpPr>
          <p:cNvPr id="18" name="Google Shape;297;p14">
            <a:extLst>
              <a:ext uri="{FF2B5EF4-FFF2-40B4-BE49-F238E27FC236}">
                <a16:creationId xmlns:a16="http://schemas.microsoft.com/office/drawing/2014/main" id="{5FBAB0BB-CC53-9E42-9FFF-BDA23B60088D}"/>
              </a:ext>
            </a:extLst>
          </p:cNvPr>
          <p:cNvGrpSpPr/>
          <p:nvPr/>
        </p:nvGrpSpPr>
        <p:grpSpPr>
          <a:xfrm>
            <a:off x="-1" y="0"/>
            <a:ext cx="914401" cy="927781"/>
            <a:chOff x="-1" y="0"/>
            <a:chExt cx="914401" cy="927781"/>
          </a:xfrm>
        </p:grpSpPr>
        <p:sp>
          <p:nvSpPr>
            <p:cNvPr id="25" name="Google Shape;298;p14">
              <a:extLst>
                <a:ext uri="{FF2B5EF4-FFF2-40B4-BE49-F238E27FC236}">
                  <a16:creationId xmlns:a16="http://schemas.microsoft.com/office/drawing/2014/main" id="{E479EF84-462D-1C4C-89EE-D0A976C18E11}"/>
                </a:ext>
              </a:extLst>
            </p:cNvPr>
            <p:cNvSpPr/>
            <p:nvPr/>
          </p:nvSpPr>
          <p:spPr>
            <a:xfrm rot="5400000">
              <a:off x="-13382" y="13381"/>
              <a:ext cx="927781" cy="901018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9;p14">
              <a:extLst>
                <a:ext uri="{FF2B5EF4-FFF2-40B4-BE49-F238E27FC236}">
                  <a16:creationId xmlns:a16="http://schemas.microsoft.com/office/drawing/2014/main" id="{22710092-CDF1-8343-9A4C-BDE9E2FA4D41}"/>
                </a:ext>
              </a:extLst>
            </p:cNvPr>
            <p:cNvSpPr txBox="1"/>
            <p:nvPr/>
          </p:nvSpPr>
          <p:spPr>
            <a:xfrm>
              <a:off x="0" y="67384"/>
              <a:ext cx="914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Step</a:t>
              </a:r>
              <a:r>
                <a:rPr lang="ko-KR" sz="1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ko-KR" sz="1200" dirty="0">
                  <a:solidFill>
                    <a:schemeClr val="lt1"/>
                  </a:solidFill>
                </a:rPr>
                <a:t>3</a:t>
              </a:r>
              <a:r>
                <a:rPr lang="ko-KR" sz="1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93CE7D5-3CF7-2D4D-839E-07E611DBC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465" y="1035591"/>
            <a:ext cx="6631120" cy="1849416"/>
          </a:xfrm>
          <a:prstGeom prst="rect">
            <a:avLst/>
          </a:prstGeom>
        </p:spPr>
      </p:pic>
      <p:sp>
        <p:nvSpPr>
          <p:cNvPr id="11" name="Google Shape;265;p11">
            <a:extLst>
              <a:ext uri="{FF2B5EF4-FFF2-40B4-BE49-F238E27FC236}">
                <a16:creationId xmlns:a16="http://schemas.microsoft.com/office/drawing/2014/main" id="{057D4265-E280-D74F-A253-682914499915}"/>
              </a:ext>
            </a:extLst>
          </p:cNvPr>
          <p:cNvSpPr txBox="1"/>
          <p:nvPr/>
        </p:nvSpPr>
        <p:spPr>
          <a:xfrm>
            <a:off x="262768" y="1117150"/>
            <a:ext cx="181285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b="1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원본 데이터</a:t>
            </a:r>
            <a:endParaRPr b="1" dirty="0"/>
          </a:p>
        </p:txBody>
      </p:sp>
      <p:sp>
        <p:nvSpPr>
          <p:cNvPr id="12" name="Google Shape;267;p11">
            <a:extLst>
              <a:ext uri="{FF2B5EF4-FFF2-40B4-BE49-F238E27FC236}">
                <a16:creationId xmlns:a16="http://schemas.microsoft.com/office/drawing/2014/main" id="{C99CFE61-A409-0244-9172-B0DEC8CC6255}"/>
              </a:ext>
            </a:extLst>
          </p:cNvPr>
          <p:cNvSpPr txBox="1"/>
          <p:nvPr/>
        </p:nvSpPr>
        <p:spPr>
          <a:xfrm>
            <a:off x="262768" y="3240916"/>
            <a:ext cx="191293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b="1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전처리 완료 </a:t>
            </a:r>
            <a:endParaRPr b="1" i="0" u="none" strike="noStrike" cap="none" dirty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endParaRPr b="1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DFBF1693-A56A-1D41-BDCC-8291DCA7A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465" y="3235935"/>
            <a:ext cx="6631120" cy="1591199"/>
          </a:xfrm>
          <a:prstGeom prst="rect">
            <a:avLst/>
          </a:prstGeom>
        </p:spPr>
      </p:pic>
      <p:sp>
        <p:nvSpPr>
          <p:cNvPr id="15" name="Google Shape;268;p11">
            <a:extLst>
              <a:ext uri="{FF2B5EF4-FFF2-40B4-BE49-F238E27FC236}">
                <a16:creationId xmlns:a16="http://schemas.microsoft.com/office/drawing/2014/main" id="{66D404A0-A32B-CA4D-80B3-BF46784E3F26}"/>
              </a:ext>
            </a:extLst>
          </p:cNvPr>
          <p:cNvSpPr/>
          <p:nvPr/>
        </p:nvSpPr>
        <p:spPr>
          <a:xfrm rot="5400000">
            <a:off x="5034122" y="3044900"/>
            <a:ext cx="330839" cy="243204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9183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>
            <a:spLocks noGrp="1"/>
          </p:cNvSpPr>
          <p:nvPr>
            <p:ph type="title" idx="4"/>
          </p:nvPr>
        </p:nvSpPr>
        <p:spPr>
          <a:xfrm>
            <a:off x="853438" y="463890"/>
            <a:ext cx="5506401" cy="66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숫자로 변환해 주기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Test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EC7D9E-82AC-024C-9C4F-DFD238210F83}"/>
              </a:ext>
            </a:extLst>
          </p:cNvPr>
          <p:cNvSpPr/>
          <p:nvPr/>
        </p:nvSpPr>
        <p:spPr>
          <a:xfrm>
            <a:off x="2262483" y="2274987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lt1"/>
                </a:solidFill>
              </a:rPr>
              <a:t>:</a:t>
            </a:r>
            <a:endParaRPr lang="ko-Kore-KR" altLang="en-US" dirty="0"/>
          </a:p>
        </p:txBody>
      </p:sp>
      <p:grpSp>
        <p:nvGrpSpPr>
          <p:cNvPr id="18" name="Google Shape;297;p14">
            <a:extLst>
              <a:ext uri="{FF2B5EF4-FFF2-40B4-BE49-F238E27FC236}">
                <a16:creationId xmlns:a16="http://schemas.microsoft.com/office/drawing/2014/main" id="{5FBAB0BB-CC53-9E42-9FFF-BDA23B60088D}"/>
              </a:ext>
            </a:extLst>
          </p:cNvPr>
          <p:cNvGrpSpPr/>
          <p:nvPr/>
        </p:nvGrpSpPr>
        <p:grpSpPr>
          <a:xfrm>
            <a:off x="-1" y="0"/>
            <a:ext cx="914401" cy="927781"/>
            <a:chOff x="-1" y="0"/>
            <a:chExt cx="914401" cy="927781"/>
          </a:xfrm>
        </p:grpSpPr>
        <p:sp>
          <p:nvSpPr>
            <p:cNvPr id="25" name="Google Shape;298;p14">
              <a:extLst>
                <a:ext uri="{FF2B5EF4-FFF2-40B4-BE49-F238E27FC236}">
                  <a16:creationId xmlns:a16="http://schemas.microsoft.com/office/drawing/2014/main" id="{E479EF84-462D-1C4C-89EE-D0A976C18E11}"/>
                </a:ext>
              </a:extLst>
            </p:cNvPr>
            <p:cNvSpPr/>
            <p:nvPr/>
          </p:nvSpPr>
          <p:spPr>
            <a:xfrm rot="5400000">
              <a:off x="-13382" y="13381"/>
              <a:ext cx="927781" cy="901018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9;p14">
              <a:extLst>
                <a:ext uri="{FF2B5EF4-FFF2-40B4-BE49-F238E27FC236}">
                  <a16:creationId xmlns:a16="http://schemas.microsoft.com/office/drawing/2014/main" id="{22710092-CDF1-8343-9A4C-BDE9E2FA4D41}"/>
                </a:ext>
              </a:extLst>
            </p:cNvPr>
            <p:cNvSpPr txBox="1"/>
            <p:nvPr/>
          </p:nvSpPr>
          <p:spPr>
            <a:xfrm>
              <a:off x="0" y="67384"/>
              <a:ext cx="914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Step</a:t>
              </a:r>
              <a:r>
                <a:rPr lang="ko-KR" sz="1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ko-KR" sz="1200" dirty="0">
                  <a:solidFill>
                    <a:schemeClr val="lt1"/>
                  </a:solidFill>
                </a:rPr>
                <a:t>3</a:t>
              </a:r>
              <a:r>
                <a:rPr lang="ko-KR" sz="1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265;p11">
            <a:extLst>
              <a:ext uri="{FF2B5EF4-FFF2-40B4-BE49-F238E27FC236}">
                <a16:creationId xmlns:a16="http://schemas.microsoft.com/office/drawing/2014/main" id="{057D4265-E280-D74F-A253-682914499915}"/>
              </a:ext>
            </a:extLst>
          </p:cNvPr>
          <p:cNvSpPr txBox="1"/>
          <p:nvPr/>
        </p:nvSpPr>
        <p:spPr>
          <a:xfrm>
            <a:off x="200479" y="1126653"/>
            <a:ext cx="181285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b="1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원본 데이터</a:t>
            </a:r>
            <a:endParaRPr b="1" dirty="0"/>
          </a:p>
        </p:txBody>
      </p:sp>
      <p:sp>
        <p:nvSpPr>
          <p:cNvPr id="12" name="Google Shape;267;p11">
            <a:extLst>
              <a:ext uri="{FF2B5EF4-FFF2-40B4-BE49-F238E27FC236}">
                <a16:creationId xmlns:a16="http://schemas.microsoft.com/office/drawing/2014/main" id="{C99CFE61-A409-0244-9172-B0DEC8CC6255}"/>
              </a:ext>
            </a:extLst>
          </p:cNvPr>
          <p:cNvSpPr txBox="1"/>
          <p:nvPr/>
        </p:nvSpPr>
        <p:spPr>
          <a:xfrm>
            <a:off x="192505" y="3216431"/>
            <a:ext cx="191293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b="1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전처리 완료 </a:t>
            </a:r>
            <a:endParaRPr b="1" i="0" u="none" strike="noStrike" cap="none" dirty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b="1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endParaRPr b="1" dirty="0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8642887A-216D-5149-89B4-B745B8F2A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668" y="3144890"/>
            <a:ext cx="6775136" cy="16458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B630B5-735B-BA44-ACF5-37AD70139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326" y="927781"/>
            <a:ext cx="6711820" cy="1887477"/>
          </a:xfrm>
          <a:prstGeom prst="rect">
            <a:avLst/>
          </a:prstGeom>
        </p:spPr>
      </p:pic>
      <p:sp>
        <p:nvSpPr>
          <p:cNvPr id="15" name="Google Shape;268;p11">
            <a:extLst>
              <a:ext uri="{FF2B5EF4-FFF2-40B4-BE49-F238E27FC236}">
                <a16:creationId xmlns:a16="http://schemas.microsoft.com/office/drawing/2014/main" id="{66D404A0-A32B-CA4D-80B3-BF46784E3F26}"/>
              </a:ext>
            </a:extLst>
          </p:cNvPr>
          <p:cNvSpPr/>
          <p:nvPr/>
        </p:nvSpPr>
        <p:spPr>
          <a:xfrm rot="5400000">
            <a:off x="5006327" y="2744071"/>
            <a:ext cx="417819" cy="295526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0122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766F43-D777-4A4D-981D-0CEA990BCD40}"/>
              </a:ext>
            </a:extLst>
          </p:cNvPr>
          <p:cNvSpPr/>
          <p:nvPr/>
        </p:nvSpPr>
        <p:spPr>
          <a:xfrm flipH="1">
            <a:off x="0" y="4623"/>
            <a:ext cx="100013" cy="6627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ko-Kore-KR" alt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870D0BB-3600-E348-BF5B-5287DA0DA341}"/>
              </a:ext>
            </a:extLst>
          </p:cNvPr>
          <p:cNvGrpSpPr/>
          <p:nvPr/>
        </p:nvGrpSpPr>
        <p:grpSpPr>
          <a:xfrm>
            <a:off x="791135" y="1945635"/>
            <a:ext cx="7816736" cy="1838714"/>
            <a:chOff x="539462" y="1949043"/>
            <a:chExt cx="7816736" cy="1838714"/>
          </a:xfrm>
        </p:grpSpPr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6A4E464A-A39A-2049-9360-47F799A1B96D}"/>
                </a:ext>
              </a:extLst>
            </p:cNvPr>
            <p:cNvSpPr/>
            <p:nvPr/>
          </p:nvSpPr>
          <p:spPr>
            <a:xfrm>
              <a:off x="570350" y="2481325"/>
              <a:ext cx="892689" cy="304155"/>
            </a:xfrm>
            <a:prstGeom prst="roundRect">
              <a:avLst/>
            </a:prstGeom>
            <a:solidFill>
              <a:srgbClr val="FFFC00">
                <a:alpha val="34000"/>
              </a:srgbClr>
            </a:solidFill>
            <a:ln>
              <a:noFill/>
            </a:ln>
          </p:spPr>
          <p:txBody>
            <a:bodyPr spcFirstLastPara="1" wrap="square" lIns="91425" tIns="45700" rIns="91425" bIns="45700" rtlCol="0" anchor="ctr" anchorCtr="0">
              <a:noAutofit/>
            </a:bodyPr>
            <a:lstStyle/>
            <a:p>
              <a:pPr marL="0" marR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kumimoji="1" lang="ko-Kore-KR" alt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5;p14">
              <a:extLst>
                <a:ext uri="{FF2B5EF4-FFF2-40B4-BE49-F238E27FC236}">
                  <a16:creationId xmlns:a16="http://schemas.microsoft.com/office/drawing/2014/main" id="{741F4DA3-341A-4148-9284-4918401EE45C}"/>
                </a:ext>
              </a:extLst>
            </p:cNvPr>
            <p:cNvSpPr txBox="1">
              <a:spLocks/>
            </p:cNvSpPr>
            <p:nvPr/>
          </p:nvSpPr>
          <p:spPr>
            <a:xfrm>
              <a:off x="539462" y="1949043"/>
              <a:ext cx="1922929" cy="60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algn="l"/>
              <a:r>
                <a:rPr lang="en-US" altLang="ko-KR" sz="1600" dirty="0"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lang="ko-KR" altLang="en-US" sz="1600" dirty="0">
                  <a:latin typeface="Arial"/>
                  <a:ea typeface="Arial"/>
                  <a:cs typeface="Arial"/>
                  <a:sym typeface="Arial"/>
                </a:rPr>
                <a:t>예측 모델 설정</a:t>
              </a:r>
              <a:r>
                <a:rPr lang="en-US" altLang="ko-KR" sz="1600" dirty="0"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lang="en-US" sz="160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5;p14">
              <a:extLst>
                <a:ext uri="{FF2B5EF4-FFF2-40B4-BE49-F238E27FC236}">
                  <a16:creationId xmlns:a16="http://schemas.microsoft.com/office/drawing/2014/main" id="{BEAA3204-65CE-5C4C-84D7-39DC6A31DDCC}"/>
                </a:ext>
              </a:extLst>
            </p:cNvPr>
            <p:cNvSpPr txBox="1">
              <a:spLocks/>
            </p:cNvSpPr>
            <p:nvPr/>
          </p:nvSpPr>
          <p:spPr>
            <a:xfrm>
              <a:off x="570351" y="2439351"/>
              <a:ext cx="7785847" cy="919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algn="l"/>
              <a:r>
                <a:rPr lang="en-US" sz="1600" dirty="0">
                  <a:latin typeface="Arial"/>
                  <a:ea typeface="Arial"/>
                  <a:cs typeface="Arial"/>
                  <a:sym typeface="Arial"/>
                </a:rPr>
                <a:t>Model 1: </a:t>
              </a:r>
              <a:r>
                <a:rPr lang="ko-KR" altLang="en-US" sz="1600" dirty="0">
                  <a:latin typeface="Arial"/>
                  <a:ea typeface="Arial"/>
                  <a:cs typeface="Arial"/>
                  <a:sym typeface="Arial"/>
                </a:rPr>
                <a:t>점심 저녁 관의 얼마나 관계가 있는지 알기 위해 저녁 메뉴는 추가 하지 않은 상태로 학습</a:t>
              </a:r>
              <a:r>
                <a:rPr lang="en-US" altLang="ko-KR" sz="1600" dirty="0">
                  <a:latin typeface="Arial"/>
                  <a:ea typeface="Arial"/>
                  <a:cs typeface="Arial"/>
                  <a:sym typeface="Arial"/>
                </a:rPr>
                <a:t>.</a:t>
              </a:r>
              <a:r>
                <a:rPr lang="en-US" sz="1600" dirty="0"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DAA8A681-7ECF-3F4C-AA4D-CBA5D9A38FB6}"/>
                </a:ext>
              </a:extLst>
            </p:cNvPr>
            <p:cNvSpPr/>
            <p:nvPr/>
          </p:nvSpPr>
          <p:spPr>
            <a:xfrm>
              <a:off x="570349" y="3483602"/>
              <a:ext cx="892689" cy="304155"/>
            </a:xfrm>
            <a:prstGeom prst="roundRect">
              <a:avLst/>
            </a:prstGeom>
            <a:solidFill>
              <a:srgbClr val="FFFC00">
                <a:alpha val="34000"/>
              </a:srgbClr>
            </a:solidFill>
            <a:ln>
              <a:noFill/>
            </a:ln>
          </p:spPr>
          <p:txBody>
            <a:bodyPr spcFirstLastPara="1" wrap="square" lIns="91425" tIns="45700" rIns="91425" bIns="45700" rtlCol="0" anchor="ctr" anchorCtr="0">
              <a:noAutofit/>
            </a:bodyPr>
            <a:lstStyle/>
            <a:p>
              <a:pPr marL="0" marR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kumimoji="1" lang="ko-Kore-KR" alt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Google Shape;295;p14">
            <a:extLst>
              <a:ext uri="{FF2B5EF4-FFF2-40B4-BE49-F238E27FC236}">
                <a16:creationId xmlns:a16="http://schemas.microsoft.com/office/drawing/2014/main" id="{4A406338-848A-B14A-AF33-3538EE394A5D}"/>
              </a:ext>
            </a:extLst>
          </p:cNvPr>
          <p:cNvSpPr txBox="1">
            <a:spLocks/>
          </p:cNvSpPr>
          <p:nvPr/>
        </p:nvSpPr>
        <p:spPr>
          <a:xfrm>
            <a:off x="811061" y="3397274"/>
            <a:ext cx="7785847" cy="91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Model </a:t>
            </a:r>
            <a:r>
              <a:rPr lang="en-US" altLang="ko-KR" sz="1600" dirty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600" dirty="0">
                <a:latin typeface="Arial"/>
                <a:ea typeface="Arial"/>
                <a:cs typeface="Arial"/>
                <a:sym typeface="Arial"/>
              </a:rPr>
              <a:t>점심 메뉴 따로 저녁 메뉴 따로 나누어 준 상태로 학습</a:t>
            </a:r>
            <a:r>
              <a:rPr lang="en-US" altLang="ko-KR" sz="1600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D4B298B-C643-C84B-BC3A-A2AC24022E2F}"/>
              </a:ext>
            </a:extLst>
          </p:cNvPr>
          <p:cNvSpPr/>
          <p:nvPr/>
        </p:nvSpPr>
        <p:spPr>
          <a:xfrm>
            <a:off x="811061" y="1212352"/>
            <a:ext cx="941539" cy="304155"/>
          </a:xfrm>
          <a:prstGeom prst="roundRect">
            <a:avLst/>
          </a:prstGeom>
          <a:solidFill>
            <a:srgbClr val="FFFC00">
              <a:alpha val="34000"/>
            </a:srgb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ko-Kore-KR" alt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95;p14">
            <a:extLst>
              <a:ext uri="{FF2B5EF4-FFF2-40B4-BE49-F238E27FC236}">
                <a16:creationId xmlns:a16="http://schemas.microsoft.com/office/drawing/2014/main" id="{83B5BCA6-208B-FC45-B52C-65237F135B4C}"/>
              </a:ext>
            </a:extLst>
          </p:cNvPr>
          <p:cNvSpPr txBox="1">
            <a:spLocks/>
          </p:cNvSpPr>
          <p:nvPr/>
        </p:nvSpPr>
        <p:spPr>
          <a:xfrm>
            <a:off x="811061" y="435960"/>
            <a:ext cx="6183353" cy="827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3-3) 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데이터 학습 </a:t>
            </a:r>
            <a:br>
              <a:rPr lang="ko-KR" altLang="en-US" sz="2000" dirty="0"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1600" dirty="0" err="1"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n-US" altLang="ko-KR" sz="16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ko-KR" altLang="en-US" sz="1600" dirty="0">
                <a:latin typeface="Arial"/>
                <a:ea typeface="Arial"/>
                <a:cs typeface="Arial"/>
                <a:sym typeface="Arial"/>
              </a:rPr>
              <a:t>여러가지 모델 중 가장 정확도가 높음</a:t>
            </a:r>
            <a:r>
              <a:rPr lang="en-US" altLang="ko-KR" sz="1600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dirty="0"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16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3372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31D8FA75-16EB-D446-925D-D07D75E483D0}"/>
              </a:ext>
            </a:extLst>
          </p:cNvPr>
          <p:cNvSpPr/>
          <p:nvPr/>
        </p:nvSpPr>
        <p:spPr>
          <a:xfrm>
            <a:off x="534836" y="1061043"/>
            <a:ext cx="1813728" cy="304155"/>
          </a:xfrm>
          <a:prstGeom prst="roundRect">
            <a:avLst/>
          </a:prstGeom>
          <a:solidFill>
            <a:srgbClr val="FFFC00">
              <a:alpha val="34000"/>
            </a:srgb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ko-Kore-KR" alt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4"/>
          <p:cNvSpPr txBox="1">
            <a:spLocks noGrp="1"/>
          </p:cNvSpPr>
          <p:nvPr>
            <p:ph type="title" idx="4"/>
          </p:nvPr>
        </p:nvSpPr>
        <p:spPr>
          <a:xfrm>
            <a:off x="534836" y="276081"/>
            <a:ext cx="6183353" cy="827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50000"/>
              </a:lnSpc>
            </a:pP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3-3) 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데이터 학습 </a:t>
            </a:r>
            <a:br>
              <a:rPr lang="en-US" altLang="ko-KR" sz="2000" dirty="0"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1600" dirty="0">
                <a:latin typeface="Arial"/>
                <a:ea typeface="Arial"/>
                <a:cs typeface="Arial"/>
                <a:sym typeface="Arial"/>
              </a:rPr>
              <a:t>Model 1. </a:t>
            </a:r>
            <a:r>
              <a:rPr lang="en-US" altLang="ko-KR" sz="1600" dirty="0" err="1">
                <a:latin typeface="Arial"/>
                <a:ea typeface="Arial"/>
                <a:cs typeface="Arial"/>
                <a:sym typeface="Arial"/>
              </a:rPr>
              <a:t>Xgboost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766F43-D777-4A4D-981D-0CEA990BCD40}"/>
              </a:ext>
            </a:extLst>
          </p:cNvPr>
          <p:cNvSpPr/>
          <p:nvPr/>
        </p:nvSpPr>
        <p:spPr>
          <a:xfrm flipH="1">
            <a:off x="0" y="4623"/>
            <a:ext cx="100013" cy="6627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ko-Kore-KR" alt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499;p28">
            <a:extLst>
              <a:ext uri="{FF2B5EF4-FFF2-40B4-BE49-F238E27FC236}">
                <a16:creationId xmlns:a16="http://schemas.microsoft.com/office/drawing/2014/main" id="{85021F53-8E4D-1F4A-AF6B-FE3AAAE0790C}"/>
              </a:ext>
            </a:extLst>
          </p:cNvPr>
          <p:cNvGrpSpPr/>
          <p:nvPr/>
        </p:nvGrpSpPr>
        <p:grpSpPr>
          <a:xfrm>
            <a:off x="6176967" y="1654867"/>
            <a:ext cx="1974931" cy="1110919"/>
            <a:chOff x="4540529" y="1550173"/>
            <a:chExt cx="1974931" cy="1110919"/>
          </a:xfrm>
        </p:grpSpPr>
        <p:sp>
          <p:nvSpPr>
            <p:cNvPr id="14" name="Google Shape;500;p28">
              <a:extLst>
                <a:ext uri="{FF2B5EF4-FFF2-40B4-BE49-F238E27FC236}">
                  <a16:creationId xmlns:a16="http://schemas.microsoft.com/office/drawing/2014/main" id="{D48BB369-4C4B-1440-B327-D1F9A9BF2CC4}"/>
                </a:ext>
              </a:extLst>
            </p:cNvPr>
            <p:cNvSpPr/>
            <p:nvPr/>
          </p:nvSpPr>
          <p:spPr>
            <a:xfrm>
              <a:off x="4540529" y="1550173"/>
              <a:ext cx="1974931" cy="10503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softEdge rad="98878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01;p28">
              <a:extLst>
                <a:ext uri="{FF2B5EF4-FFF2-40B4-BE49-F238E27FC236}">
                  <a16:creationId xmlns:a16="http://schemas.microsoft.com/office/drawing/2014/main" id="{E9BDF5B6-3D85-FC4A-92CB-7FE3B7E034AE}"/>
                </a:ext>
              </a:extLst>
            </p:cNvPr>
            <p:cNvSpPr txBox="1"/>
            <p:nvPr/>
          </p:nvSpPr>
          <p:spPr>
            <a:xfrm>
              <a:off x="4661154" y="1679724"/>
              <a:ext cx="1762099" cy="9813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None/>
              </a:pPr>
              <a:endParaRPr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295;p14">
            <a:extLst>
              <a:ext uri="{FF2B5EF4-FFF2-40B4-BE49-F238E27FC236}">
                <a16:creationId xmlns:a16="http://schemas.microsoft.com/office/drawing/2014/main" id="{6669646C-02BE-2D47-8B9E-C4394FBEBDF9}"/>
              </a:ext>
            </a:extLst>
          </p:cNvPr>
          <p:cNvSpPr txBox="1">
            <a:spLocks/>
          </p:cNvSpPr>
          <p:nvPr/>
        </p:nvSpPr>
        <p:spPr>
          <a:xfrm>
            <a:off x="6297592" y="1300298"/>
            <a:ext cx="1668775" cy="60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ko-KR" sz="1400" dirty="0">
                <a:latin typeface="Arial"/>
                <a:ea typeface="Arial"/>
                <a:cs typeface="Arial"/>
                <a:sym typeface="Arial"/>
              </a:rPr>
              <a:t>[Public </a:t>
            </a:r>
            <a:r>
              <a:rPr lang="ko-KR" altLang="en-US" sz="1400" dirty="0">
                <a:latin typeface="Arial"/>
                <a:ea typeface="Arial"/>
                <a:cs typeface="Arial"/>
                <a:sym typeface="Arial"/>
              </a:rPr>
              <a:t>점수</a:t>
            </a:r>
            <a:r>
              <a:rPr lang="en-US" altLang="ko-KR" sz="1400" dirty="0">
                <a:latin typeface="Arial"/>
                <a:ea typeface="Arial"/>
                <a:cs typeface="Arial"/>
                <a:sym typeface="Arial"/>
              </a:rPr>
              <a:t>]</a:t>
            </a:r>
            <a:endParaRPr lang="en-US" sz="14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581B32A-33F5-124C-B608-B9F8D889683B}"/>
              </a:ext>
            </a:extLst>
          </p:cNvPr>
          <p:cNvGrpSpPr/>
          <p:nvPr/>
        </p:nvGrpSpPr>
        <p:grpSpPr>
          <a:xfrm>
            <a:off x="442629" y="3239643"/>
            <a:ext cx="5093975" cy="1418479"/>
            <a:chOff x="363698" y="3191610"/>
            <a:chExt cx="5093975" cy="1418479"/>
          </a:xfrm>
        </p:grpSpPr>
        <p:sp>
          <p:nvSpPr>
            <p:cNvPr id="9" name="Google Shape;295;p14">
              <a:extLst>
                <a:ext uri="{FF2B5EF4-FFF2-40B4-BE49-F238E27FC236}">
                  <a16:creationId xmlns:a16="http://schemas.microsoft.com/office/drawing/2014/main" id="{2D1A6099-B41C-1D48-B3B5-475D0A0474F1}"/>
                </a:ext>
              </a:extLst>
            </p:cNvPr>
            <p:cNvSpPr txBox="1">
              <a:spLocks/>
            </p:cNvSpPr>
            <p:nvPr/>
          </p:nvSpPr>
          <p:spPr>
            <a:xfrm>
              <a:off x="363698" y="3191610"/>
              <a:ext cx="3012141" cy="60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algn="l"/>
              <a:r>
                <a:rPr lang="ko-KR" altLang="en-US" sz="1400" dirty="0">
                  <a:latin typeface="Arial"/>
                  <a:ea typeface="Arial"/>
                  <a:cs typeface="Arial"/>
                  <a:sym typeface="Arial"/>
                </a:rPr>
                <a:t>예측 모델 설정 </a:t>
              </a:r>
              <a:r>
                <a:rPr lang="en-US" altLang="ko-KR" sz="1400" dirty="0"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lang="ko-KR" altLang="en-US" sz="140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400" dirty="0" err="1">
                  <a:latin typeface="Arial"/>
                  <a:ea typeface="Arial"/>
                  <a:cs typeface="Arial"/>
                  <a:sym typeface="Arial"/>
                </a:rPr>
                <a:t>석식계</a:t>
              </a:r>
              <a:r>
                <a:rPr lang="en-US" altLang="ko-KR" sz="1400" dirty="0"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lang="en-US" sz="140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1F4A9ED9-C491-294C-9555-1FF36C72B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905" y="3543289"/>
              <a:ext cx="5001768" cy="1066800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04838F3-5339-7348-84DD-024B244CC206}"/>
              </a:ext>
            </a:extLst>
          </p:cNvPr>
          <p:cNvGrpSpPr/>
          <p:nvPr/>
        </p:nvGrpSpPr>
        <p:grpSpPr>
          <a:xfrm>
            <a:off x="442629" y="1566108"/>
            <a:ext cx="5093975" cy="1414802"/>
            <a:chOff x="363698" y="995598"/>
            <a:chExt cx="5093975" cy="1414802"/>
          </a:xfrm>
        </p:grpSpPr>
        <p:sp>
          <p:nvSpPr>
            <p:cNvPr id="6" name="Google Shape;295;p14">
              <a:extLst>
                <a:ext uri="{FF2B5EF4-FFF2-40B4-BE49-F238E27FC236}">
                  <a16:creationId xmlns:a16="http://schemas.microsoft.com/office/drawing/2014/main" id="{741F4DA3-341A-4148-9284-4918401EE45C}"/>
                </a:ext>
              </a:extLst>
            </p:cNvPr>
            <p:cNvSpPr txBox="1">
              <a:spLocks/>
            </p:cNvSpPr>
            <p:nvPr/>
          </p:nvSpPr>
          <p:spPr>
            <a:xfrm>
              <a:off x="363698" y="995598"/>
              <a:ext cx="3012141" cy="60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algn="l"/>
              <a:r>
                <a:rPr lang="ko-KR" altLang="en-US" sz="1400" dirty="0">
                  <a:latin typeface="Arial"/>
                  <a:ea typeface="Arial"/>
                  <a:cs typeface="Arial"/>
                  <a:sym typeface="Arial"/>
                </a:rPr>
                <a:t>예측 모델 설정 </a:t>
              </a:r>
              <a:r>
                <a:rPr lang="en-US" altLang="ko-KR" sz="1400" dirty="0"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lang="ko-KR" altLang="en-US" sz="140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400" dirty="0" err="1">
                  <a:latin typeface="Arial"/>
                  <a:ea typeface="Arial"/>
                  <a:cs typeface="Arial"/>
                  <a:sym typeface="Arial"/>
                </a:rPr>
                <a:t>중식계</a:t>
              </a:r>
              <a:endParaRPr lang="en-US" sz="140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" name="그림 17" descr="텍스트이(가) 표시된 사진&#10;&#10;자동 생성된 설명">
              <a:extLst>
                <a:ext uri="{FF2B5EF4-FFF2-40B4-BE49-F238E27FC236}">
                  <a16:creationId xmlns:a16="http://schemas.microsoft.com/office/drawing/2014/main" id="{ECED131E-9E33-0646-B0AC-E5AE7D6ED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905" y="1330900"/>
              <a:ext cx="5001768" cy="1079500"/>
            </a:xfrm>
            <a:prstGeom prst="rect">
              <a:avLst/>
            </a:prstGeom>
          </p:spPr>
        </p:pic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533F07-0BA1-E34E-8FFF-DF658AB84CA8}"/>
              </a:ext>
            </a:extLst>
          </p:cNvPr>
          <p:cNvSpPr/>
          <p:nvPr/>
        </p:nvSpPr>
        <p:spPr>
          <a:xfrm>
            <a:off x="6501430" y="2044401"/>
            <a:ext cx="13260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chemeClr val="bg1"/>
                </a:solidFill>
                <a:latin typeface="NotoSansKR"/>
              </a:rPr>
              <a:t>47.6349546667</a:t>
            </a:r>
            <a:endParaRPr lang="ko-Kore-KR" altLang="en-US" dirty="0">
              <a:solidFill>
                <a:schemeClr val="bg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034BFA3-67C3-4544-9AE1-69DC7C8D8712}"/>
              </a:ext>
            </a:extLst>
          </p:cNvPr>
          <p:cNvGrpSpPr/>
          <p:nvPr/>
        </p:nvGrpSpPr>
        <p:grpSpPr>
          <a:xfrm>
            <a:off x="5744118" y="3239642"/>
            <a:ext cx="2937053" cy="1459147"/>
            <a:chOff x="6173604" y="2565548"/>
            <a:chExt cx="2937053" cy="1459147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C45A2491-45AF-F24C-B125-A0E55B08DC1D}"/>
                </a:ext>
              </a:extLst>
            </p:cNvPr>
            <p:cNvSpPr/>
            <p:nvPr/>
          </p:nvSpPr>
          <p:spPr>
            <a:xfrm>
              <a:off x="6173604" y="2605088"/>
              <a:ext cx="2890009" cy="1380068"/>
            </a:xfrm>
            <a:prstGeom prst="roundRect">
              <a:avLst/>
            </a:prstGeom>
            <a:solidFill>
              <a:srgbClr val="FFFC00">
                <a:alpha val="34000"/>
              </a:srgbClr>
            </a:solidFill>
            <a:ln>
              <a:noFill/>
            </a:ln>
          </p:spPr>
          <p:txBody>
            <a:bodyPr spcFirstLastPara="1" wrap="square" lIns="91425" tIns="45700" rIns="91425" bIns="45700" rtlCol="0" anchor="ctr" anchorCtr="0">
              <a:noAutofit/>
            </a:bodyPr>
            <a:lstStyle/>
            <a:p>
              <a:pPr marL="0" marR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kumimoji="1" lang="ko-Kore-KR" alt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5;p14">
              <a:extLst>
                <a:ext uri="{FF2B5EF4-FFF2-40B4-BE49-F238E27FC236}">
                  <a16:creationId xmlns:a16="http://schemas.microsoft.com/office/drawing/2014/main" id="{CCD258BD-761F-B24A-A8CD-981691C55706}"/>
                </a:ext>
              </a:extLst>
            </p:cNvPr>
            <p:cNvSpPr txBox="1">
              <a:spLocks/>
            </p:cNvSpPr>
            <p:nvPr/>
          </p:nvSpPr>
          <p:spPr>
            <a:xfrm>
              <a:off x="6374907" y="2565548"/>
              <a:ext cx="2735750" cy="14591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algn="just"/>
              <a:endParaRPr lang="en-US" altLang="ko-KR" sz="1200" dirty="0">
                <a:latin typeface="Arial"/>
                <a:ea typeface="Arial"/>
                <a:cs typeface="Arial"/>
                <a:sym typeface="Arial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atin typeface="Arial"/>
                  <a:ea typeface="Arial"/>
                  <a:cs typeface="Arial"/>
                  <a:sym typeface="Arial"/>
                </a:rPr>
                <a:t>점심을 먹은</a:t>
              </a:r>
              <a:r>
                <a:rPr lang="en-US" altLang="ko-KR" sz="120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200" dirty="0">
                  <a:latin typeface="Arial"/>
                  <a:ea typeface="Arial"/>
                  <a:cs typeface="Arial"/>
                  <a:sym typeface="Arial"/>
                </a:rPr>
                <a:t>사람은 메뉴에 상관없이 먹는 것을 알 수 있음</a:t>
              </a:r>
              <a:r>
                <a:rPr lang="en-US" altLang="ko-KR" sz="1200" dirty="0">
                  <a:latin typeface="Arial"/>
                  <a:ea typeface="Arial"/>
                  <a:cs typeface="Arial"/>
                  <a:sym typeface="Arial"/>
                </a:rPr>
                <a:t>.</a:t>
              </a:r>
              <a:r>
                <a:rPr lang="ko-KR" altLang="en-US" sz="120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US" altLang="ko-KR" sz="1200" dirty="0">
                <a:latin typeface="Arial"/>
                <a:ea typeface="Arial"/>
                <a:cs typeface="Arial"/>
                <a:sym typeface="Arial"/>
              </a:endParaRPr>
            </a:p>
            <a:p>
              <a:pPr algn="just"/>
              <a:endParaRPr lang="en-US" altLang="ko-KR" sz="1200" dirty="0">
                <a:latin typeface="Arial"/>
                <a:ea typeface="Arial"/>
                <a:cs typeface="Arial"/>
                <a:sym typeface="Arial"/>
              </a:endParaRPr>
            </a:p>
            <a:p>
              <a:pPr algn="just"/>
              <a:r>
                <a:rPr lang="en-US" altLang="ko-KR" sz="1200" dirty="0">
                  <a:latin typeface="Arial"/>
                  <a:ea typeface="Arial"/>
                  <a:cs typeface="Arial"/>
                  <a:sym typeface="Arial"/>
                </a:rPr>
                <a:t>=&gt;</a:t>
              </a:r>
              <a:r>
                <a:rPr lang="ko-KR" altLang="en-US" sz="1200" dirty="0">
                  <a:latin typeface="Arial"/>
                  <a:ea typeface="Arial"/>
                  <a:cs typeface="Arial"/>
                  <a:sym typeface="Arial"/>
                </a:rPr>
                <a:t> 시간을 중요시 함</a:t>
              </a:r>
              <a:r>
                <a:rPr lang="en-US" altLang="ko-KR" sz="1200" dirty="0"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sp>
        <p:nvSpPr>
          <p:cNvPr id="22" name="Google Shape;268;p11">
            <a:extLst>
              <a:ext uri="{FF2B5EF4-FFF2-40B4-BE49-F238E27FC236}">
                <a16:creationId xmlns:a16="http://schemas.microsoft.com/office/drawing/2014/main" id="{C300BB9C-5EB2-F34B-9944-BA48BB207094}"/>
              </a:ext>
            </a:extLst>
          </p:cNvPr>
          <p:cNvSpPr/>
          <p:nvPr/>
        </p:nvSpPr>
        <p:spPr>
          <a:xfrm rot="5400000">
            <a:off x="7000600" y="2844488"/>
            <a:ext cx="356081" cy="272843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7273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31D8FA75-16EB-D446-925D-D07D75E483D0}"/>
              </a:ext>
            </a:extLst>
          </p:cNvPr>
          <p:cNvSpPr/>
          <p:nvPr/>
        </p:nvSpPr>
        <p:spPr>
          <a:xfrm>
            <a:off x="611183" y="1091772"/>
            <a:ext cx="1813728" cy="304155"/>
          </a:xfrm>
          <a:prstGeom prst="roundRect">
            <a:avLst/>
          </a:prstGeom>
          <a:solidFill>
            <a:srgbClr val="FFFC00">
              <a:alpha val="34000"/>
            </a:srgb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ko-Kore-KR" alt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4"/>
          <p:cNvSpPr txBox="1">
            <a:spLocks noGrp="1"/>
          </p:cNvSpPr>
          <p:nvPr>
            <p:ph type="title" idx="4"/>
          </p:nvPr>
        </p:nvSpPr>
        <p:spPr>
          <a:xfrm>
            <a:off x="611183" y="303160"/>
            <a:ext cx="8084844" cy="118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50000"/>
              </a:lnSpc>
            </a:pP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3-3) 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데이터 학습 </a:t>
            </a:r>
            <a:br>
              <a:rPr lang="en-US" altLang="ko-KR" sz="2000" dirty="0"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1600" dirty="0">
                <a:latin typeface="Arial"/>
                <a:ea typeface="Arial"/>
                <a:cs typeface="Arial"/>
                <a:sym typeface="Arial"/>
              </a:rPr>
              <a:t>Model 2. </a:t>
            </a:r>
            <a:r>
              <a:rPr lang="en-US" altLang="ko-KR" sz="1600" dirty="0" err="1"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n-US" altLang="ko-KR" sz="1600" dirty="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ko-KR" altLang="en-US" sz="1400" dirty="0">
                <a:latin typeface="Arial"/>
                <a:ea typeface="Arial"/>
                <a:cs typeface="Arial"/>
                <a:sym typeface="Arial"/>
              </a:rPr>
              <a:t>데이터를 최대한 보존 하기 위해 새로운 데이터를 만든 후</a:t>
            </a:r>
            <a:br>
              <a:rPr lang="en-US" altLang="ko-KR" sz="1400" dirty="0">
                <a:latin typeface="Arial"/>
                <a:ea typeface="Arial"/>
                <a:cs typeface="Arial"/>
                <a:sym typeface="Arial"/>
              </a:rPr>
            </a:br>
            <a:r>
              <a:rPr lang="ko-KR" altLang="en-US" sz="1400" dirty="0">
                <a:latin typeface="Arial"/>
                <a:ea typeface="Arial"/>
                <a:cs typeface="Arial"/>
                <a:sym typeface="Arial"/>
              </a:rPr>
              <a:t>트레인 데이터의 </a:t>
            </a:r>
            <a:r>
              <a:rPr lang="ko-KR" altLang="en-US" sz="1400" dirty="0" err="1">
                <a:latin typeface="Arial"/>
                <a:ea typeface="Arial"/>
                <a:cs typeface="Arial"/>
                <a:sym typeface="Arial"/>
              </a:rPr>
              <a:t>석식계</a:t>
            </a:r>
            <a:r>
              <a:rPr lang="ko-KR" altLang="en-US" sz="1400" dirty="0">
                <a:latin typeface="Arial"/>
                <a:ea typeface="Arial"/>
                <a:cs typeface="Arial"/>
                <a:sym typeface="Arial"/>
              </a:rPr>
              <a:t> 메뉴에 ‘</a:t>
            </a:r>
            <a:r>
              <a:rPr lang="en-US" altLang="ko-KR" sz="1400" dirty="0">
                <a:latin typeface="Arial"/>
                <a:ea typeface="Arial"/>
                <a:cs typeface="Arial"/>
                <a:sym typeface="Arial"/>
              </a:rPr>
              <a:t>None’</a:t>
            </a:r>
            <a:r>
              <a:rPr lang="ko-KR" altLang="en-US" sz="1400" dirty="0">
                <a:latin typeface="Arial"/>
                <a:ea typeface="Arial"/>
                <a:cs typeface="Arial"/>
                <a:sym typeface="Arial"/>
              </a:rPr>
              <a:t>이 속한 행만 제거함</a:t>
            </a:r>
            <a:r>
              <a:rPr lang="en-US" altLang="ko-KR" sz="14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766F43-D777-4A4D-981D-0CEA990BCD40}"/>
              </a:ext>
            </a:extLst>
          </p:cNvPr>
          <p:cNvSpPr/>
          <p:nvPr/>
        </p:nvSpPr>
        <p:spPr>
          <a:xfrm flipH="1">
            <a:off x="0" y="4623"/>
            <a:ext cx="100013" cy="6627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ko-Kore-KR" alt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3C5DCD-C8F2-A04A-803A-18AA2F6A09A4}"/>
              </a:ext>
            </a:extLst>
          </p:cNvPr>
          <p:cNvGrpSpPr/>
          <p:nvPr/>
        </p:nvGrpSpPr>
        <p:grpSpPr>
          <a:xfrm>
            <a:off x="5593974" y="1840682"/>
            <a:ext cx="2887278" cy="3078846"/>
            <a:chOff x="5765533" y="1704273"/>
            <a:chExt cx="2887278" cy="307884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CFDBB4A-FE07-7245-9BB8-3DCE9D5C6F21}"/>
                </a:ext>
              </a:extLst>
            </p:cNvPr>
            <p:cNvGrpSpPr/>
            <p:nvPr/>
          </p:nvGrpSpPr>
          <p:grpSpPr>
            <a:xfrm>
              <a:off x="6113710" y="1704273"/>
              <a:ext cx="1974931" cy="1465488"/>
              <a:chOff x="6176967" y="1379711"/>
              <a:chExt cx="1974931" cy="1465488"/>
            </a:xfrm>
          </p:grpSpPr>
          <p:grpSp>
            <p:nvGrpSpPr>
              <p:cNvPr id="13" name="Google Shape;499;p28">
                <a:extLst>
                  <a:ext uri="{FF2B5EF4-FFF2-40B4-BE49-F238E27FC236}">
                    <a16:creationId xmlns:a16="http://schemas.microsoft.com/office/drawing/2014/main" id="{85021F53-8E4D-1F4A-AF6B-FE3AAAE0790C}"/>
                  </a:ext>
                </a:extLst>
              </p:cNvPr>
              <p:cNvGrpSpPr/>
              <p:nvPr/>
            </p:nvGrpSpPr>
            <p:grpSpPr>
              <a:xfrm>
                <a:off x="6176967" y="1734280"/>
                <a:ext cx="1974931" cy="1110919"/>
                <a:chOff x="4540529" y="1550173"/>
                <a:chExt cx="1974931" cy="1110919"/>
              </a:xfrm>
            </p:grpSpPr>
            <p:sp>
              <p:nvSpPr>
                <p:cNvPr id="14" name="Google Shape;500;p28">
                  <a:extLst>
                    <a:ext uri="{FF2B5EF4-FFF2-40B4-BE49-F238E27FC236}">
                      <a16:creationId xmlns:a16="http://schemas.microsoft.com/office/drawing/2014/main" id="{D48BB369-4C4B-1440-B327-D1F9A9BF2CC4}"/>
                    </a:ext>
                  </a:extLst>
                </p:cNvPr>
                <p:cNvSpPr/>
                <p:nvPr/>
              </p:nvSpPr>
              <p:spPr>
                <a:xfrm>
                  <a:off x="4540529" y="1550173"/>
                  <a:ext cx="1974931" cy="105031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softEdge rad="98878"/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" name="Google Shape;501;p28">
                  <a:extLst>
                    <a:ext uri="{FF2B5EF4-FFF2-40B4-BE49-F238E27FC236}">
                      <a16:creationId xmlns:a16="http://schemas.microsoft.com/office/drawing/2014/main" id="{E9BDF5B6-3D85-FC4A-92CB-7FE3B7E034AE}"/>
                    </a:ext>
                  </a:extLst>
                </p:cNvPr>
                <p:cNvSpPr txBox="1"/>
                <p:nvPr/>
              </p:nvSpPr>
              <p:spPr>
                <a:xfrm>
                  <a:off x="4661154" y="1679724"/>
                  <a:ext cx="1762099" cy="9813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2"/>
                    </a:buClr>
                    <a:buSzPts val="1800"/>
                    <a:buFont typeface="Montserrat"/>
                    <a:buNone/>
                  </a:pPr>
                  <a:endParaRPr sz="1600" b="0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" name="Google Shape;295;p14">
                <a:extLst>
                  <a:ext uri="{FF2B5EF4-FFF2-40B4-BE49-F238E27FC236}">
                    <a16:creationId xmlns:a16="http://schemas.microsoft.com/office/drawing/2014/main" id="{6669646C-02BE-2D47-8B9E-C4394FBEBD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97592" y="1379711"/>
                <a:ext cx="1668775" cy="6011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"/>
                  <a:buNone/>
                  <a:defRPr sz="2800" b="1" i="0" u="none" strike="noStrike" cap="none">
                    <a:solidFill>
                      <a:schemeClr val="accent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"/>
                  <a:buNone/>
                  <a:defRPr sz="28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"/>
                  <a:buNone/>
                  <a:defRPr sz="28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"/>
                  <a:buNone/>
                  <a:defRPr sz="28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"/>
                  <a:buNone/>
                  <a:defRPr sz="28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"/>
                  <a:buNone/>
                  <a:defRPr sz="28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"/>
                  <a:buNone/>
                  <a:defRPr sz="28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"/>
                  <a:buNone/>
                  <a:defRPr sz="28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"/>
                  <a:buNone/>
                  <a:defRPr sz="28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r>
                  <a:rPr lang="en-US" altLang="ko-KR" sz="1400" dirty="0">
                    <a:latin typeface="Arial"/>
                    <a:ea typeface="Arial"/>
                    <a:cs typeface="Arial"/>
                    <a:sym typeface="Arial"/>
                  </a:rPr>
                  <a:t>[Public </a:t>
                </a:r>
                <a:r>
                  <a:rPr lang="ko-KR" altLang="en-US" sz="1400" dirty="0">
                    <a:latin typeface="Arial"/>
                    <a:ea typeface="Arial"/>
                    <a:cs typeface="Arial"/>
                    <a:sym typeface="Arial"/>
                  </a:rPr>
                  <a:t>점수</a:t>
                </a:r>
                <a:r>
                  <a:rPr lang="en-US" altLang="ko-KR" sz="1400" dirty="0">
                    <a:latin typeface="Arial"/>
                    <a:ea typeface="Arial"/>
                    <a:cs typeface="Arial"/>
                    <a:sym typeface="Arial"/>
                  </a:rPr>
                  <a:t>]</a:t>
                </a:r>
                <a:endParaRPr lang="en-US" sz="1400" dirty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B533F07-0BA1-E34E-8FFF-DF658AB84CA8}"/>
                  </a:ext>
                </a:extLst>
              </p:cNvPr>
              <p:cNvSpPr/>
              <p:nvPr/>
            </p:nvSpPr>
            <p:spPr>
              <a:xfrm>
                <a:off x="6501430" y="2123814"/>
                <a:ext cx="142699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ore-KR" dirty="0">
                    <a:solidFill>
                      <a:schemeClr val="bg1"/>
                    </a:solidFill>
                  </a:rPr>
                  <a:t>44.8868143333</a:t>
                </a:r>
                <a:endParaRPr lang="ko-Kore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034BFA3-67C3-4544-9AE1-69DC7C8D8712}"/>
                </a:ext>
              </a:extLst>
            </p:cNvPr>
            <p:cNvGrpSpPr/>
            <p:nvPr/>
          </p:nvGrpSpPr>
          <p:grpSpPr>
            <a:xfrm>
              <a:off x="5765533" y="3459516"/>
              <a:ext cx="2887278" cy="1323603"/>
              <a:chOff x="6258276" y="2460860"/>
              <a:chExt cx="2887278" cy="1323603"/>
            </a:xfrm>
          </p:grpSpPr>
          <p:sp>
            <p:nvSpPr>
              <p:cNvPr id="7" name="모서리가 둥근 직사각형 6">
                <a:extLst>
                  <a:ext uri="{FF2B5EF4-FFF2-40B4-BE49-F238E27FC236}">
                    <a16:creationId xmlns:a16="http://schemas.microsoft.com/office/drawing/2014/main" id="{C45A2491-45AF-F24C-B125-A0E55B08DC1D}"/>
                  </a:ext>
                </a:extLst>
              </p:cNvPr>
              <p:cNvSpPr/>
              <p:nvPr/>
            </p:nvSpPr>
            <p:spPr>
              <a:xfrm>
                <a:off x="6258276" y="2720241"/>
                <a:ext cx="2805337" cy="844369"/>
              </a:xfrm>
              <a:prstGeom prst="roundRect">
                <a:avLst/>
              </a:prstGeom>
              <a:solidFill>
                <a:srgbClr val="FFFC00">
                  <a:alpha val="34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rtlCol="0" anchor="ctr" anchorCtr="0">
                <a:noAutofit/>
              </a:bodyPr>
              <a:lstStyle/>
              <a:p>
                <a:pPr marL="0" marR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kumimoji="1" lang="ko-Kore-KR" alt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95;p14">
                <a:extLst>
                  <a:ext uri="{FF2B5EF4-FFF2-40B4-BE49-F238E27FC236}">
                    <a16:creationId xmlns:a16="http://schemas.microsoft.com/office/drawing/2014/main" id="{CCD258BD-761F-B24A-A8CD-981691C557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09804" y="2460860"/>
                <a:ext cx="2735750" cy="13236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"/>
                  <a:buNone/>
                  <a:defRPr sz="2800" b="1" i="0" u="none" strike="noStrike" cap="none">
                    <a:solidFill>
                      <a:schemeClr val="accent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"/>
                  <a:buNone/>
                  <a:defRPr sz="28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"/>
                  <a:buNone/>
                  <a:defRPr sz="28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"/>
                  <a:buNone/>
                  <a:defRPr sz="28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"/>
                  <a:buNone/>
                  <a:defRPr sz="28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"/>
                  <a:buNone/>
                  <a:defRPr sz="28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"/>
                  <a:buNone/>
                  <a:defRPr sz="28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"/>
                  <a:buNone/>
                  <a:defRPr sz="28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Montserrat"/>
                  <a:buNone/>
                  <a:defRPr sz="28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algn="just"/>
                <a:endParaRPr lang="en-US" altLang="ko-KR" sz="1200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algn="just"/>
                <a:endParaRPr lang="en-US" altLang="ko-KR" sz="1200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ko-KR" sz="1200" dirty="0">
                    <a:latin typeface="Arial"/>
                    <a:ea typeface="Arial"/>
                    <a:cs typeface="Arial"/>
                    <a:sym typeface="Arial"/>
                  </a:rPr>
                  <a:t>=&gt;</a:t>
                </a:r>
                <a:r>
                  <a:rPr lang="ko-KR" altLang="en-US" sz="1200" dirty="0">
                    <a:latin typeface="Arial"/>
                    <a:ea typeface="Arial"/>
                    <a:cs typeface="Arial"/>
                    <a:sym typeface="Arial"/>
                  </a:rPr>
                  <a:t> 메뉴의 선호도에 따라 사람들의 선택이 좌우된다</a:t>
                </a:r>
                <a:r>
                  <a:rPr lang="en-US" altLang="ko-KR" sz="1200" dirty="0"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</a:p>
            </p:txBody>
          </p:sp>
        </p:grpSp>
        <p:sp>
          <p:nvSpPr>
            <p:cNvPr id="22" name="Google Shape;268;p11">
              <a:extLst>
                <a:ext uri="{FF2B5EF4-FFF2-40B4-BE49-F238E27FC236}">
                  <a16:creationId xmlns:a16="http://schemas.microsoft.com/office/drawing/2014/main" id="{C300BB9C-5EB2-F34B-9944-BA48BB207094}"/>
                </a:ext>
              </a:extLst>
            </p:cNvPr>
            <p:cNvSpPr/>
            <p:nvPr/>
          </p:nvSpPr>
          <p:spPr>
            <a:xfrm rot="5400000">
              <a:off x="6937343" y="3259557"/>
              <a:ext cx="356081" cy="272843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9D4B742-2C80-794A-8A2D-95756E51E03F}"/>
              </a:ext>
            </a:extLst>
          </p:cNvPr>
          <p:cNvGrpSpPr/>
          <p:nvPr/>
        </p:nvGrpSpPr>
        <p:grpSpPr>
          <a:xfrm>
            <a:off x="653123" y="1840682"/>
            <a:ext cx="4849390" cy="2931948"/>
            <a:chOff x="633400" y="1856068"/>
            <a:chExt cx="4849390" cy="2931948"/>
          </a:xfrm>
        </p:grpSpPr>
        <p:pic>
          <p:nvPicPr>
            <p:cNvPr id="20" name="그림 19" descr="텍스트이(가) 표시된 사진&#10;&#10;자동 생성된 설명">
              <a:extLst>
                <a:ext uri="{FF2B5EF4-FFF2-40B4-BE49-F238E27FC236}">
                  <a16:creationId xmlns:a16="http://schemas.microsoft.com/office/drawing/2014/main" id="{A9ADCCE3-3F76-E745-9220-4DB0FCD45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025" y="2207697"/>
              <a:ext cx="4839765" cy="601112"/>
            </a:xfrm>
            <a:prstGeom prst="rect">
              <a:avLst/>
            </a:prstGeom>
          </p:spPr>
        </p:pic>
        <p:pic>
          <p:nvPicPr>
            <p:cNvPr id="24" name="그림 23" descr="텍스트이(가) 표시된 사진&#10;&#10;자동 생성된 설명">
              <a:extLst>
                <a:ext uri="{FF2B5EF4-FFF2-40B4-BE49-F238E27FC236}">
                  <a16:creationId xmlns:a16="http://schemas.microsoft.com/office/drawing/2014/main" id="{6FAB48A1-A7BC-0B46-A13D-31A1F7AC7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025" y="3873078"/>
              <a:ext cx="4182872" cy="914938"/>
            </a:xfrm>
            <a:prstGeom prst="rect">
              <a:avLst/>
            </a:prstGeom>
          </p:spPr>
        </p:pic>
        <p:pic>
          <p:nvPicPr>
            <p:cNvPr id="25" name="그림 24" descr="텍스트이(가) 표시된 사진&#10;&#10;자동 생성된 설명">
              <a:extLst>
                <a:ext uri="{FF2B5EF4-FFF2-40B4-BE49-F238E27FC236}">
                  <a16:creationId xmlns:a16="http://schemas.microsoft.com/office/drawing/2014/main" id="{8566E5A2-0C32-1F4A-BDEB-445765FE9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025" y="3169761"/>
              <a:ext cx="3808084" cy="741790"/>
            </a:xfrm>
            <a:prstGeom prst="rect">
              <a:avLst/>
            </a:prstGeom>
          </p:spPr>
        </p:pic>
        <p:sp>
          <p:nvSpPr>
            <p:cNvPr id="29" name="Google Shape;295;p14">
              <a:extLst>
                <a:ext uri="{FF2B5EF4-FFF2-40B4-BE49-F238E27FC236}">
                  <a16:creationId xmlns:a16="http://schemas.microsoft.com/office/drawing/2014/main" id="{E0668994-C457-F24D-B525-1AFE0DDA0242}"/>
                </a:ext>
              </a:extLst>
            </p:cNvPr>
            <p:cNvSpPr txBox="1">
              <a:spLocks/>
            </p:cNvSpPr>
            <p:nvPr/>
          </p:nvSpPr>
          <p:spPr>
            <a:xfrm>
              <a:off x="633400" y="1856068"/>
              <a:ext cx="3012141" cy="60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algn="l"/>
              <a:r>
                <a:rPr lang="ko-KR" altLang="en-US" sz="1400" dirty="0">
                  <a:latin typeface="Arial"/>
                  <a:ea typeface="Arial"/>
                  <a:cs typeface="Arial"/>
                  <a:sym typeface="Arial"/>
                </a:rPr>
                <a:t>예측 모델 설정 </a:t>
              </a:r>
              <a:r>
                <a:rPr lang="en-US" altLang="ko-KR" sz="1400" dirty="0"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lang="ko-KR" altLang="en-US" sz="140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400" dirty="0" err="1">
                  <a:latin typeface="Arial"/>
                  <a:ea typeface="Arial"/>
                  <a:cs typeface="Arial"/>
                  <a:sym typeface="Arial"/>
                </a:rPr>
                <a:t>중식계</a:t>
              </a:r>
              <a:endParaRPr lang="en-US" sz="140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5;p14">
              <a:extLst>
                <a:ext uri="{FF2B5EF4-FFF2-40B4-BE49-F238E27FC236}">
                  <a16:creationId xmlns:a16="http://schemas.microsoft.com/office/drawing/2014/main" id="{D2EA7B93-30D1-0847-BBD4-EF669FCEC7BD}"/>
                </a:ext>
              </a:extLst>
            </p:cNvPr>
            <p:cNvSpPr txBox="1">
              <a:spLocks/>
            </p:cNvSpPr>
            <p:nvPr/>
          </p:nvSpPr>
          <p:spPr>
            <a:xfrm>
              <a:off x="633401" y="2836973"/>
              <a:ext cx="3012141" cy="60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Montserrat"/>
                <a:buNone/>
                <a:defRPr sz="2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algn="l"/>
              <a:r>
                <a:rPr lang="ko-KR" altLang="en-US" sz="1400" dirty="0">
                  <a:latin typeface="Arial"/>
                  <a:ea typeface="Arial"/>
                  <a:cs typeface="Arial"/>
                  <a:sym typeface="Arial"/>
                </a:rPr>
                <a:t>예측 모델 설정 </a:t>
              </a:r>
              <a:r>
                <a:rPr lang="en-US" altLang="ko-KR" sz="1400" dirty="0"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lang="ko-KR" altLang="en-US" sz="140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400" dirty="0" err="1">
                  <a:latin typeface="Arial"/>
                  <a:ea typeface="Arial"/>
                  <a:cs typeface="Arial"/>
                  <a:sym typeface="Arial"/>
                </a:rPr>
                <a:t>석식계</a:t>
              </a:r>
              <a:endParaRPr lang="en-US" sz="1400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163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0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ko-KR" dirty="0">
                <a:latin typeface="Arial"/>
                <a:ea typeface="Arial"/>
                <a:cs typeface="Arial"/>
                <a:sym typeface="Arial"/>
              </a:rPr>
              <a:t>결론 및 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해결책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0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ko-KR"/>
              <a:t>04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B5DC524-30B8-D54C-9F83-6270429EE025}"/>
              </a:ext>
            </a:extLst>
          </p:cNvPr>
          <p:cNvSpPr/>
          <p:nvPr/>
        </p:nvSpPr>
        <p:spPr>
          <a:xfrm>
            <a:off x="713250" y="2463341"/>
            <a:ext cx="3289261" cy="1459576"/>
          </a:xfrm>
          <a:prstGeom prst="roundRect">
            <a:avLst/>
          </a:prstGeom>
          <a:solidFill>
            <a:srgbClr val="FFFC00">
              <a:alpha val="25000"/>
            </a:srgb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ko-Kore-KR" alt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3"/>
          <p:cNvSpPr txBox="1">
            <a:spLocks noGrp="1"/>
          </p:cNvSpPr>
          <p:nvPr>
            <p:ph type="title"/>
          </p:nvPr>
        </p:nvSpPr>
        <p:spPr>
          <a:xfrm>
            <a:off x="733229" y="82298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4-1)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dirty="0" err="1">
                <a:latin typeface="Arial"/>
                <a:ea typeface="Arial"/>
                <a:cs typeface="Arial"/>
                <a:sym typeface="Arial"/>
              </a:rPr>
              <a:t>잔반을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줄이기 위한 해결책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33"/>
          <p:cNvSpPr txBox="1">
            <a:spLocks noGrp="1"/>
          </p:cNvSpPr>
          <p:nvPr>
            <p:ph type="body" idx="1"/>
          </p:nvPr>
        </p:nvSpPr>
        <p:spPr>
          <a:xfrm>
            <a:off x="733229" y="2559122"/>
            <a:ext cx="3249302" cy="126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</a:pPr>
            <a:r>
              <a:rPr lang="ko-KR" altLang="en-US" sz="1200" b="1" dirty="0">
                <a:latin typeface="+mn-ea"/>
                <a:ea typeface="+mn-ea"/>
                <a:cs typeface="Arial"/>
                <a:sym typeface="Arial"/>
              </a:rPr>
              <a:t>수요일</a:t>
            </a:r>
            <a:r>
              <a:rPr lang="en-US" altLang="ko-KR" sz="1200" b="1" dirty="0">
                <a:latin typeface="+mn-ea"/>
                <a:ea typeface="+mn-ea"/>
                <a:cs typeface="Arial"/>
                <a:sym typeface="Arial"/>
              </a:rPr>
              <a:t>/</a:t>
            </a:r>
            <a:r>
              <a:rPr lang="ko-KR" altLang="en-US" sz="1200" b="1" dirty="0">
                <a:latin typeface="+mn-ea"/>
                <a:ea typeface="+mn-ea"/>
                <a:cs typeface="Arial"/>
                <a:sym typeface="Arial"/>
              </a:rPr>
              <a:t>금요일 </a:t>
            </a:r>
            <a:r>
              <a:rPr lang="ko-KR" altLang="en-US" sz="1200" b="1" dirty="0" err="1">
                <a:latin typeface="+mn-ea"/>
                <a:ea typeface="+mn-ea"/>
                <a:cs typeface="Arial"/>
                <a:sym typeface="Arial"/>
              </a:rPr>
              <a:t>석식계는</a:t>
            </a:r>
            <a:r>
              <a:rPr lang="ko-KR" altLang="en-US" sz="1200" b="1" dirty="0">
                <a:latin typeface="+mn-ea"/>
                <a:ea typeface="+mn-ea"/>
                <a:cs typeface="Arial"/>
                <a:sym typeface="Arial"/>
              </a:rPr>
              <a:t> 남는 </a:t>
            </a:r>
            <a:r>
              <a:rPr lang="ko-KR" altLang="en-US" sz="1200" b="1" dirty="0" err="1">
                <a:latin typeface="+mn-ea"/>
                <a:ea typeface="+mn-ea"/>
                <a:cs typeface="Arial"/>
                <a:sym typeface="Arial"/>
              </a:rPr>
              <a:t>잔반을</a:t>
            </a:r>
            <a:r>
              <a:rPr lang="ko-KR" altLang="en-US" sz="1200" b="1" dirty="0">
                <a:latin typeface="+mn-ea"/>
                <a:ea typeface="+mn-ea"/>
                <a:cs typeface="Arial"/>
                <a:sym typeface="Arial"/>
              </a:rPr>
              <a:t> 무료로 가져갈 수 있게 해주기</a:t>
            </a:r>
            <a:r>
              <a:rPr lang="en-US" altLang="ko-KR" sz="1200" b="1" dirty="0">
                <a:latin typeface="+mn-ea"/>
                <a:ea typeface="+mn-ea"/>
                <a:cs typeface="Arial"/>
                <a:sym typeface="Arial"/>
              </a:rPr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</a:pPr>
            <a:r>
              <a:rPr lang="en-US" altLang="ko-KR" sz="1200" b="1" dirty="0">
                <a:latin typeface="+mn-ea"/>
                <a:ea typeface="+mn-ea"/>
                <a:cs typeface="Arial"/>
                <a:sym typeface="Arial"/>
              </a:rPr>
              <a:t>12</a:t>
            </a:r>
            <a:r>
              <a:rPr lang="ko-KR" altLang="en-US" sz="1200" b="1" dirty="0">
                <a:latin typeface="+mn-ea"/>
                <a:ea typeface="+mn-ea"/>
                <a:cs typeface="Arial"/>
                <a:sym typeface="Arial"/>
              </a:rPr>
              <a:t>월 에는 다른 달 보다 음식을 조금 만들거나 음식의 질의 향상시키기</a:t>
            </a:r>
            <a:r>
              <a:rPr lang="en-US" altLang="ko-KR" sz="1200" b="1" dirty="0">
                <a:latin typeface="+mn-ea"/>
                <a:ea typeface="+mn-ea"/>
                <a:cs typeface="Arial"/>
                <a:sym typeface="Arial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endParaRPr dirty="0"/>
          </a:p>
        </p:txBody>
      </p:sp>
      <p:sp>
        <p:nvSpPr>
          <p:cNvPr id="571" name="Google Shape;571;p33"/>
          <p:cNvSpPr txBox="1">
            <a:spLocks noGrp="1"/>
          </p:cNvSpPr>
          <p:nvPr>
            <p:ph type="subTitle" idx="3"/>
          </p:nvPr>
        </p:nvSpPr>
        <p:spPr>
          <a:xfrm>
            <a:off x="1237128" y="2051100"/>
            <a:ext cx="24277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-KR" altLang="en-US" sz="1600" dirty="0">
                <a:latin typeface="Arial"/>
                <a:ea typeface="Arial"/>
                <a:cs typeface="Arial"/>
                <a:sym typeface="Arial"/>
              </a:rPr>
              <a:t>그래프를 통한 해결책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3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3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3"/>
          <p:cNvSpPr txBox="1">
            <a:spLocks noGrp="1"/>
          </p:cNvSpPr>
          <p:nvPr>
            <p:ph type="subTitle" idx="4"/>
          </p:nvPr>
        </p:nvSpPr>
        <p:spPr>
          <a:xfrm>
            <a:off x="4197425" y="2026317"/>
            <a:ext cx="29871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-KR" sz="1600" dirty="0">
                <a:latin typeface="Arial"/>
                <a:ea typeface="Arial"/>
                <a:cs typeface="Arial"/>
                <a:sym typeface="Arial"/>
              </a:rPr>
              <a:t>예측 모델</a:t>
            </a:r>
            <a:r>
              <a:rPr lang="ko-KR" altLang="en-US" sz="1600" dirty="0">
                <a:latin typeface="Arial"/>
                <a:ea typeface="Arial"/>
                <a:cs typeface="Arial"/>
                <a:sym typeface="Arial"/>
              </a:rPr>
              <a:t> 활용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CC4F7EC-A088-CC49-9093-8A2AC3170816}"/>
              </a:ext>
            </a:extLst>
          </p:cNvPr>
          <p:cNvGrpSpPr/>
          <p:nvPr/>
        </p:nvGrpSpPr>
        <p:grpSpPr>
          <a:xfrm>
            <a:off x="4046345" y="2418833"/>
            <a:ext cx="3289261" cy="1560527"/>
            <a:chOff x="4046345" y="2418833"/>
            <a:chExt cx="3289261" cy="1560527"/>
          </a:xfrm>
        </p:grpSpPr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AA37BC49-C6C6-8A49-BB98-CC92350D9F21}"/>
                </a:ext>
              </a:extLst>
            </p:cNvPr>
            <p:cNvSpPr/>
            <p:nvPr/>
          </p:nvSpPr>
          <p:spPr>
            <a:xfrm>
              <a:off x="4046345" y="2463341"/>
              <a:ext cx="3289261" cy="1516019"/>
            </a:xfrm>
            <a:prstGeom prst="roundRect">
              <a:avLst/>
            </a:prstGeom>
            <a:solidFill>
              <a:srgbClr val="FFFC00">
                <a:alpha val="25000"/>
              </a:srgbClr>
            </a:solidFill>
            <a:ln>
              <a:noFill/>
            </a:ln>
          </p:spPr>
          <p:txBody>
            <a:bodyPr spcFirstLastPara="1" wrap="square" lIns="91425" tIns="45700" rIns="91425" bIns="45700" rtlCol="0" anchor="ctr" anchorCtr="0">
              <a:noAutofit/>
            </a:bodyPr>
            <a:lstStyle/>
            <a:p>
              <a:pPr marL="0" marR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kumimoji="1" lang="ko-Kore-KR" alt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70;p33">
              <a:extLst>
                <a:ext uri="{FF2B5EF4-FFF2-40B4-BE49-F238E27FC236}">
                  <a16:creationId xmlns:a16="http://schemas.microsoft.com/office/drawing/2014/main" id="{4AD38B16-04B4-564E-9F88-FD55368F4D1F}"/>
                </a:ext>
              </a:extLst>
            </p:cNvPr>
            <p:cNvSpPr txBox="1">
              <a:spLocks/>
            </p:cNvSpPr>
            <p:nvPr/>
          </p:nvSpPr>
          <p:spPr>
            <a:xfrm>
              <a:off x="4197425" y="2418833"/>
              <a:ext cx="2987100" cy="15459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43"/>
                </a:buClr>
                <a:buSzPts val="1400"/>
                <a:buFont typeface="Quicksand Light"/>
                <a:buChar char="●"/>
                <a:defRPr sz="1400" b="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43"/>
                </a:buClr>
                <a:buSzPts val="1400"/>
                <a:buFont typeface="Quicksand Light"/>
                <a:buChar char="●"/>
                <a:defRPr sz="12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43"/>
                </a:buClr>
                <a:buSzPts val="1400"/>
                <a:buFont typeface="Quicksand Light"/>
                <a:buChar char="■"/>
                <a:defRPr sz="12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43"/>
                </a:buClr>
                <a:buSzPts val="1400"/>
                <a:buFont typeface="Quicksand Light"/>
                <a:buChar char="●"/>
                <a:defRPr sz="12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43"/>
                </a:buClr>
                <a:buSzPts val="1400"/>
                <a:buFont typeface="Quicksand Light"/>
                <a:buChar char="○"/>
                <a:defRPr sz="12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43"/>
                </a:buClr>
                <a:buSzPts val="1400"/>
                <a:buFont typeface="Quicksand Light"/>
                <a:buChar char="■"/>
                <a:defRPr sz="12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43"/>
                </a:buClr>
                <a:buSzPts val="1400"/>
                <a:buFont typeface="Quicksand Light"/>
                <a:buChar char="●"/>
                <a:defRPr sz="12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000043"/>
                </a:buClr>
                <a:buSzPts val="1400"/>
                <a:buFont typeface="Quicksand Light"/>
                <a:buChar char="○"/>
                <a:defRPr sz="12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43"/>
                </a:buClr>
                <a:buSzPts val="1400"/>
                <a:buFont typeface="Quicksand Light"/>
                <a:buChar char="■"/>
                <a:defRPr sz="12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285750" indent="-285750">
                <a:lnSpc>
                  <a:spcPct val="150000"/>
                </a:lnSpc>
                <a:buClr>
                  <a:schemeClr val="accent3"/>
                </a:buClr>
                <a:buSzPts val="1100"/>
                <a:buFont typeface="Arial"/>
                <a:buChar char="•"/>
              </a:pPr>
              <a:r>
                <a:rPr lang="ko-KR" altLang="en-US" sz="1200" b="1" dirty="0">
                  <a:latin typeface="+mn-ea"/>
                  <a:ea typeface="+mn-ea"/>
                </a:rPr>
                <a:t>한 달 치 인원을 예측한 뒤에 그에 맞게 식재료 구매하기</a:t>
              </a:r>
              <a:r>
                <a:rPr lang="en-US" altLang="ko-KR" sz="1200" b="1" dirty="0">
                  <a:latin typeface="+mn-ea"/>
                  <a:ea typeface="+mn-ea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Clr>
                  <a:schemeClr val="accent3"/>
                </a:buClr>
                <a:buSzPts val="1100"/>
                <a:buFont typeface="Arial"/>
                <a:buChar char="•"/>
              </a:pPr>
              <a:r>
                <a:rPr lang="ko-KR" altLang="en-US" sz="1200" b="1" dirty="0" err="1">
                  <a:latin typeface="+mn-ea"/>
                  <a:ea typeface="+mn-ea"/>
                </a:rPr>
                <a:t>잔반이</a:t>
              </a:r>
              <a:r>
                <a:rPr lang="ko-KR" altLang="en-US" sz="1200" b="1" dirty="0">
                  <a:latin typeface="+mn-ea"/>
                  <a:ea typeface="+mn-ea"/>
                </a:rPr>
                <a:t> 많이 남을 것 같으면 사내에 공고해서 가져갈 수 있는 방안 마련하기</a:t>
              </a:r>
              <a:r>
                <a:rPr lang="en-US" altLang="ko-KR" sz="1200" b="1" dirty="0">
                  <a:latin typeface="+mn-ea"/>
                  <a:ea typeface="+mn-ea"/>
                </a:rPr>
                <a:t>.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AA37BC49-C6C6-8A49-BB98-CC92350D9F21}"/>
              </a:ext>
            </a:extLst>
          </p:cNvPr>
          <p:cNvSpPr/>
          <p:nvPr/>
        </p:nvSpPr>
        <p:spPr>
          <a:xfrm>
            <a:off x="915997" y="1559972"/>
            <a:ext cx="6060250" cy="3158660"/>
          </a:xfrm>
          <a:prstGeom prst="roundRect">
            <a:avLst/>
          </a:prstGeom>
          <a:solidFill>
            <a:srgbClr val="FFFC00">
              <a:alpha val="25000"/>
            </a:srgb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171450" lvl="0" indent="-171450">
              <a:lnSpc>
                <a:spcPct val="150000"/>
              </a:lnSpc>
              <a:buClr>
                <a:srgbClr val="0070C0"/>
              </a:buClr>
              <a:buSzPts val="11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</a:rPr>
              <a:t>음식 메뉴 와 식수의 상관관계가 약하다 하더라도 머신 러닝 예측 결과 메뉴의 선호도가 높을수록 나가서 먹지 않고 식당에서 먹는 것을 발견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</a:rPr>
              <a:t>     =&gt;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</a:rPr>
              <a:t> 대다수의 사람들이 선호하는 메뉴가 중요하다는 결과를 얻음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171450" lvl="0" indent="-17145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spcAft>
                <a:spcPts val="1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</a:rPr>
              <a:t>예측 모델을 활용하여 일일 권장 칼로리 섭취량을 직원들에게 알려주고 그에 맞는 식단표를 기획하는 것이 중요함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spcAft>
                <a:spcPts val="1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</a:rPr>
              <a:t>앞으로 정확한 데이터 예측과 연결하여 </a:t>
            </a:r>
            <a:r>
              <a:rPr lang="ko-KR" altLang="en-US" sz="1200" b="1" dirty="0" err="1">
                <a:solidFill>
                  <a:schemeClr val="accent5">
                    <a:lumMod val="75000"/>
                  </a:schemeClr>
                </a:solidFill>
              </a:rPr>
              <a:t>잔반을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</a:rPr>
              <a:t> 줄이는 것은 환경과 밀접한 연관이 있으므로 </a:t>
            </a:r>
            <a:r>
              <a:rPr lang="ko-KR" altLang="en-US" sz="1200" b="1" dirty="0" err="1">
                <a:solidFill>
                  <a:schemeClr val="accent5">
                    <a:lumMod val="75000"/>
                  </a:schemeClr>
                </a:solidFill>
              </a:rPr>
              <a:t>잔반을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200" b="1" dirty="0" err="1">
                <a:solidFill>
                  <a:schemeClr val="accent5">
                    <a:lumMod val="75000"/>
                  </a:schemeClr>
                </a:solidFill>
              </a:rPr>
              <a:t>줄일수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</a:rPr>
              <a:t> 있도록 식자재 구매 시 양을 예측 할 수 있는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</a:rPr>
              <a:t> NO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200" b="1" dirty="0" err="1">
                <a:solidFill>
                  <a:schemeClr val="accent5">
                    <a:lumMod val="75000"/>
                  </a:schemeClr>
                </a:solidFill>
              </a:rPr>
              <a:t>잔반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</a:rPr>
              <a:t> 플랫폼을 개발하여 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</a:rPr>
              <a:t>ESG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</a:rPr>
              <a:t>기업으로 변모함으로 향후 성장을 기대함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569" name="Google Shape;569;p33"/>
          <p:cNvSpPr txBox="1">
            <a:spLocks noGrp="1"/>
          </p:cNvSpPr>
          <p:nvPr>
            <p:ph type="title"/>
          </p:nvPr>
        </p:nvSpPr>
        <p:spPr>
          <a:xfrm>
            <a:off x="1026350" y="77938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4-2)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결론 및 견해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3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581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ko-KR" dirty="0">
                <a:latin typeface="Arial"/>
                <a:ea typeface="Arial"/>
                <a:cs typeface="Arial"/>
                <a:sym typeface="Arial"/>
              </a:rPr>
              <a:t>주제 선정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ko-KR" alt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구내식당의 요 일별 점심</a:t>
            </a:r>
            <a:r>
              <a:rPr lang="en-US" altLang="ko-KR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저녁식사를 먹는 인원을 예측</a:t>
            </a:r>
          </a:p>
        </p:txBody>
      </p:sp>
      <p:sp>
        <p:nvSpPr>
          <p:cNvPr id="114" name="Google Shape;114;p3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ko-KR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5"/>
          <p:cNvSpPr txBox="1">
            <a:spLocks noGrp="1"/>
          </p:cNvSpPr>
          <p:nvPr>
            <p:ph type="title"/>
          </p:nvPr>
        </p:nvSpPr>
        <p:spPr>
          <a:xfrm>
            <a:off x="717900" y="1258273"/>
            <a:ext cx="7708200" cy="2626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br>
              <a:rPr lang="en-US" altLang="ko-KR" sz="2000" dirty="0"/>
            </a:br>
            <a:r>
              <a:rPr lang="en-US" altLang="ko-KR" sz="4800" dirty="0"/>
              <a:t>Thank You.</a:t>
            </a:r>
            <a:br>
              <a:rPr lang="en-US" altLang="ko-KR" sz="2000" dirty="0"/>
            </a:br>
            <a:br>
              <a:rPr lang="en-US" altLang="ko-KR" sz="4400" dirty="0"/>
            </a:br>
            <a:br>
              <a:rPr lang="en-US" altLang="ko-KR" sz="4400" dirty="0"/>
            </a:br>
            <a:endParaRPr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391B09-B2A9-2C4D-99F6-C865B982EBBD}"/>
              </a:ext>
            </a:extLst>
          </p:cNvPr>
          <p:cNvSpPr txBox="1"/>
          <p:nvPr/>
        </p:nvSpPr>
        <p:spPr>
          <a:xfrm>
            <a:off x="6804005" y="4340992"/>
            <a:ext cx="2024913" cy="46166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accent5">
                <a:lumMod val="75000"/>
                <a:alpha val="3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ko-KR" altLang="en-US" sz="1200" b="1" dirty="0">
                <a:solidFill>
                  <a:srgbClr val="002060"/>
                </a:solidFill>
              </a:rPr>
              <a:t>박재영</a:t>
            </a:r>
            <a:endParaRPr kumimoji="1" lang="en-US" altLang="ko-Kore-KR" sz="1200" b="1" dirty="0">
              <a:solidFill>
                <a:srgbClr val="002060"/>
              </a:solidFill>
            </a:endParaRPr>
          </a:p>
          <a:p>
            <a:r>
              <a:rPr kumimoji="1" lang="en-US" altLang="ko-Kore-KR" sz="1200" b="1" dirty="0">
                <a:solidFill>
                  <a:srgbClr val="002060"/>
                </a:solidFill>
              </a:rPr>
              <a:t>karstaina100@gmail.com</a:t>
            </a:r>
            <a:endParaRPr kumimoji="1" lang="ko-Kore-KR" altLang="en-US" sz="1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717900" y="825937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1-1)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dirty="0">
                <a:latin typeface="Arial"/>
                <a:ea typeface="Arial"/>
                <a:cs typeface="Arial"/>
                <a:sym typeface="Arial"/>
              </a:rPr>
              <a:t>주제 선정 배경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>
            <a:spLocks noGrp="1"/>
          </p:cNvSpPr>
          <p:nvPr>
            <p:ph type="subTitle" idx="1"/>
          </p:nvPr>
        </p:nvSpPr>
        <p:spPr>
          <a:xfrm>
            <a:off x="649928" y="2820725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구내식당 데이터</a:t>
            </a:r>
            <a:endParaRPr dirty="0">
              <a:latin typeface="+mj-lt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subTitle" idx="2"/>
          </p:nvPr>
        </p:nvSpPr>
        <p:spPr>
          <a:xfrm>
            <a:off x="649928" y="3208612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경험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직관이 아닌 데이터에 의존하기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>
            <a:spLocks noGrp="1"/>
          </p:cNvSpPr>
          <p:nvPr>
            <p:ph type="subTitle" idx="3"/>
          </p:nvPr>
        </p:nvSpPr>
        <p:spPr>
          <a:xfrm>
            <a:off x="3387727" y="2820725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직원들 행동 패턴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>
            <a:spLocks noGrp="1"/>
          </p:cNvSpPr>
          <p:nvPr>
            <p:ph type="subTitle" idx="4"/>
          </p:nvPr>
        </p:nvSpPr>
        <p:spPr>
          <a:xfrm>
            <a:off x="3387727" y="3208612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직원들이 언제 먹는지 패턴을 확인하기 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>
            <a:spLocks noGrp="1"/>
          </p:cNvSpPr>
          <p:nvPr>
            <p:ph type="subTitle" idx="5"/>
          </p:nvPr>
        </p:nvSpPr>
        <p:spPr>
          <a:xfrm>
            <a:off x="6125526" y="2820725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예측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>
            <a:spLocks noGrp="1"/>
          </p:cNvSpPr>
          <p:nvPr>
            <p:ph type="subTitle" idx="6"/>
          </p:nvPr>
        </p:nvSpPr>
        <p:spPr>
          <a:xfrm>
            <a:off x="5822222" y="3208612"/>
            <a:ext cx="2907064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보다 높은 예측을 통해 </a:t>
            </a:r>
            <a:r>
              <a:rPr lang="ko-KR" altLang="en-US" dirty="0" err="1">
                <a:latin typeface="Arial"/>
                <a:ea typeface="Arial"/>
                <a:cs typeface="Arial"/>
                <a:sym typeface="Arial"/>
              </a:rPr>
              <a:t>잔반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발생량을 획기적으로 줄이기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4"/>
          <p:cNvGrpSpPr/>
          <p:nvPr/>
        </p:nvGrpSpPr>
        <p:grpSpPr>
          <a:xfrm>
            <a:off x="7163661" y="2343100"/>
            <a:ext cx="368091" cy="334402"/>
            <a:chOff x="-62518200" y="2692475"/>
            <a:chExt cx="318225" cy="289100"/>
          </a:xfrm>
        </p:grpSpPr>
        <p:sp>
          <p:nvSpPr>
            <p:cNvPr id="137" name="Google Shape;137;p4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4"/>
          <p:cNvGrpSpPr/>
          <p:nvPr/>
        </p:nvGrpSpPr>
        <p:grpSpPr>
          <a:xfrm>
            <a:off x="2980881" y="2584107"/>
            <a:ext cx="190629" cy="213819"/>
            <a:chOff x="4811425" y="2065025"/>
            <a:chExt cx="41500" cy="44200"/>
          </a:xfrm>
        </p:grpSpPr>
        <p:sp>
          <p:nvSpPr>
            <p:cNvPr id="140" name="Google Shape;140;p4"/>
            <p:cNvSpPr/>
            <p:nvPr/>
          </p:nvSpPr>
          <p:spPr>
            <a:xfrm>
              <a:off x="4825300" y="2065025"/>
              <a:ext cx="27625" cy="44200"/>
            </a:xfrm>
            <a:custGeom>
              <a:avLst/>
              <a:gdLst/>
              <a:ahLst/>
              <a:cxnLst/>
              <a:rect l="l" t="t" r="r" b="b"/>
              <a:pathLst>
                <a:path w="1105" h="1768" extrusionOk="0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811425" y="2072950"/>
              <a:ext cx="19850" cy="28350"/>
            </a:xfrm>
            <a:custGeom>
              <a:avLst/>
              <a:gdLst/>
              <a:ahLst/>
              <a:cxnLst/>
              <a:rect l="l" t="t" r="r" b="b"/>
              <a:pathLst>
                <a:path w="794" h="1134" extrusionOk="0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4"/>
          <p:cNvGrpSpPr/>
          <p:nvPr/>
        </p:nvGrpSpPr>
        <p:grpSpPr>
          <a:xfrm>
            <a:off x="5864099" y="2550229"/>
            <a:ext cx="190629" cy="213819"/>
            <a:chOff x="4811425" y="2065025"/>
            <a:chExt cx="41500" cy="44200"/>
          </a:xfrm>
        </p:grpSpPr>
        <p:sp>
          <p:nvSpPr>
            <p:cNvPr id="143" name="Google Shape;143;p4"/>
            <p:cNvSpPr/>
            <p:nvPr/>
          </p:nvSpPr>
          <p:spPr>
            <a:xfrm>
              <a:off x="4825300" y="2065025"/>
              <a:ext cx="27625" cy="44200"/>
            </a:xfrm>
            <a:custGeom>
              <a:avLst/>
              <a:gdLst/>
              <a:ahLst/>
              <a:cxnLst/>
              <a:rect l="l" t="t" r="r" b="b"/>
              <a:pathLst>
                <a:path w="1105" h="1768" extrusionOk="0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4811425" y="2072950"/>
              <a:ext cx="19850" cy="28350"/>
            </a:xfrm>
            <a:custGeom>
              <a:avLst/>
              <a:gdLst/>
              <a:ahLst/>
              <a:cxnLst/>
              <a:rect l="l" t="t" r="r" b="b"/>
              <a:pathLst>
                <a:path w="794" h="1134" extrusionOk="0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9716;p77">
            <a:extLst>
              <a:ext uri="{FF2B5EF4-FFF2-40B4-BE49-F238E27FC236}">
                <a16:creationId xmlns:a16="http://schemas.microsoft.com/office/drawing/2014/main" id="{6F9494FB-E277-5140-9888-0D3AA66C159C}"/>
              </a:ext>
            </a:extLst>
          </p:cNvPr>
          <p:cNvGrpSpPr/>
          <p:nvPr/>
        </p:nvGrpSpPr>
        <p:grpSpPr>
          <a:xfrm>
            <a:off x="1584367" y="2335558"/>
            <a:ext cx="351315" cy="349486"/>
            <a:chOff x="685475" y="2318350"/>
            <a:chExt cx="297750" cy="296200"/>
          </a:xfrm>
          <a:solidFill>
            <a:schemeClr val="bg2"/>
          </a:solidFill>
        </p:grpSpPr>
        <p:sp>
          <p:nvSpPr>
            <p:cNvPr id="31" name="Google Shape;9717;p77">
              <a:extLst>
                <a:ext uri="{FF2B5EF4-FFF2-40B4-BE49-F238E27FC236}">
                  <a16:creationId xmlns:a16="http://schemas.microsoft.com/office/drawing/2014/main" id="{7B1CA282-A69A-6D46-9200-58D1E5B9119E}"/>
                </a:ext>
              </a:extLst>
            </p:cNvPr>
            <p:cNvSpPr/>
            <p:nvPr/>
          </p:nvSpPr>
          <p:spPr>
            <a:xfrm>
              <a:off x="685475" y="2371925"/>
              <a:ext cx="142600" cy="241975"/>
            </a:xfrm>
            <a:custGeom>
              <a:avLst/>
              <a:gdLst/>
              <a:ahLst/>
              <a:cxnLst/>
              <a:rect l="l" t="t" r="r" b="b"/>
              <a:pathLst>
                <a:path w="5704" h="9679" extrusionOk="0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9718;p77">
              <a:extLst>
                <a:ext uri="{FF2B5EF4-FFF2-40B4-BE49-F238E27FC236}">
                  <a16:creationId xmlns:a16="http://schemas.microsoft.com/office/drawing/2014/main" id="{A54226B3-2D05-EB44-BBF7-7B854BB13EA1}"/>
                </a:ext>
              </a:extLst>
            </p:cNvPr>
            <p:cNvSpPr/>
            <p:nvPr/>
          </p:nvSpPr>
          <p:spPr>
            <a:xfrm>
              <a:off x="839850" y="2371925"/>
              <a:ext cx="143375" cy="242625"/>
            </a:xfrm>
            <a:custGeom>
              <a:avLst/>
              <a:gdLst/>
              <a:ahLst/>
              <a:cxnLst/>
              <a:rect l="l" t="t" r="r" b="b"/>
              <a:pathLst>
                <a:path w="5735" h="9705" extrusionOk="0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0000FF"/>
                </a:highlight>
              </a:endParaRPr>
            </a:p>
          </p:txBody>
        </p:sp>
        <p:sp>
          <p:nvSpPr>
            <p:cNvPr id="33" name="Google Shape;9719;p77">
              <a:extLst>
                <a:ext uri="{FF2B5EF4-FFF2-40B4-BE49-F238E27FC236}">
                  <a16:creationId xmlns:a16="http://schemas.microsoft.com/office/drawing/2014/main" id="{813C76A6-CAAC-894C-9AEC-46201E97AD2A}"/>
                </a:ext>
              </a:extLst>
            </p:cNvPr>
            <p:cNvSpPr/>
            <p:nvPr/>
          </p:nvSpPr>
          <p:spPr>
            <a:xfrm>
              <a:off x="772900" y="2318350"/>
              <a:ext cx="122125" cy="105075"/>
            </a:xfrm>
            <a:custGeom>
              <a:avLst/>
              <a:gdLst/>
              <a:ahLst/>
              <a:cxnLst/>
              <a:rect l="l" t="t" r="r" b="b"/>
              <a:pathLst>
                <a:path w="4885" h="4203" extrusionOk="0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1005;p81">
            <a:extLst>
              <a:ext uri="{FF2B5EF4-FFF2-40B4-BE49-F238E27FC236}">
                <a16:creationId xmlns:a16="http://schemas.microsoft.com/office/drawing/2014/main" id="{4EC7C467-2FFA-D046-9A7F-4C41D6873EB5}"/>
              </a:ext>
            </a:extLst>
          </p:cNvPr>
          <p:cNvGrpSpPr/>
          <p:nvPr/>
        </p:nvGrpSpPr>
        <p:grpSpPr>
          <a:xfrm>
            <a:off x="4344906" y="2304993"/>
            <a:ext cx="409531" cy="410617"/>
            <a:chOff x="6679825" y="2693700"/>
            <a:chExt cx="257875" cy="258575"/>
          </a:xfrm>
        </p:grpSpPr>
        <p:sp>
          <p:nvSpPr>
            <p:cNvPr id="35" name="Google Shape;11006;p81">
              <a:extLst>
                <a:ext uri="{FF2B5EF4-FFF2-40B4-BE49-F238E27FC236}">
                  <a16:creationId xmlns:a16="http://schemas.microsoft.com/office/drawing/2014/main" id="{57F665DD-24D4-7D46-8E40-15FC01035908}"/>
                </a:ext>
              </a:extLst>
            </p:cNvPr>
            <p:cNvSpPr/>
            <p:nvPr/>
          </p:nvSpPr>
          <p:spPr>
            <a:xfrm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007;p81">
              <a:extLst>
                <a:ext uri="{FF2B5EF4-FFF2-40B4-BE49-F238E27FC236}">
                  <a16:creationId xmlns:a16="http://schemas.microsoft.com/office/drawing/2014/main" id="{43A9E09F-921D-C94A-AC07-C8FA2C848B35}"/>
                </a:ext>
              </a:extLst>
            </p:cNvPr>
            <p:cNvSpPr/>
            <p:nvPr/>
          </p:nvSpPr>
          <p:spPr>
            <a:xfrm flipH="1"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>
            <a:spLocks noGrp="1"/>
          </p:cNvSpPr>
          <p:nvPr>
            <p:ph type="title"/>
          </p:nvPr>
        </p:nvSpPr>
        <p:spPr>
          <a:xfrm>
            <a:off x="1156524" y="689152"/>
            <a:ext cx="4232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1-2)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dirty="0">
                <a:latin typeface="Arial"/>
                <a:ea typeface="Arial"/>
                <a:cs typeface="Arial"/>
                <a:sym typeface="Arial"/>
              </a:rPr>
              <a:t>목표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및 데이터 접근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 txBox="1">
            <a:spLocks noGrp="1"/>
          </p:cNvSpPr>
          <p:nvPr>
            <p:ph type="body" idx="1"/>
          </p:nvPr>
        </p:nvSpPr>
        <p:spPr>
          <a:xfrm>
            <a:off x="1195675" y="2090400"/>
            <a:ext cx="5199887" cy="305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ko-KR" altLang="en-US" b="1" dirty="0">
                <a:latin typeface="Arial"/>
                <a:ea typeface="Arial"/>
                <a:cs typeface="Arial"/>
                <a:sym typeface="Arial"/>
              </a:rPr>
              <a:t>데이터를 통한 예측 </a:t>
            </a:r>
            <a:r>
              <a:rPr lang="ko-KR" altLang="en-US" b="1" dirty="0" err="1">
                <a:latin typeface="Arial"/>
                <a:ea typeface="Arial"/>
                <a:cs typeface="Arial"/>
                <a:sym typeface="Arial"/>
              </a:rPr>
              <a:t>잔반</a:t>
            </a:r>
            <a:r>
              <a:rPr lang="ko-KR" altLang="en-US" b="1" dirty="0">
                <a:latin typeface="Arial"/>
                <a:ea typeface="Arial"/>
                <a:cs typeface="Arial"/>
                <a:sym typeface="Arial"/>
              </a:rPr>
              <a:t> 줄이기</a:t>
            </a:r>
            <a:endParaRPr lang="en-US" altLang="ko-KR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>
              <a:latin typeface="Arial"/>
              <a:ea typeface="Arial"/>
              <a:cs typeface="Arial"/>
              <a:sym typeface="Arial"/>
            </a:endParaRPr>
          </a:p>
          <a:p>
            <a:pPr marL="40005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romanUcPeriod" startAt="2"/>
            </a:pPr>
            <a:r>
              <a:rPr lang="ko-KR" altLang="en-US" b="1" dirty="0">
                <a:latin typeface="Arial"/>
                <a:ea typeface="Arial"/>
                <a:cs typeface="Arial"/>
                <a:sym typeface="Arial"/>
              </a:rPr>
              <a:t>데이터에 대한 접근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요 일별로 인원이 달라지는가</a:t>
            </a:r>
            <a:r>
              <a:rPr lang="ko-KR" dirty="0"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메뉴에 따라 사람들의 참여도가 달라지는가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altLang="ko-KR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endParaRPr lang="en-US" altLang="ko-KR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ko-KR" dirty="0">
                <a:latin typeface="Arial"/>
                <a:ea typeface="Arial"/>
                <a:cs typeface="Arial"/>
                <a:sym typeface="Arial"/>
              </a:rPr>
              <a:t>데이터 탐색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 txBox="1">
            <a:spLocks noGrp="1"/>
          </p:cNvSpPr>
          <p:nvPr>
            <p:ph type="subTitle" idx="1"/>
          </p:nvPr>
        </p:nvSpPr>
        <p:spPr>
          <a:xfrm>
            <a:off x="713300" y="3579071"/>
            <a:ext cx="4462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accent6"/>
                </a:solidFill>
                <a:latin typeface="+mj-ea"/>
                <a:ea typeface="+mj-ea"/>
                <a:cs typeface="Arial"/>
                <a:sym typeface="Arial"/>
              </a:rPr>
              <a:t>- 사용 데이터 소개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  <a:cs typeface="Arial"/>
                <a:sym typeface="Arial"/>
              </a:rPr>
              <a:t>(</a:t>
            </a:r>
            <a:r>
              <a:rPr lang="ko-KR" altLang="en-US" b="1" dirty="0">
                <a:solidFill>
                  <a:schemeClr val="accent6"/>
                </a:solidFill>
                <a:latin typeface="+mj-ea"/>
                <a:ea typeface="+mj-ea"/>
                <a:cs typeface="Arial"/>
                <a:sym typeface="Arial"/>
              </a:rPr>
              <a:t>구내 식당 인원 데이터</a:t>
            </a:r>
            <a:r>
              <a:rPr lang="en-US" altLang="ko-KR" b="1" dirty="0">
                <a:solidFill>
                  <a:schemeClr val="accent6"/>
                </a:solidFill>
                <a:latin typeface="+mj-ea"/>
                <a:ea typeface="+mj-ea"/>
                <a:cs typeface="Arial"/>
                <a:sym typeface="Arial"/>
              </a:rPr>
              <a:t>)</a:t>
            </a:r>
            <a:endParaRPr b="1" dirty="0">
              <a:solidFill>
                <a:schemeClr val="accent6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accent6"/>
                </a:solidFill>
                <a:latin typeface="+mj-ea"/>
                <a:ea typeface="+mj-ea"/>
                <a:cs typeface="Arial"/>
                <a:sym typeface="Arial"/>
              </a:rPr>
              <a:t>- 데이터 전처리</a:t>
            </a:r>
            <a:endParaRPr b="1" dirty="0">
              <a:solidFill>
                <a:schemeClr val="accent6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93" name="Google Shape;193;p7"/>
          <p:cNvSpPr txBox="1">
            <a:spLocks noGrp="1"/>
          </p:cNvSpPr>
          <p:nvPr>
            <p:ph type="title" idx="2"/>
          </p:nvPr>
        </p:nvSpPr>
        <p:spPr>
          <a:xfrm>
            <a:off x="713300" y="878025"/>
            <a:ext cx="4462500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ko-KR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F2BAB7ED-EFB1-2F4E-AF71-32157644B849}"/>
              </a:ext>
            </a:extLst>
          </p:cNvPr>
          <p:cNvSpPr/>
          <p:nvPr/>
        </p:nvSpPr>
        <p:spPr>
          <a:xfrm>
            <a:off x="972130" y="1581673"/>
            <a:ext cx="1949730" cy="31693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ko-Kore-KR" alt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8"/>
          <p:cNvSpPr txBox="1">
            <a:spLocks noGrp="1"/>
          </p:cNvSpPr>
          <p:nvPr>
            <p:ph type="title"/>
          </p:nvPr>
        </p:nvSpPr>
        <p:spPr>
          <a:xfrm>
            <a:off x="687714" y="864193"/>
            <a:ext cx="2518563" cy="96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200" dirty="0"/>
              <a:t>1205</a:t>
            </a:r>
            <a:endParaRPr sz="3200" dirty="0"/>
          </a:p>
        </p:txBody>
      </p:sp>
      <p:sp>
        <p:nvSpPr>
          <p:cNvPr id="199" name="Google Shape;199;p8"/>
          <p:cNvSpPr txBox="1">
            <a:spLocks noGrp="1"/>
          </p:cNvSpPr>
          <p:nvPr>
            <p:ph type="subTitle" idx="1"/>
          </p:nvPr>
        </p:nvSpPr>
        <p:spPr>
          <a:xfrm>
            <a:off x="751287" y="2569638"/>
            <a:ext cx="2358413" cy="1439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 b="1" dirty="0"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altLang="ko-KR" sz="1200" b="1" dirty="0"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ko-KR" sz="1200" b="1" dirty="0">
                <a:latin typeface="Arial"/>
                <a:ea typeface="Arial"/>
                <a:cs typeface="Arial"/>
                <a:sym typeface="Arial"/>
              </a:rPr>
              <a:t>.0</a:t>
            </a:r>
            <a:r>
              <a:rPr lang="en-US" altLang="ko-KR" sz="1200" b="1" dirty="0">
                <a:latin typeface="Arial"/>
                <a:ea typeface="Arial"/>
                <a:cs typeface="Arial"/>
                <a:sym typeface="Arial"/>
              </a:rPr>
              <a:t>2.01</a:t>
            </a:r>
            <a:r>
              <a:rPr lang="ko-KR" sz="12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200" b="1" dirty="0" err="1">
                <a:latin typeface="Arial"/>
                <a:ea typeface="Arial"/>
                <a:cs typeface="Arial"/>
                <a:sym typeface="Arial"/>
              </a:rPr>
              <a:t>부터</a:t>
            </a:r>
            <a:endParaRPr lang="en-US" altLang="ko-KR" sz="12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b="1" dirty="0">
                <a:latin typeface="Arial"/>
                <a:ea typeface="Arial"/>
                <a:cs typeface="Arial"/>
                <a:sym typeface="Arial"/>
              </a:rPr>
              <a:t>~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 b="1" dirty="0">
                <a:latin typeface="Arial"/>
                <a:ea typeface="Arial"/>
                <a:cs typeface="Arial"/>
                <a:sym typeface="Arial"/>
              </a:rPr>
              <a:t> 202</a:t>
            </a:r>
            <a:r>
              <a:rPr lang="en-US" altLang="ko-KR" sz="1200" b="1" dirty="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1200" b="1" dirty="0">
                <a:latin typeface="Arial"/>
                <a:ea typeface="Arial"/>
                <a:cs typeface="Arial"/>
                <a:sym typeface="Arial"/>
              </a:rPr>
              <a:t>.0</a:t>
            </a:r>
            <a:r>
              <a:rPr lang="en-US" altLang="ko-KR" sz="1200" b="1" dirty="0">
                <a:latin typeface="Arial"/>
                <a:ea typeface="Arial"/>
                <a:cs typeface="Arial"/>
                <a:sym typeface="Arial"/>
              </a:rPr>
              <a:t>1.26</a:t>
            </a:r>
            <a:r>
              <a:rPr lang="ko-KR" sz="1200" b="1" dirty="0">
                <a:latin typeface="Arial"/>
                <a:ea typeface="Arial"/>
                <a:cs typeface="Arial"/>
                <a:sym typeface="Arial"/>
              </a:rPr>
              <a:t> 까지</a:t>
            </a:r>
            <a:endParaRPr sz="12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 txBox="1">
            <a:spLocks noGrp="1"/>
          </p:cNvSpPr>
          <p:nvPr>
            <p:ph type="title" idx="2"/>
          </p:nvPr>
        </p:nvSpPr>
        <p:spPr>
          <a:xfrm>
            <a:off x="3296286" y="796031"/>
            <a:ext cx="2655807" cy="109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200" dirty="0"/>
              <a:t>Train</a:t>
            </a:r>
            <a:endParaRPr sz="3200" dirty="0"/>
          </a:p>
        </p:txBody>
      </p:sp>
      <p:sp>
        <p:nvSpPr>
          <p:cNvPr id="201" name="Google Shape;201;p8"/>
          <p:cNvSpPr txBox="1">
            <a:spLocks noGrp="1"/>
          </p:cNvSpPr>
          <p:nvPr>
            <p:ph type="title" idx="4"/>
          </p:nvPr>
        </p:nvSpPr>
        <p:spPr>
          <a:xfrm>
            <a:off x="687714" y="394381"/>
            <a:ext cx="77082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2-1)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구내 식당 인원 데이터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8"/>
          <p:cNvSpPr txBox="1"/>
          <p:nvPr/>
        </p:nvSpPr>
        <p:spPr>
          <a:xfrm>
            <a:off x="1007359" y="1763147"/>
            <a:ext cx="1846269" cy="416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 b="1" i="0" u="none" strike="noStrike" cap="none" dirty="0" err="1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Rows</a:t>
            </a:r>
            <a:endParaRPr dirty="0"/>
          </a:p>
        </p:txBody>
      </p:sp>
      <p:sp>
        <p:nvSpPr>
          <p:cNvPr id="204" name="Google Shape;204;p8"/>
          <p:cNvSpPr txBox="1"/>
          <p:nvPr/>
        </p:nvSpPr>
        <p:spPr>
          <a:xfrm>
            <a:off x="5952093" y="796031"/>
            <a:ext cx="2655807" cy="109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</a:pPr>
            <a:r>
              <a:rPr lang="en-US" sz="3200" b="1" dirty="0">
                <a:solidFill>
                  <a:schemeClr val="dk2"/>
                </a:solidFill>
                <a:latin typeface="Montserrat"/>
                <a:sym typeface="Montserrat"/>
              </a:rPr>
              <a:t>Test</a:t>
            </a:r>
            <a:endParaRPr sz="3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9248FB0-E979-3D4A-BEC8-F9C19F4245E9}"/>
              </a:ext>
            </a:extLst>
          </p:cNvPr>
          <p:cNvGrpSpPr/>
          <p:nvPr/>
        </p:nvGrpSpPr>
        <p:grpSpPr>
          <a:xfrm>
            <a:off x="6122174" y="1581673"/>
            <a:ext cx="2358413" cy="3169328"/>
            <a:chOff x="6014886" y="1589103"/>
            <a:chExt cx="2358413" cy="316932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D8A3C42-7045-0341-853C-31AFE1303D39}"/>
                </a:ext>
              </a:extLst>
            </p:cNvPr>
            <p:cNvSpPr/>
            <p:nvPr/>
          </p:nvSpPr>
          <p:spPr>
            <a:xfrm>
              <a:off x="6219228" y="1589103"/>
              <a:ext cx="1949730" cy="316932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rtlCol="0" anchor="ctr" anchorCtr="0">
              <a:noAutofit/>
            </a:bodyPr>
            <a:lstStyle/>
            <a:p>
              <a:pPr marL="0" marR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kumimoji="1" lang="ko-Kore-KR" alt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8"/>
            <p:cNvSpPr txBox="1"/>
            <p:nvPr/>
          </p:nvSpPr>
          <p:spPr>
            <a:xfrm>
              <a:off x="6270959" y="1764410"/>
              <a:ext cx="1846269" cy="416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 b="1" dirty="0">
                  <a:solidFill>
                    <a:schemeClr val="accent5"/>
                  </a:solidFill>
                  <a:latin typeface="Montserrat"/>
                  <a:sym typeface="Montserrat"/>
                </a:rPr>
                <a:t>Columns</a:t>
              </a:r>
              <a:endParaRPr dirty="0"/>
            </a:p>
          </p:txBody>
        </p:sp>
        <p:sp>
          <p:nvSpPr>
            <p:cNvPr id="206" name="Google Shape;206;p8"/>
            <p:cNvSpPr txBox="1"/>
            <p:nvPr/>
          </p:nvSpPr>
          <p:spPr>
            <a:xfrm>
              <a:off x="6014886" y="2280675"/>
              <a:ext cx="2358413" cy="23775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900" b="1" dirty="0"/>
                <a:t>일자</a:t>
              </a:r>
              <a:endParaRPr lang="en-US" altLang="ko-KR" sz="900" b="1" dirty="0"/>
            </a:p>
            <a:p>
              <a:pPr lvl="0" algn="ctr">
                <a:lnSpc>
                  <a:spcPct val="150000"/>
                </a:lnSpc>
              </a:pPr>
              <a:r>
                <a:rPr lang="ko-KR" altLang="en-US" sz="900" b="1" dirty="0"/>
                <a:t>요일</a:t>
              </a:r>
              <a:endParaRPr lang="en-US" altLang="ko-KR" sz="900" b="1" dirty="0"/>
            </a:p>
            <a:p>
              <a:pPr lvl="0" algn="ctr">
                <a:lnSpc>
                  <a:spcPct val="150000"/>
                </a:lnSpc>
              </a:pPr>
              <a:r>
                <a:rPr lang="ko-KR" altLang="en-US" sz="900" b="1" dirty="0" err="1"/>
                <a:t>본사정원수</a:t>
              </a:r>
              <a:endParaRPr lang="en-US" altLang="ko-KR" sz="900" b="1" dirty="0"/>
            </a:p>
            <a:p>
              <a:pPr lvl="0" algn="ctr">
                <a:lnSpc>
                  <a:spcPct val="150000"/>
                </a:lnSpc>
              </a:pPr>
              <a:r>
                <a:rPr lang="ko-KR" altLang="en-US" sz="900" b="1" dirty="0"/>
                <a:t>본사휴가자수</a:t>
              </a:r>
              <a:endParaRPr lang="en-US" altLang="ko-KR" sz="900" b="1" dirty="0"/>
            </a:p>
            <a:p>
              <a:pPr lvl="0" algn="ctr">
                <a:lnSpc>
                  <a:spcPct val="150000"/>
                </a:lnSpc>
              </a:pPr>
              <a:r>
                <a:rPr lang="ko-KR" altLang="en-US" sz="900" b="1" dirty="0"/>
                <a:t>본사출장자수</a:t>
              </a:r>
              <a:endParaRPr lang="en-US" altLang="ko-KR" sz="900" b="1" dirty="0"/>
            </a:p>
            <a:p>
              <a:pPr lvl="0" algn="ctr">
                <a:lnSpc>
                  <a:spcPct val="150000"/>
                </a:lnSpc>
              </a:pPr>
              <a:r>
                <a:rPr lang="ko-KR" altLang="en-US" sz="900" b="1" dirty="0" err="1"/>
                <a:t>시간외근무명령서승인건수</a:t>
              </a:r>
              <a:endParaRPr lang="en-US" altLang="ko-KR" sz="900" b="1" dirty="0"/>
            </a:p>
            <a:p>
              <a:pPr lvl="0" algn="ctr">
                <a:lnSpc>
                  <a:spcPct val="150000"/>
                </a:lnSpc>
              </a:pPr>
              <a:r>
                <a:rPr lang="ko-KR" altLang="en-US" sz="900" b="1" dirty="0" err="1"/>
                <a:t>현본사소속재택근무자수</a:t>
              </a:r>
              <a:endParaRPr lang="en-US" altLang="ko-KR" sz="900" b="1" dirty="0"/>
            </a:p>
            <a:p>
              <a:pPr lvl="0" algn="ctr">
                <a:lnSpc>
                  <a:spcPct val="150000"/>
                </a:lnSpc>
              </a:pPr>
              <a:r>
                <a:rPr lang="ko-KR" altLang="en-US" sz="900" b="1" dirty="0" err="1"/>
                <a:t>조식메뉴</a:t>
              </a:r>
              <a:endParaRPr lang="en-US" altLang="ko-KR" sz="900" b="1" dirty="0"/>
            </a:p>
            <a:p>
              <a:pPr lvl="0" algn="ctr">
                <a:lnSpc>
                  <a:spcPct val="150000"/>
                </a:lnSpc>
              </a:pPr>
              <a:r>
                <a:rPr lang="ko-KR" altLang="en-US" sz="900" b="1" dirty="0" err="1"/>
                <a:t>중식메뉴</a:t>
              </a:r>
              <a:endParaRPr lang="en-US" altLang="ko-KR" sz="900" b="1" dirty="0"/>
            </a:p>
            <a:p>
              <a:pPr lvl="0" algn="ctr">
                <a:lnSpc>
                  <a:spcPct val="150000"/>
                </a:lnSpc>
              </a:pPr>
              <a:r>
                <a:rPr lang="ko-KR" altLang="en-US" sz="900" b="1" dirty="0" err="1"/>
                <a:t>석식메뉴</a:t>
              </a:r>
              <a:endParaRPr lang="en-US" altLang="ko-KR" sz="900" b="1" dirty="0"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FC0670C-267E-194A-9550-D0A41451ABAB}"/>
              </a:ext>
            </a:extLst>
          </p:cNvPr>
          <p:cNvGrpSpPr/>
          <p:nvPr/>
        </p:nvGrpSpPr>
        <p:grpSpPr>
          <a:xfrm>
            <a:off x="3444983" y="1581673"/>
            <a:ext cx="2358413" cy="3360694"/>
            <a:chOff x="3337694" y="1589103"/>
            <a:chExt cx="2358413" cy="336069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E42F256-060B-294C-B95E-005ADB6B686C}"/>
                </a:ext>
              </a:extLst>
            </p:cNvPr>
            <p:cNvSpPr/>
            <p:nvPr/>
          </p:nvSpPr>
          <p:spPr>
            <a:xfrm>
              <a:off x="3542035" y="1589103"/>
              <a:ext cx="1949730" cy="316932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rtlCol="0" anchor="ctr" anchorCtr="0">
              <a:noAutofit/>
            </a:bodyPr>
            <a:lstStyle/>
            <a:p>
              <a:pPr marL="0" marR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1" lang="ko-Kore-KR" alt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ㅊ</a:t>
              </a:r>
            </a:p>
          </p:txBody>
        </p:sp>
        <p:sp>
          <p:nvSpPr>
            <p:cNvPr id="203" name="Google Shape;203;p8"/>
            <p:cNvSpPr txBox="1"/>
            <p:nvPr/>
          </p:nvSpPr>
          <p:spPr>
            <a:xfrm>
              <a:off x="3593766" y="1764410"/>
              <a:ext cx="1846269" cy="416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spcAft>
                  <a:spcPts val="1600"/>
                </a:spcAft>
                <a:buClr>
                  <a:schemeClr val="dk1"/>
                </a:buClr>
                <a:buSzPts val="1100"/>
              </a:pPr>
              <a:r>
                <a:rPr lang="en-US" altLang="ko-Kore-KR" sz="1800" b="1" dirty="0">
                  <a:solidFill>
                    <a:schemeClr val="accent5"/>
                  </a:solidFill>
                  <a:latin typeface="Montserrat"/>
                  <a:sym typeface="Montserrat"/>
                </a:rPr>
                <a:t>Columns</a:t>
              </a:r>
              <a:endParaRPr dirty="0"/>
            </a:p>
          </p:txBody>
        </p:sp>
        <p:sp>
          <p:nvSpPr>
            <p:cNvPr id="207" name="Google Shape;207;p8"/>
            <p:cNvSpPr txBox="1"/>
            <p:nvPr/>
          </p:nvSpPr>
          <p:spPr>
            <a:xfrm>
              <a:off x="3337694" y="2156197"/>
              <a:ext cx="2358413" cy="27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b="1" dirty="0"/>
                <a:t>일자</a:t>
              </a:r>
              <a:endParaRPr lang="en-US" altLang="ko-KR" sz="900" b="1" dirty="0"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b="1" dirty="0"/>
                <a:t>요일</a:t>
              </a:r>
              <a:endParaRPr lang="en-US" altLang="ko-KR" sz="900" b="1" dirty="0"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b="1" dirty="0" err="1"/>
                <a:t>본사정원수</a:t>
              </a:r>
              <a:endParaRPr lang="en-US" altLang="ko-KR" sz="900" b="1" dirty="0"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b="1" dirty="0"/>
                <a:t>본사휴가자수</a:t>
              </a:r>
              <a:endParaRPr lang="en-US" altLang="ko-KR" sz="900" b="1" dirty="0"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b="1" dirty="0"/>
                <a:t>본사출장자수</a:t>
              </a:r>
              <a:endParaRPr lang="en-US" altLang="ko-KR" sz="900" b="1" dirty="0"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b="1" dirty="0" err="1"/>
                <a:t>시간외근무명령서승인건수</a:t>
              </a:r>
              <a:endParaRPr lang="en-US" altLang="ko-KR" sz="900" b="1" dirty="0"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b="1" dirty="0" err="1"/>
                <a:t>현본사소속재택근무자수</a:t>
              </a:r>
              <a:endParaRPr lang="en-US" altLang="ko-KR" sz="900" b="1" dirty="0"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b="1" dirty="0" err="1"/>
                <a:t>조식메뉴</a:t>
              </a:r>
              <a:endParaRPr lang="en-US" altLang="ko-KR" sz="900" b="1" dirty="0"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b="1" dirty="0" err="1"/>
                <a:t>중식메뉴</a:t>
              </a:r>
              <a:endParaRPr lang="en-US" altLang="ko-KR" sz="900" b="1" dirty="0"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b="1" dirty="0" err="1"/>
                <a:t>석식메뉴</a:t>
              </a:r>
              <a:endParaRPr lang="en-US" altLang="ko-KR" sz="900" b="1" dirty="0"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b="1" dirty="0" err="1"/>
                <a:t>중식계</a:t>
              </a:r>
              <a:endParaRPr lang="en-US" altLang="ko-KR" sz="900" b="1" dirty="0"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00" b="1" dirty="0" err="1"/>
                <a:t>석식계</a:t>
              </a:r>
              <a:endParaRPr lang="en-US" altLang="ko-KR" sz="900" b="1" dirty="0"/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2-2)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dirty="0"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"/>
          <p:cNvSpPr/>
          <p:nvPr/>
        </p:nvSpPr>
        <p:spPr>
          <a:xfrm>
            <a:off x="713225" y="2590875"/>
            <a:ext cx="25695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3282625" y="2279425"/>
            <a:ext cx="25695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5852025" y="1976450"/>
            <a:ext cx="25695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0"/>
          <p:cNvSpPr/>
          <p:nvPr/>
        </p:nvSpPr>
        <p:spPr>
          <a:xfrm rot="5400000">
            <a:off x="3029775" y="2435150"/>
            <a:ext cx="4146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0"/>
          <p:cNvSpPr/>
          <p:nvPr/>
        </p:nvSpPr>
        <p:spPr>
          <a:xfrm rot="5400000">
            <a:off x="5600575" y="2127200"/>
            <a:ext cx="4047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0"/>
          <p:cNvSpPr txBox="1">
            <a:spLocks noGrp="1"/>
          </p:cNvSpPr>
          <p:nvPr>
            <p:ph type="subTitle" idx="4294967295"/>
          </p:nvPr>
        </p:nvSpPr>
        <p:spPr>
          <a:xfrm>
            <a:off x="1227425" y="2079650"/>
            <a:ext cx="15411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ko-KR" sz="1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데이터 삭제</a:t>
            </a:r>
            <a:endParaRPr sz="1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0"/>
          <p:cNvSpPr txBox="1">
            <a:spLocks noGrp="1"/>
          </p:cNvSpPr>
          <p:nvPr>
            <p:ph type="subTitle" idx="4294967295"/>
          </p:nvPr>
        </p:nvSpPr>
        <p:spPr>
          <a:xfrm>
            <a:off x="6265425" y="1304687"/>
            <a:ext cx="1752022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ko-KR" sz="1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데이터 형 변환</a:t>
            </a:r>
            <a:endParaRPr sz="1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0"/>
          <p:cNvSpPr txBox="1">
            <a:spLocks noGrp="1"/>
          </p:cNvSpPr>
          <p:nvPr>
            <p:ph type="subTitle" idx="4294967295"/>
          </p:nvPr>
        </p:nvSpPr>
        <p:spPr>
          <a:xfrm>
            <a:off x="3640964" y="1671050"/>
            <a:ext cx="1752022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Montserrat"/>
              <a:buNone/>
            </a:pPr>
            <a:r>
              <a:rPr lang="ko-KR" sz="1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파생 변수 생성</a:t>
            </a:r>
            <a:endParaRPr sz="1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0"/>
          <p:cNvSpPr txBox="1">
            <a:spLocks noGrp="1"/>
          </p:cNvSpPr>
          <p:nvPr>
            <p:ph type="subTitle" idx="4294967295"/>
          </p:nvPr>
        </p:nvSpPr>
        <p:spPr>
          <a:xfrm>
            <a:off x="717800" y="2796699"/>
            <a:ext cx="2569500" cy="172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ko-KR" altLang="en-US" sz="1400" b="1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저녁 데이터에 비어있거나 </a:t>
            </a:r>
            <a:r>
              <a:rPr lang="ko-KR" altLang="en-US" sz="1400" b="1" dirty="0" err="1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가정의날</a:t>
            </a:r>
            <a:r>
              <a:rPr lang="en-US" altLang="ko-KR" sz="1400" b="1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,</a:t>
            </a:r>
            <a:r>
              <a:rPr lang="ko-KR" altLang="en-US" sz="1400" b="1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 자기계발 등 음식이 없으면 </a:t>
            </a:r>
            <a:r>
              <a:rPr lang="en-US" altLang="ko-KR" sz="1400" b="1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‘None’</a:t>
            </a:r>
            <a:r>
              <a:rPr lang="ko-KR" altLang="en-US" sz="1400" b="1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으 로 바꾸어 주고 그 행 삭제</a:t>
            </a:r>
            <a:r>
              <a:rPr lang="en-US" altLang="ko-KR" sz="1400" b="1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.</a:t>
            </a:r>
            <a:endParaRPr sz="1400" b="1" i="0" u="none" strike="noStrike" cap="none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57" name="Google Shape;257;p10"/>
          <p:cNvSpPr txBox="1">
            <a:spLocks noGrp="1"/>
          </p:cNvSpPr>
          <p:nvPr>
            <p:ph type="subTitle" idx="4294967295"/>
          </p:nvPr>
        </p:nvSpPr>
        <p:spPr>
          <a:xfrm>
            <a:off x="3250200" y="2489350"/>
            <a:ext cx="2569500" cy="14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lnSpc>
                <a:spcPct val="150000"/>
              </a:lnSpc>
              <a:buSzPts val="1400"/>
            </a:pPr>
            <a:r>
              <a:rPr lang="ko-KR" altLang="en-US" sz="1400" b="1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먹을 수 있는 사람만 있는 컬럼 생성</a:t>
            </a:r>
            <a:r>
              <a:rPr lang="en-US" altLang="ko-KR" sz="1400" b="1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.</a:t>
            </a:r>
          </a:p>
          <a:p>
            <a:pPr lvl="0" indent="-317500">
              <a:lnSpc>
                <a:spcPct val="150000"/>
              </a:lnSpc>
              <a:buSzPts val="1400"/>
            </a:pPr>
            <a:r>
              <a:rPr lang="ko-KR" altLang="en-US" sz="1400" b="1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점심</a:t>
            </a:r>
            <a:r>
              <a:rPr lang="en-US" altLang="ko-KR" sz="1400" b="1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,</a:t>
            </a:r>
            <a:r>
              <a:rPr lang="ko-KR" altLang="en-US" sz="1400" b="1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 저녁 별로 새로운 컬럼들 생성</a:t>
            </a:r>
            <a:r>
              <a:rPr lang="en-US" altLang="ko-KR" sz="1400" b="1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.</a:t>
            </a:r>
          </a:p>
        </p:txBody>
      </p:sp>
      <p:sp>
        <p:nvSpPr>
          <p:cNvPr id="258" name="Google Shape;258;p10"/>
          <p:cNvSpPr txBox="1">
            <a:spLocks noGrp="1"/>
          </p:cNvSpPr>
          <p:nvPr>
            <p:ph type="subTitle" idx="4294967295"/>
          </p:nvPr>
        </p:nvSpPr>
        <p:spPr>
          <a:xfrm>
            <a:off x="5852025" y="2175625"/>
            <a:ext cx="2569500" cy="14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lnSpc>
                <a:spcPct val="150000"/>
              </a:lnSpc>
              <a:buSzPts val="1400"/>
            </a:pPr>
            <a:r>
              <a:rPr lang="ko-KR" altLang="en-US" sz="1400" b="1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머신 러닝을 위해 문자열 들을 숫자 형태로 변환</a:t>
            </a:r>
            <a:r>
              <a:rPr lang="en-US" altLang="ko-KR" sz="1400" b="1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.</a:t>
            </a:r>
            <a:endParaRPr lang="ko-KR" altLang="en-US" sz="1400" b="1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endParaRPr sz="1400" b="0" i="0" u="none" strike="noStrike" cap="none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59" name="Google Shape;259;p10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0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 txBox="1">
            <a:spLocks noGrp="1"/>
          </p:cNvSpPr>
          <p:nvPr>
            <p:ph type="title"/>
          </p:nvPr>
        </p:nvSpPr>
        <p:spPr>
          <a:xfrm>
            <a:off x="713375" y="2227049"/>
            <a:ext cx="4462500" cy="2210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EDA/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추론</a:t>
            </a:r>
            <a:br>
              <a:rPr lang="en-US" altLang="ko-KR" dirty="0"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전처리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학습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2"/>
          <p:cNvSpPr txBox="1">
            <a:spLocks noGrp="1"/>
          </p:cNvSpPr>
          <p:nvPr>
            <p:ph type="title" idx="2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ko-KR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dk2"/>
        </a:solidFill>
        <a:ln>
          <a:noFill/>
        </a:ln>
      </a:spPr>
      <a:bodyPr spcFirstLastPara="1" wrap="square" lIns="91425" tIns="45700" rIns="91425" bIns="45700" anchor="ctr" anchorCtr="0">
        <a:noAutofit/>
      </a:bodyPr>
      <a:lstStyle>
        <a:defPPr marL="0" marR="0" indent="0" algn="ctr" rtl="0">
          <a:lnSpc>
            <a:spcPct val="100000"/>
          </a:lnSpc>
          <a:spcBef>
            <a:spcPts val="0"/>
          </a:spcBef>
          <a:spcAft>
            <a:spcPts val="0"/>
          </a:spcAft>
          <a:buNone/>
          <a:defRPr sz="1400" b="0" i="0" u="none" strike="noStrike" cap="none" dirty="0">
            <a:solidFill>
              <a:schemeClr val="lt1"/>
            </a:solidFill>
            <a:latin typeface="Arial"/>
            <a:ea typeface="Arial"/>
            <a:cs typeface="Arial"/>
            <a:sym typeface="Arial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{658A94AB-93B0-CE41-BA4F-525420AEE227}tf16401378</Template>
  <TotalTime>647</TotalTime>
  <Words>1003</Words>
  <Application>Microsoft Macintosh PowerPoint</Application>
  <PresentationFormat>화면 슬라이드 쇼(16:9)</PresentationFormat>
  <Paragraphs>197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Arial</vt:lpstr>
      <vt:lpstr>Wingdings</vt:lpstr>
      <vt:lpstr>맑은 고딕</vt:lpstr>
      <vt:lpstr>Quicksand Light</vt:lpstr>
      <vt:lpstr>NotoSansKR</vt:lpstr>
      <vt:lpstr>Montserrat</vt:lpstr>
      <vt:lpstr>Fira Sans Extra Condensed Medium</vt:lpstr>
      <vt:lpstr>Management Consulting Toolkit by Slidesgo</vt:lpstr>
      <vt:lpstr>[Q Branch , Private3위] XGBOOST와 원초적 본능을 활용한  식수 인원 예측  </vt:lpstr>
      <vt:lpstr>Contents</vt:lpstr>
      <vt:lpstr>주제 선정</vt:lpstr>
      <vt:lpstr>1-1) 주제 선정 배경</vt:lpstr>
      <vt:lpstr>1-2) 목표 및 데이터 접근</vt:lpstr>
      <vt:lpstr>데이터 탐색</vt:lpstr>
      <vt:lpstr>1205</vt:lpstr>
      <vt:lpstr>2-2) 데이터 전처리</vt:lpstr>
      <vt:lpstr>EDA/추론 /전처리/학습</vt:lpstr>
      <vt:lpstr>3-1) 데이터 정보</vt:lpstr>
      <vt:lpstr>데이터 선형 모델 적합성 - 약간의 왜도,첨도 가 있지만 scale을 할 정도는 아니라고 판단.</vt:lpstr>
      <vt:lpstr>변수간 상관관계 분석</vt:lpstr>
      <vt:lpstr>요 일별 점심/저녁 식수 인원 수</vt:lpstr>
      <vt:lpstr>월별 점심 식수 인원 수</vt:lpstr>
      <vt:lpstr>월별 저녁 식수 인원 수</vt:lpstr>
      <vt:lpstr>점심 밥,국,메인 음식 만 살펴보기</vt:lpstr>
      <vt:lpstr>저녁 : 국,메인 음식 만 살펴보기</vt:lpstr>
      <vt:lpstr>3-2) 데이터 전처리 과정</vt:lpstr>
      <vt:lpstr>한글 -&gt; 영어 제목 &amp; 날짜 정리</vt:lpstr>
      <vt:lpstr>점심 메뉴 정리</vt:lpstr>
      <vt:lpstr>저녁 메뉴 정리</vt:lpstr>
      <vt:lpstr>숫자로 변환해 주기 – Train</vt:lpstr>
      <vt:lpstr>숫자로 변환해 주기 – Test</vt:lpstr>
      <vt:lpstr>PowerPoint 프레젠테이션</vt:lpstr>
      <vt:lpstr>3-3) 데이터 학습  Model 1. Xgboost</vt:lpstr>
      <vt:lpstr>3-3) 데이터 학습  Model 2. Xgboost : 데이터를 최대한 보존 하기 위해 새로운 데이터를 만든 후 트레인 데이터의 석식계 메뉴에 ‘None’이 속한 행만 제거함.</vt:lpstr>
      <vt:lpstr>결론 및 해결책</vt:lpstr>
      <vt:lpstr>4-1) 잔반을 줄이기 위한 해결책</vt:lpstr>
      <vt:lpstr>4-2) 결론 및 견해</vt:lpstr>
      <vt:lpstr> Thank You.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XGBOOST와 원초적 본능을 활용한  식수 인원 예측  </dc:title>
  <dc:creator>Eva</dc:creator>
  <cp:lastModifiedBy>5962</cp:lastModifiedBy>
  <cp:revision>44</cp:revision>
  <dcterms:modified xsi:type="dcterms:W3CDTF">2021-07-26T14:36:54Z</dcterms:modified>
</cp:coreProperties>
</file>