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90" r:id="rId7"/>
    <p:sldId id="261" r:id="rId8"/>
    <p:sldId id="288" r:id="rId9"/>
    <p:sldId id="262" r:id="rId10"/>
    <p:sldId id="289" r:id="rId11"/>
    <p:sldId id="291" r:id="rId12"/>
    <p:sldId id="269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BACB"/>
    <a:srgbClr val="45C0D0"/>
    <a:srgbClr val="47C3D3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far\Downloads\SPL_Workpla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far\Downloads\SPL_Workpla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Mr. Bin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v>Start Date</c:v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layout>
                <c:manualLayout>
                  <c:x val="2.9753762236983089E-2"/>
                  <c:y val="2.863348819466082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D81-403D-97C7-A20ADB1782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Prerequisite Knowledge</c:v>
                </c:pt>
                <c:pt idx="1">
                  <c:v>Project Proposal</c:v>
                </c:pt>
                <c:pt idx="2">
                  <c:v>SRS Report Documentation</c:v>
                </c:pt>
                <c:pt idx="3">
                  <c:v>Build Front End</c:v>
                </c:pt>
                <c:pt idx="4">
                  <c:v>Build Databse</c:v>
                </c:pt>
                <c:pt idx="5">
                  <c:v>Build Back End</c:v>
                </c:pt>
                <c:pt idx="6">
                  <c:v>Testing</c:v>
                </c:pt>
                <c:pt idx="7">
                  <c:v>Deployment</c:v>
                </c:pt>
                <c:pt idx="8">
                  <c:v>Final Report Writing</c:v>
                </c:pt>
              </c:strCache>
            </c:strRef>
          </c:cat>
          <c:val>
            <c:numRef>
              <c:f>Sheet1!$B$2:$B$10</c:f>
              <c:numCache>
                <c:formatCode>d\-mmm</c:formatCode>
                <c:ptCount val="9"/>
                <c:pt idx="0" formatCode="[$-409]d\-mmm;@">
                  <c:v>44570</c:v>
                </c:pt>
                <c:pt idx="1">
                  <c:v>44594</c:v>
                </c:pt>
                <c:pt idx="2">
                  <c:v>44597</c:v>
                </c:pt>
                <c:pt idx="3">
                  <c:v>44607</c:v>
                </c:pt>
                <c:pt idx="4">
                  <c:v>44617</c:v>
                </c:pt>
                <c:pt idx="5">
                  <c:v>44621</c:v>
                </c:pt>
                <c:pt idx="6">
                  <c:v>44627</c:v>
                </c:pt>
                <c:pt idx="7">
                  <c:v>44645</c:v>
                </c:pt>
                <c:pt idx="8">
                  <c:v>44648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81-403D-97C7-A20ADB17827C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Prerequisite Knowledge</c:v>
                </c:pt>
                <c:pt idx="1">
                  <c:v>Project Proposal</c:v>
                </c:pt>
                <c:pt idx="2">
                  <c:v>SRS Report Documentation</c:v>
                </c:pt>
                <c:pt idx="3">
                  <c:v>Build Front End</c:v>
                </c:pt>
                <c:pt idx="4">
                  <c:v>Build Databse</c:v>
                </c:pt>
                <c:pt idx="5">
                  <c:v>Build Back End</c:v>
                </c:pt>
                <c:pt idx="6">
                  <c:v>Testing</c:v>
                </c:pt>
                <c:pt idx="7">
                  <c:v>Deployment</c:v>
                </c:pt>
                <c:pt idx="8">
                  <c:v>Final Report Writing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27</c:v>
                </c:pt>
                <c:pt idx="1">
                  <c:v>3</c:v>
                </c:pt>
                <c:pt idx="2">
                  <c:v>10</c:v>
                </c:pt>
                <c:pt idx="3">
                  <c:v>10</c:v>
                </c:pt>
                <c:pt idx="4">
                  <c:v>3</c:v>
                </c:pt>
                <c:pt idx="5">
                  <c:v>6</c:v>
                </c:pt>
                <c:pt idx="6">
                  <c:v>18</c:v>
                </c:pt>
                <c:pt idx="7">
                  <c:v>3</c:v>
                </c:pt>
                <c:pt idx="8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81-403D-97C7-A20ADB17827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1201232175"/>
        <c:axId val="1201233007"/>
      </c:barChart>
      <c:catAx>
        <c:axId val="120123217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233007"/>
        <c:crosses val="autoZero"/>
        <c:auto val="1"/>
        <c:lblAlgn val="ctr"/>
        <c:lblOffset val="100"/>
        <c:noMultiLvlLbl val="0"/>
      </c:catAx>
      <c:valAx>
        <c:axId val="1201233007"/>
        <c:scaling>
          <c:orientation val="minMax"/>
          <c:max val="44656"/>
          <c:min val="44570"/>
        </c:scaling>
        <c:delete val="1"/>
        <c:axPos val="t"/>
        <c:numFmt formatCode="[$-409]d\-mmm;@" sourceLinked="1"/>
        <c:majorTickMark val="none"/>
        <c:minorTickMark val="none"/>
        <c:tickLblPos val="nextTo"/>
        <c:crossAx val="1201232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pct5">
      <a:fgClr>
        <a:schemeClr val="accent2"/>
      </a:fgClr>
      <a:bgClr>
        <a:schemeClr val="bg1"/>
      </a:bgClr>
    </a:patt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v>Start Date</c:v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layout>
                <c:manualLayout>
                  <c:x val="2.9753762236983089E-2"/>
                  <c:y val="2.863348819466082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E53-43B2-A9DC-93D1365D513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Prerequisite Knowledge</c:v>
                </c:pt>
                <c:pt idx="1">
                  <c:v>Project Proposal</c:v>
                </c:pt>
                <c:pt idx="2">
                  <c:v>SRS Report Documentation</c:v>
                </c:pt>
                <c:pt idx="3">
                  <c:v>Build Front End</c:v>
                </c:pt>
                <c:pt idx="4">
                  <c:v>Build Databse</c:v>
                </c:pt>
                <c:pt idx="5">
                  <c:v>Build Back End</c:v>
                </c:pt>
                <c:pt idx="6">
                  <c:v>Testing</c:v>
                </c:pt>
                <c:pt idx="7">
                  <c:v>Deployment</c:v>
                </c:pt>
                <c:pt idx="8">
                  <c:v>Final Report Writing</c:v>
                </c:pt>
              </c:strCache>
            </c:strRef>
          </c:cat>
          <c:val>
            <c:numRef>
              <c:f>Sheet1!$B$2:$B$10</c:f>
              <c:numCache>
                <c:formatCode>d\-mmm</c:formatCode>
                <c:ptCount val="9"/>
                <c:pt idx="0" formatCode="[$-409]d\-mmm;@">
                  <c:v>44570</c:v>
                </c:pt>
                <c:pt idx="1">
                  <c:v>44594</c:v>
                </c:pt>
                <c:pt idx="2">
                  <c:v>44597</c:v>
                </c:pt>
                <c:pt idx="3">
                  <c:v>44607</c:v>
                </c:pt>
                <c:pt idx="4">
                  <c:v>44617</c:v>
                </c:pt>
                <c:pt idx="5">
                  <c:v>44621</c:v>
                </c:pt>
                <c:pt idx="6">
                  <c:v>44627</c:v>
                </c:pt>
                <c:pt idx="7">
                  <c:v>44645</c:v>
                </c:pt>
                <c:pt idx="8">
                  <c:v>44648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53-43B2-A9DC-93D1365D513D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Prerequisite Knowledge</c:v>
                </c:pt>
                <c:pt idx="1">
                  <c:v>Project Proposal</c:v>
                </c:pt>
                <c:pt idx="2">
                  <c:v>SRS Report Documentation</c:v>
                </c:pt>
                <c:pt idx="3">
                  <c:v>Build Front End</c:v>
                </c:pt>
                <c:pt idx="4">
                  <c:v>Build Databse</c:v>
                </c:pt>
                <c:pt idx="5">
                  <c:v>Build Back End</c:v>
                </c:pt>
                <c:pt idx="6">
                  <c:v>Testing</c:v>
                </c:pt>
                <c:pt idx="7">
                  <c:v>Deployment</c:v>
                </c:pt>
                <c:pt idx="8">
                  <c:v>Final Report Writing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27</c:v>
                </c:pt>
                <c:pt idx="1">
                  <c:v>3</c:v>
                </c:pt>
                <c:pt idx="2">
                  <c:v>10</c:v>
                </c:pt>
                <c:pt idx="3">
                  <c:v>10</c:v>
                </c:pt>
                <c:pt idx="4">
                  <c:v>3</c:v>
                </c:pt>
                <c:pt idx="5">
                  <c:v>6</c:v>
                </c:pt>
                <c:pt idx="6">
                  <c:v>18</c:v>
                </c:pt>
                <c:pt idx="7">
                  <c:v>3</c:v>
                </c:pt>
                <c:pt idx="8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53-43B2-A9DC-93D1365D513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1201232175"/>
        <c:axId val="1201233007"/>
      </c:barChart>
      <c:catAx>
        <c:axId val="120123217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233007"/>
        <c:crosses val="autoZero"/>
        <c:auto val="1"/>
        <c:lblAlgn val="ctr"/>
        <c:lblOffset val="100"/>
        <c:noMultiLvlLbl val="0"/>
      </c:catAx>
      <c:valAx>
        <c:axId val="1201233007"/>
        <c:scaling>
          <c:orientation val="minMax"/>
          <c:max val="44656"/>
          <c:min val="44570"/>
        </c:scaling>
        <c:delete val="1"/>
        <c:axPos val="t"/>
        <c:numFmt formatCode="[$-409]d\-mmm;@" sourceLinked="1"/>
        <c:majorTickMark val="none"/>
        <c:minorTickMark val="none"/>
        <c:tickLblPos val="nextTo"/>
        <c:crossAx val="1201232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pct5">
      <a:fgClr>
        <a:schemeClr val="accent2"/>
      </a:fgClr>
      <a:bgClr>
        <a:schemeClr val="bg1"/>
      </a:bgClr>
    </a:patt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2/4/2022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3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0048" y="607568"/>
            <a:ext cx="7077456" cy="1243584"/>
          </a:xfrm>
        </p:spPr>
        <p:txBody>
          <a:bodyPr/>
          <a:lstStyle/>
          <a:p>
            <a:r>
              <a:rPr lang="en-US" dirty="0"/>
              <a:t>Mr. Bin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0048" y="1933448"/>
            <a:ext cx="6727952" cy="868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Commodity recycling and exchange 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E07047-FEBD-4A9E-8FF0-FA7388426A1A}"/>
              </a:ext>
            </a:extLst>
          </p:cNvPr>
          <p:cNvSpPr txBox="1"/>
          <p:nvPr/>
        </p:nvSpPr>
        <p:spPr>
          <a:xfrm>
            <a:off x="2080083" y="4055873"/>
            <a:ext cx="371992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Team members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1109 – Abu Jafar Saifullah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1115 – Jitesh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Sureka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98E449-A49E-4C6B-B9E7-9EEB379F8FD2}"/>
              </a:ext>
            </a:extLst>
          </p:cNvPr>
          <p:cNvCxnSpPr/>
          <p:nvPr/>
        </p:nvCxnSpPr>
        <p:spPr>
          <a:xfrm>
            <a:off x="6096000" y="3715145"/>
            <a:ext cx="0" cy="196813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BB9650-82AE-489F-BAF7-79E2C2BF31BB}"/>
              </a:ext>
            </a:extLst>
          </p:cNvPr>
          <p:cNvSpPr txBox="1"/>
          <p:nvPr/>
        </p:nvSpPr>
        <p:spPr>
          <a:xfrm>
            <a:off x="6474505" y="4055873"/>
            <a:ext cx="329898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Supervised by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Dr. B M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Mainul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Hossain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Associate Professor, IIT DU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54A61-D199-469B-AB0C-B68F82B50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5725" y="1390076"/>
            <a:ext cx="8962259" cy="4811028"/>
          </a:xfrm>
        </p:spPr>
        <p:txBody>
          <a:bodyPr/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a typeface="Times New Roman" panose="02020603050405020304" pitchFamily="18" charset="0"/>
              </a:rPr>
              <a:t>P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latform for connecting recyclers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Reusability of commodities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The most common unused items are</a:t>
            </a:r>
          </a:p>
          <a:p>
            <a:pPr marL="45720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ea typeface="Times New Roman" panose="02020603050405020304" pitchFamily="18" charset="0"/>
              </a:rPr>
              <a:t>Books</a:t>
            </a:r>
          </a:p>
          <a:p>
            <a:pPr marL="45720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a typeface="Times New Roman" panose="02020603050405020304" pitchFamily="18" charset="0"/>
              </a:rPr>
              <a:t>Newspaper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pPr marL="45720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ea typeface="Times New Roman" panose="02020603050405020304" pitchFamily="18" charset="0"/>
              </a:rPr>
              <a:t>Clothes</a:t>
            </a:r>
          </a:p>
          <a:p>
            <a:pPr marL="45720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ea typeface="Times New Roman" panose="02020603050405020304" pitchFamily="18" charset="0"/>
              </a:rPr>
              <a:t>Plastic Items</a:t>
            </a:r>
          </a:p>
          <a:p>
            <a:pPr marL="45720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ea typeface="Times New Roman" panose="02020603050405020304" pitchFamily="18" charset="0"/>
              </a:rPr>
              <a:t>Glassware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Times New Roman" panose="02020603050405020304" pitchFamily="18" charset="0"/>
              </a:rPr>
              <a:t>A user can exchange, recycle or donate commodities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5B827-CFEF-4A3B-BD46-2A55359AB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the 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6DA5C8-76F5-4125-A550-F115CCF6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D05BD-6B0D-45A8-93AB-7B5A5D1DE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7876" y="2264638"/>
            <a:ext cx="5249439" cy="82391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Goal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0E9B8-B242-4745-8D97-51900FBF0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75656" y="3219178"/>
            <a:ext cx="9050910" cy="161558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Develop a webapp that creates a platform to interconnect recyclers in order to increase recycling and bring wastage and useless items in the household to a minimum.</a:t>
            </a:r>
          </a:p>
        </p:txBody>
      </p:sp>
    </p:spTree>
    <p:extLst>
      <p:ext uri="{BB962C8B-B14F-4D97-AF65-F5344CB8AC3E}">
        <p14:creationId xmlns:p14="http://schemas.microsoft.com/office/powerpoint/2010/main" val="323032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set of Mr. Bin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981308" y="1609724"/>
            <a:ext cx="3520996" cy="57301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Mode of Operation</a:t>
            </a:r>
          </a:p>
          <a:p>
            <a:pPr algn="l"/>
            <a:endParaRPr lang="en-US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0512" y="1588322"/>
            <a:ext cx="2174489" cy="615814"/>
          </a:xfrm>
        </p:spPr>
        <p:txBody>
          <a:bodyPr>
            <a:normAutofit/>
          </a:bodyPr>
          <a:lstStyle/>
          <a:p>
            <a:r>
              <a:rPr lang="en-US" sz="2800" dirty="0"/>
              <a:t>Posting Ad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1694985" y="2317131"/>
            <a:ext cx="2397513" cy="1988866"/>
          </a:xfrm>
        </p:spPr>
        <p:txBody>
          <a:bodyPr>
            <a:normAutofit/>
          </a:bodyPr>
          <a:lstStyle/>
          <a:p>
            <a:r>
              <a:rPr lang="en-US" sz="2800" dirty="0"/>
              <a:t>Exchange</a:t>
            </a:r>
          </a:p>
          <a:p>
            <a:r>
              <a:rPr lang="en-US" sz="2800" dirty="0"/>
              <a:t>Recycle</a:t>
            </a:r>
          </a:p>
          <a:p>
            <a:r>
              <a:rPr lang="en-US" sz="2800" dirty="0"/>
              <a:t>Donation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5507910" y="2295319"/>
            <a:ext cx="5183188" cy="1957039"/>
          </a:xfrm>
        </p:spPr>
        <p:txBody>
          <a:bodyPr>
            <a:normAutofit/>
          </a:bodyPr>
          <a:lstStyle/>
          <a:p>
            <a:r>
              <a:rPr lang="en-US" sz="2400" dirty="0"/>
              <a:t>Upload commodity information</a:t>
            </a:r>
          </a:p>
          <a:p>
            <a:r>
              <a:rPr lang="en-US" sz="2400" dirty="0"/>
              <a:t>Select Mode of operation</a:t>
            </a:r>
          </a:p>
          <a:p>
            <a:r>
              <a:rPr lang="en-US" sz="2400" dirty="0"/>
              <a:t>Contact other end user to finalize the trade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FDB6B23-C3AF-45F5-A442-0E25CA495F3E}"/>
              </a:ext>
            </a:extLst>
          </p:cNvPr>
          <p:cNvSpPr txBox="1">
            <a:spLocks/>
          </p:cNvSpPr>
          <p:nvPr/>
        </p:nvSpPr>
        <p:spPr>
          <a:xfrm>
            <a:off x="981308" y="4526739"/>
            <a:ext cx="2976175" cy="5730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Exciting Feature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B82CAE1-7012-4DC0-B735-26ECC6709D97}"/>
              </a:ext>
            </a:extLst>
          </p:cNvPr>
          <p:cNvSpPr txBox="1">
            <a:spLocks/>
          </p:cNvSpPr>
          <p:nvPr/>
        </p:nvSpPr>
        <p:spPr>
          <a:xfrm>
            <a:off x="981308" y="5312284"/>
            <a:ext cx="10270892" cy="942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Application will have a feature, ‘object detection’ to remove spammers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E1D79F6-5278-4E60-BE9E-FBDDEBFA0DCD}"/>
              </a:ext>
            </a:extLst>
          </p:cNvPr>
          <p:cNvCxnSpPr>
            <a:cxnSpLocks/>
          </p:cNvCxnSpPr>
          <p:nvPr/>
        </p:nvCxnSpPr>
        <p:spPr>
          <a:xfrm>
            <a:off x="5140712" y="1896229"/>
            <a:ext cx="0" cy="224087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AAAA7C-D4F4-4E96-BEE1-95023A9DF41D}"/>
              </a:ext>
            </a:extLst>
          </p:cNvPr>
          <p:cNvCxnSpPr/>
          <p:nvPr/>
        </p:nvCxnSpPr>
        <p:spPr>
          <a:xfrm>
            <a:off x="814039" y="4137102"/>
            <a:ext cx="10438161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 build="p"/>
      <p:bldP spid="8" grpId="0" build="p"/>
      <p:bldP spid="6" grpId="0" build="p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500952E-2D51-4C2C-97C1-372BF960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Tools to be used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CE90E52-9D9D-424E-822C-DB6C04929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853" y="2273981"/>
            <a:ext cx="1647563" cy="164756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0975D30-845E-4C4C-AD99-C82CD293A8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rgbClr val="0065A4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951" b="70265" l="10000" r="90000">
                        <a14:foregroundMark x1="53333" y1="44000" x2="53333" y2="44000"/>
                        <a14:foregroundMark x1="69333" y1="48889" x2="69333" y2="48889"/>
                        <a14:foregroundMark x1="27111" y1="58222" x2="27111" y2="58222"/>
                      </a14:backgroundRemoval>
                    </a14:imgEffect>
                  </a14:imgLayer>
                </a14:imgProps>
              </a:ext>
            </a:extLst>
          </a:blip>
          <a:srcRect t="27162" b="24946"/>
          <a:stretch/>
        </p:blipFill>
        <p:spPr>
          <a:xfrm>
            <a:off x="8626053" y="2584580"/>
            <a:ext cx="2143125" cy="102636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C245FD3-EC3B-4347-972B-2D259AE4D84B}"/>
              </a:ext>
            </a:extLst>
          </p:cNvPr>
          <p:cNvGrpSpPr/>
          <p:nvPr/>
        </p:nvGrpSpPr>
        <p:grpSpPr>
          <a:xfrm>
            <a:off x="1539551" y="2388218"/>
            <a:ext cx="2133666" cy="2255700"/>
            <a:chOff x="1539551" y="2388218"/>
            <a:chExt cx="2133666" cy="225570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729E0D9-9ECC-4B9F-8044-B8C0735E2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39551" y="2388218"/>
              <a:ext cx="2133666" cy="1371643"/>
            </a:xfrm>
            <a:prstGeom prst="rect">
              <a:avLst/>
            </a:prstGeom>
          </p:spPr>
        </p:pic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D06764EC-270E-44E0-9627-F6416F0CF813}"/>
                </a:ext>
              </a:extLst>
            </p:cNvPr>
            <p:cNvSpPr txBox="1">
              <a:spLocks/>
            </p:cNvSpPr>
            <p:nvPr/>
          </p:nvSpPr>
          <p:spPr>
            <a:xfrm>
              <a:off x="1943003" y="4219186"/>
              <a:ext cx="1326761" cy="424732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GB" sz="3200" b="1" kern="1200" spc="-70" baseline="0" dirty="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dirty="0"/>
                <a:t>React Js</a:t>
              </a:r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0BF8FB82-E273-4DB4-B2C9-B67508B89245}"/>
              </a:ext>
            </a:extLst>
          </p:cNvPr>
          <p:cNvSpPr txBox="1">
            <a:spLocks/>
          </p:cNvSpPr>
          <p:nvPr/>
        </p:nvSpPr>
        <p:spPr>
          <a:xfrm>
            <a:off x="5406053" y="4219186"/>
            <a:ext cx="1487161" cy="4247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MongoDB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42AC3C2-C8C7-47BE-BEAB-98A956021B5D}"/>
              </a:ext>
            </a:extLst>
          </p:cNvPr>
          <p:cNvSpPr txBox="1">
            <a:spLocks/>
          </p:cNvSpPr>
          <p:nvPr/>
        </p:nvSpPr>
        <p:spPr>
          <a:xfrm>
            <a:off x="9034234" y="4219186"/>
            <a:ext cx="1326761" cy="4247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Dot Net</a:t>
            </a:r>
          </a:p>
        </p:txBody>
      </p:sp>
    </p:spTree>
    <p:extLst>
      <p:ext uri="{BB962C8B-B14F-4D97-AF65-F5344CB8AC3E}">
        <p14:creationId xmlns:p14="http://schemas.microsoft.com/office/powerpoint/2010/main" val="302850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410564"/>
            <a:ext cx="1776140" cy="365361"/>
          </a:xfrm>
        </p:spPr>
        <p:txBody>
          <a:bodyPr/>
          <a:lstStyle/>
          <a:p>
            <a:r>
              <a:rPr lang="en-US" b="1" dirty="0"/>
              <a:t>Wastage Reduction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9D170F69-8167-4FCE-ADE9-BD7F80BDF19C}"/>
              </a:ext>
            </a:extLst>
          </p:cNvPr>
          <p:cNvSpPr txBox="1">
            <a:spLocks/>
          </p:cNvSpPr>
          <p:nvPr/>
        </p:nvSpPr>
        <p:spPr>
          <a:xfrm>
            <a:off x="2963912" y="4410563"/>
            <a:ext cx="1776140" cy="3653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Recycling 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96658DD1-E188-48A1-A242-3333ECF720D5}"/>
              </a:ext>
            </a:extLst>
          </p:cNvPr>
          <p:cNvSpPr txBox="1">
            <a:spLocks/>
          </p:cNvSpPr>
          <p:nvPr/>
        </p:nvSpPr>
        <p:spPr>
          <a:xfrm>
            <a:off x="5207930" y="4410563"/>
            <a:ext cx="1776140" cy="3653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Cost Reduction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3E2C70D5-D2DA-4C9F-83D9-7B92D3DBFFBC}"/>
              </a:ext>
            </a:extLst>
          </p:cNvPr>
          <p:cNvSpPr txBox="1">
            <a:spLocks/>
          </p:cNvSpPr>
          <p:nvPr/>
        </p:nvSpPr>
        <p:spPr>
          <a:xfrm>
            <a:off x="7451948" y="4416394"/>
            <a:ext cx="1776140" cy="3653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Employment 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33501720-95BE-4691-94FA-A8974863E56F}"/>
              </a:ext>
            </a:extLst>
          </p:cNvPr>
          <p:cNvSpPr txBox="1">
            <a:spLocks/>
          </p:cNvSpPr>
          <p:nvPr/>
        </p:nvSpPr>
        <p:spPr>
          <a:xfrm>
            <a:off x="9679260" y="4410563"/>
            <a:ext cx="1776140" cy="3653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ESG principles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20180557-2E23-456B-B320-4F7FD75594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duotone>
              <a:prstClr val="black"/>
              <a:srgbClr val="47C3D3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62" r="-11802" b="-5708"/>
          <a:stretch/>
        </p:blipFill>
        <p:spPr>
          <a:xfrm>
            <a:off x="978212" y="2096716"/>
            <a:ext cx="1408149" cy="1332284"/>
          </a:xfrm>
        </p:spPr>
      </p:pic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DF3C7A22-D566-430A-A622-E91E9A1193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45C0D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-9060" t="-5901" r="-2741" b="-5901"/>
          <a:stretch/>
        </p:blipFill>
        <p:spPr>
          <a:xfrm>
            <a:off x="3182436" y="2022393"/>
            <a:ext cx="1408149" cy="1408149"/>
          </a:xfrm>
        </p:spPr>
      </p:pic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F629AA0F-9524-481E-BC64-ABA05D8DF5C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63" b="63"/>
          <a:stretch>
            <a:fillRect/>
          </a:stretch>
        </p:blipFill>
        <p:spPr/>
      </p:pic>
      <p:pic>
        <p:nvPicPr>
          <p:cNvPr id="43" name="Picture Placeholder 42">
            <a:extLst>
              <a:ext uri="{FF2B5EF4-FFF2-40B4-BE49-F238E27FC236}">
                <a16:creationId xmlns:a16="http://schemas.microsoft.com/office/drawing/2014/main" id="{A7391FF7-99A8-43E5-852E-31A0690087D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/>
      </p:pic>
      <p:pic>
        <p:nvPicPr>
          <p:cNvPr id="47" name="Picture Placeholder 46">
            <a:extLst>
              <a:ext uri="{FF2B5EF4-FFF2-40B4-BE49-F238E27FC236}">
                <a16:creationId xmlns:a16="http://schemas.microsoft.com/office/drawing/2014/main" id="{4A089A4D-97BE-4351-BEBF-86194D63331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8">
            <a:duotone>
              <a:prstClr val="black"/>
              <a:srgbClr val="43BACB">
                <a:tint val="45000"/>
                <a:satMod val="400000"/>
              </a:srgbClr>
            </a:duotone>
          </a:blip>
          <a:srcRect l="-6343" t="-7216" r="-1326" b="1449"/>
          <a:stretch/>
        </p:blipFill>
        <p:spPr>
          <a:xfrm>
            <a:off x="9857679" y="2022394"/>
            <a:ext cx="1356110" cy="1333828"/>
          </a:xfrm>
        </p:spPr>
      </p:pic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4" grpId="0"/>
      <p:bldP spid="26" grpId="0"/>
      <p:bldP spid="28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Workplan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A4F65EB-9393-44F2-86EB-E691E7B0FC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3488168"/>
              </p:ext>
            </p:extLst>
          </p:nvPr>
        </p:nvGraphicFramePr>
        <p:xfrm>
          <a:off x="2504418" y="1578522"/>
          <a:ext cx="7683062" cy="4435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55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0279-E0B7-4FB1-BA09-E50BA02C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10F7F3-45BE-4C9A-9E4F-F5B0168E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F7BCBAD-2CAE-495E-A176-9260006214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2043859"/>
              </p:ext>
            </p:extLst>
          </p:nvPr>
        </p:nvGraphicFramePr>
        <p:xfrm>
          <a:off x="2532993" y="1597572"/>
          <a:ext cx="7683062" cy="4435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7285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B2E0C9-BF0F-4E39-894A-49A98E5CD10E}"/>
              </a:ext>
            </a:extLst>
          </p:cNvPr>
          <p:cNvSpPr txBox="1"/>
          <p:nvPr/>
        </p:nvSpPr>
        <p:spPr>
          <a:xfrm>
            <a:off x="6453352" y="956442"/>
            <a:ext cx="39295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Team Members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5BD70-A4A3-4D54-BB81-7D5980D141B1}"/>
              </a:ext>
            </a:extLst>
          </p:cNvPr>
          <p:cNvSpPr txBox="1"/>
          <p:nvPr/>
        </p:nvSpPr>
        <p:spPr>
          <a:xfrm>
            <a:off x="5759669" y="2585545"/>
            <a:ext cx="45925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+mj-lt"/>
              </a:rPr>
              <a:t>1109 – Abu Jafar Saifullah</a:t>
            </a:r>
          </a:p>
          <a:p>
            <a:r>
              <a:rPr lang="en-US" sz="3000" dirty="0">
                <a:solidFill>
                  <a:schemeClr val="bg1"/>
                </a:solidFill>
                <a:latin typeface="+mj-lt"/>
              </a:rPr>
              <a:t>1115 – Jitesh </a:t>
            </a:r>
            <a:r>
              <a:rPr lang="en-US" sz="3000" dirty="0" err="1">
                <a:solidFill>
                  <a:schemeClr val="bg1"/>
                </a:solidFill>
                <a:latin typeface="+mj-lt"/>
              </a:rPr>
              <a:t>Sureka</a:t>
            </a:r>
            <a:endParaRPr lang="en-US" sz="3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258</TotalTime>
  <Words>188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Trade Gothic LT Pro</vt:lpstr>
      <vt:lpstr>Trebuchet MS</vt:lpstr>
      <vt:lpstr>Office Theme</vt:lpstr>
      <vt:lpstr>Mr. Bin</vt:lpstr>
      <vt:lpstr>Introduction</vt:lpstr>
      <vt:lpstr>Scope of the Project</vt:lpstr>
      <vt:lpstr>Feature set of Mr. Bin</vt:lpstr>
      <vt:lpstr>Tools to be used</vt:lpstr>
      <vt:lpstr>Motivation</vt:lpstr>
      <vt:lpstr>Workplan</vt:lpstr>
      <vt:lpstr>PowerPoint Presentation</vt:lpstr>
      <vt:lpstr>PowerPoint Presentation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Mr. Bin</dc:title>
  <dc:creator>Jafar Mahin</dc:creator>
  <cp:lastModifiedBy>Jafar Mahin</cp:lastModifiedBy>
  <cp:revision>9</cp:revision>
  <dcterms:created xsi:type="dcterms:W3CDTF">2022-02-04T06:01:41Z</dcterms:created>
  <dcterms:modified xsi:type="dcterms:W3CDTF">2022-02-04T17:36:52Z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